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73" r:id="rId3"/>
    <p:sldId id="271" r:id="rId4"/>
    <p:sldId id="257" r:id="rId5"/>
    <p:sldId id="282" r:id="rId6"/>
    <p:sldId id="283" r:id="rId7"/>
    <p:sldId id="284" r:id="rId8"/>
    <p:sldId id="258" r:id="rId9"/>
    <p:sldId id="260" r:id="rId10"/>
    <p:sldId id="261" r:id="rId11"/>
    <p:sldId id="274" r:id="rId12"/>
    <p:sldId id="262" r:id="rId13"/>
    <p:sldId id="264" r:id="rId14"/>
    <p:sldId id="276" r:id="rId15"/>
    <p:sldId id="265" r:id="rId16"/>
    <p:sldId id="277" r:id="rId17"/>
    <p:sldId id="275" r:id="rId18"/>
    <p:sldId id="267" r:id="rId19"/>
    <p:sldId id="268" r:id="rId20"/>
    <p:sldId id="270"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95" autoAdjust="0"/>
  </p:normalViewPr>
  <p:slideViewPr>
    <p:cSldViewPr>
      <p:cViewPr>
        <p:scale>
          <a:sx n="66" d="100"/>
          <a:sy n="66" d="100"/>
        </p:scale>
        <p:origin x="-1344"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C77001-24A3-4B40-BD78-542B05778C89}" type="datetimeFigureOut">
              <a:rPr kumimoji="1" lang="ja-JP" altLang="en-US" smtClean="0"/>
              <a:t>2013/8/5</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E9C1F3-1F92-4A66-9907-1E1374DDDEDE}" type="slidenum">
              <a:rPr kumimoji="1" lang="ja-JP" altLang="en-US" smtClean="0"/>
              <a:t>‹#›</a:t>
            </a:fld>
            <a:endParaRPr kumimoji="1" lang="ja-JP" altLang="en-US"/>
          </a:p>
        </p:txBody>
      </p:sp>
    </p:spTree>
    <p:extLst>
      <p:ext uri="{BB962C8B-B14F-4D97-AF65-F5344CB8AC3E}">
        <p14:creationId xmlns:p14="http://schemas.microsoft.com/office/powerpoint/2010/main" val="38472851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広告をトリミング</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3</a:t>
            </a:fld>
            <a:endParaRPr kumimoji="1" lang="ja-JP" altLang="en-US"/>
          </a:p>
        </p:txBody>
      </p:sp>
    </p:spTree>
    <p:extLst>
      <p:ext uri="{BB962C8B-B14F-4D97-AF65-F5344CB8AC3E}">
        <p14:creationId xmlns:p14="http://schemas.microsoft.com/office/powerpoint/2010/main" val="19396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今入学すると、研究室に入ったころに大発見があるかも！</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15</a:t>
            </a:fld>
            <a:endParaRPr kumimoji="1" lang="ja-JP" altLang="en-US"/>
          </a:p>
        </p:txBody>
      </p:sp>
    </p:spTree>
    <p:extLst>
      <p:ext uri="{BB962C8B-B14F-4D97-AF65-F5344CB8AC3E}">
        <p14:creationId xmlns:p14="http://schemas.microsoft.com/office/powerpoint/2010/main" val="3577614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今入学すると、研究室に入ったころに大発見があるかも！</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16</a:t>
            </a:fld>
            <a:endParaRPr kumimoji="1" lang="ja-JP" altLang="en-US"/>
          </a:p>
        </p:txBody>
      </p:sp>
    </p:spTree>
    <p:extLst>
      <p:ext uri="{BB962C8B-B14F-4D97-AF65-F5344CB8AC3E}">
        <p14:creationId xmlns:p14="http://schemas.microsoft.com/office/powerpoint/2010/main" val="3577614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latin typeface="+mn-lt"/>
                <a:ea typeface="+mn-ea"/>
                <a:cs typeface="+mn-cs"/>
              </a:rPr>
              <a:t>//</a:t>
            </a:r>
            <a:r>
              <a:rPr kumimoji="1" lang="ja-JP" altLang="en-US" sz="1200" kern="1200" dirty="0" smtClean="0">
                <a:solidFill>
                  <a:schemeClr val="tx1"/>
                </a:solidFill>
                <a:latin typeface="+mn-lt"/>
                <a:ea typeface="+mn-ea"/>
                <a:cs typeface="+mn-cs"/>
              </a:rPr>
              <a:t>自分で実験を決め、必要なものを発注したりしながら実験を進めるというのは他の大学にはない魅力だと思います。もっと大きくアピールしたいです！！</a:t>
            </a:r>
            <a:endParaRPr kumimoji="1" lang="en-US" altLang="ja-JP" sz="1200" kern="1200" dirty="0" smtClean="0">
              <a:solidFill>
                <a:schemeClr val="tx1"/>
              </a:solidFill>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19</a:t>
            </a:fld>
            <a:endParaRPr kumimoji="1" lang="ja-JP" altLang="en-US"/>
          </a:p>
        </p:txBody>
      </p:sp>
    </p:spTree>
    <p:extLst>
      <p:ext uri="{BB962C8B-B14F-4D97-AF65-F5344CB8AC3E}">
        <p14:creationId xmlns:p14="http://schemas.microsoft.com/office/powerpoint/2010/main" val="158149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エネルギー＝質量だから、加速器で大きなエネルギーをつくってあげる。宇宙の発展の絵がベター？</a:t>
            </a:r>
            <a:endParaRPr kumimoji="1" lang="en-US" altLang="ja-JP" dirty="0" smtClean="0"/>
          </a:p>
          <a:p>
            <a:r>
              <a:rPr kumimoji="1" lang="ja-JP" altLang="en-US" dirty="0" smtClean="0"/>
              <a:t>かそくきってなん</a:t>
            </a:r>
            <a:r>
              <a:rPr kumimoji="1" lang="ja-JP" altLang="en-US" dirty="0" err="1" smtClean="0"/>
              <a:t>すか</a:t>
            </a:r>
            <a:endParaRPr kumimoji="1" lang="en-US" altLang="ja-JP" dirty="0" smtClean="0"/>
          </a:p>
          <a:p>
            <a:r>
              <a:rPr kumimoji="1" lang="en-US" altLang="ja-JP" dirty="0" smtClean="0"/>
              <a:t>//</a:t>
            </a:r>
            <a:r>
              <a:rPr kumimoji="1" lang="ja-JP" altLang="en-US" dirty="0" smtClean="0"/>
              <a:t>物理法則、という言葉はピンと来ない。まだ知らない世界がある</a:t>
            </a:r>
            <a:endParaRPr kumimoji="1" lang="en-US" altLang="ja-JP" dirty="0" smtClean="0"/>
          </a:p>
          <a:p>
            <a:r>
              <a:rPr kumimoji="1" lang="en-US" altLang="ja-JP" dirty="0" smtClean="0"/>
              <a:t>//</a:t>
            </a:r>
            <a:r>
              <a:rPr kumimoji="1" lang="ja-JP" altLang="en-US" dirty="0" smtClean="0"/>
              <a:t>陽子までは高校で習う</a:t>
            </a:r>
            <a:endParaRPr kumimoji="1" lang="en-US" altLang="ja-JP" dirty="0" smtClean="0"/>
          </a:p>
          <a:p>
            <a:r>
              <a:rPr kumimoji="1" lang="en-US" altLang="ja-JP" dirty="0" smtClean="0"/>
              <a:t>//</a:t>
            </a:r>
            <a:r>
              <a:rPr kumimoji="1" lang="ja-JP" altLang="en-US" dirty="0" smtClean="0"/>
              <a:t>図がちいさい？</a:t>
            </a:r>
            <a:endParaRPr kumimoji="1" lang="en-US" altLang="ja-JP" dirty="0" smtClean="0"/>
          </a:p>
          <a:p>
            <a:r>
              <a:rPr kumimoji="1" lang="en-US" altLang="ja-JP" dirty="0" smtClean="0"/>
              <a:t>//</a:t>
            </a:r>
            <a:r>
              <a:rPr kumimoji="1" lang="ja-JP" altLang="en-US" dirty="0" smtClean="0"/>
              <a:t>個々の素粒子について細かく説明するなら、もっと大きく</a:t>
            </a:r>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4</a:t>
            </a:fld>
            <a:endParaRPr kumimoji="1" lang="ja-JP" altLang="en-US"/>
          </a:p>
        </p:txBody>
      </p:sp>
    </p:spTree>
    <p:extLst>
      <p:ext uri="{BB962C8B-B14F-4D97-AF65-F5344CB8AC3E}">
        <p14:creationId xmlns:p14="http://schemas.microsoft.com/office/powerpoint/2010/main" val="784176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ここで高エネルギーの話をいれてもいいのでは</a:t>
            </a:r>
            <a:endParaRPr kumimoji="1" lang="en-US" altLang="ja-JP" dirty="0" smtClean="0"/>
          </a:p>
          <a:p>
            <a:r>
              <a:rPr kumimoji="1" lang="ja-JP" altLang="en-US" dirty="0" smtClean="0"/>
              <a:t>フロンティアの話は省ける</a:t>
            </a:r>
            <a:endParaRPr kumimoji="1" lang="en-US" altLang="ja-JP" dirty="0" smtClean="0"/>
          </a:p>
          <a:p>
            <a:endParaRPr kumimoji="1" lang="en-US" altLang="ja-JP" dirty="0" smtClean="0"/>
          </a:p>
          <a:p>
            <a:r>
              <a:rPr kumimoji="1" lang="en-US" altLang="ja-JP" dirty="0" smtClean="0"/>
              <a:t>//</a:t>
            </a:r>
            <a:r>
              <a:rPr kumimoji="1" lang="ja-JP" altLang="en-US" dirty="0" smtClean="0"/>
              <a:t>光では見えない、という説明→加速器で「観る」のが重要というアピール</a:t>
            </a:r>
            <a:endParaRPr kumimoji="1" lang="en-US" altLang="ja-JP" dirty="0" smtClean="0"/>
          </a:p>
          <a:p>
            <a:r>
              <a:rPr kumimoji="1" lang="en-US" altLang="ja-JP" dirty="0" smtClean="0"/>
              <a:t>//</a:t>
            </a:r>
            <a:r>
              <a:rPr kumimoji="1" lang="ja-JP" altLang="en-US" dirty="0" smtClean="0"/>
              <a:t>加速器、検出器のところに光、レンズ</a:t>
            </a:r>
            <a:endParaRPr kumimoji="1" lang="en-US" altLang="ja-JP" dirty="0" smtClean="0"/>
          </a:p>
          <a:p>
            <a:r>
              <a:rPr kumimoji="1" lang="en-US" altLang="ja-JP" dirty="0" smtClean="0"/>
              <a:t>//</a:t>
            </a:r>
            <a:r>
              <a:rPr kumimoji="1" lang="ja-JP" altLang="en-US" dirty="0" smtClean="0"/>
              <a:t>国際的アピールがあってもいい</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8</a:t>
            </a:fld>
            <a:endParaRPr kumimoji="1" lang="ja-JP" altLang="en-US"/>
          </a:p>
        </p:txBody>
      </p:sp>
    </p:spTree>
    <p:extLst>
      <p:ext uri="{BB962C8B-B14F-4D97-AF65-F5344CB8AC3E}">
        <p14:creationId xmlns:p14="http://schemas.microsoft.com/office/powerpoint/2010/main" val="1497552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en-US" altLang="ja-JP" dirty="0" err="1" smtClean="0"/>
              <a:t>Xe</a:t>
            </a:r>
            <a:r>
              <a:rPr kumimoji="1" lang="ja-JP" altLang="en-US" dirty="0" smtClean="0"/>
              <a:t>もいれては？</a:t>
            </a:r>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9</a:t>
            </a:fld>
            <a:endParaRPr kumimoji="1" lang="ja-JP" altLang="en-US"/>
          </a:p>
        </p:txBody>
      </p:sp>
    </p:spTree>
    <p:extLst>
      <p:ext uri="{BB962C8B-B14F-4D97-AF65-F5344CB8AC3E}">
        <p14:creationId xmlns:p14="http://schemas.microsoft.com/office/powerpoint/2010/main" val="4073183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ニュートリノの前にレプトンが三世代あることの説明？</a:t>
            </a:r>
            <a:endParaRPr kumimoji="1" lang="en-US" altLang="ja-JP" dirty="0" smtClean="0"/>
          </a:p>
          <a:p>
            <a:r>
              <a:rPr kumimoji="1" lang="en-US" altLang="ja-JP" dirty="0" smtClean="0"/>
              <a:t>//</a:t>
            </a:r>
            <a:r>
              <a:rPr kumimoji="1" lang="ja-JP" altLang="en-US" dirty="0" smtClean="0"/>
              <a:t>小柴さんの写真等いれてみては</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10</a:t>
            </a:fld>
            <a:endParaRPr kumimoji="1" lang="ja-JP" altLang="en-US"/>
          </a:p>
        </p:txBody>
      </p:sp>
    </p:spTree>
    <p:extLst>
      <p:ext uri="{BB962C8B-B14F-4D97-AF65-F5344CB8AC3E}">
        <p14:creationId xmlns:p14="http://schemas.microsoft.com/office/powerpoint/2010/main" val="275378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世界最高強度？</a:t>
            </a:r>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11</a:t>
            </a:fld>
            <a:endParaRPr kumimoji="1" lang="ja-JP" altLang="en-US"/>
          </a:p>
        </p:txBody>
      </p:sp>
    </p:spTree>
    <p:extLst>
      <p:ext uri="{BB962C8B-B14F-4D97-AF65-F5344CB8AC3E}">
        <p14:creationId xmlns:p14="http://schemas.microsoft.com/office/powerpoint/2010/main" val="194884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トリミング</a:t>
            </a:r>
            <a:endParaRPr kumimoji="1" lang="en-US" altLang="ja-JP" dirty="0" smtClean="0"/>
          </a:p>
          <a:p>
            <a:r>
              <a:rPr kumimoji="1" lang="ja-JP" altLang="en-US" dirty="0" smtClean="0"/>
              <a:t>もっと家城さんを前面に押し出す</a:t>
            </a:r>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12</a:t>
            </a:fld>
            <a:endParaRPr kumimoji="1" lang="ja-JP" altLang="en-US"/>
          </a:p>
        </p:txBody>
      </p:sp>
    </p:spTree>
    <p:extLst>
      <p:ext uri="{BB962C8B-B14F-4D97-AF65-F5344CB8AC3E}">
        <p14:creationId xmlns:p14="http://schemas.microsoft.com/office/powerpoint/2010/main" val="3979756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反物質ってなん</a:t>
            </a:r>
            <a:r>
              <a:rPr kumimoji="1" lang="ja-JP" altLang="en-US" dirty="0" err="1" smtClean="0"/>
              <a:t>すか</a:t>
            </a:r>
            <a:endParaRPr kumimoji="1" lang="ja-JP" altLang="en-US" dirty="0" smtClean="0"/>
          </a:p>
          <a:p>
            <a:r>
              <a:rPr kumimoji="1" lang="en-US" altLang="ja-JP" dirty="0" smtClean="0"/>
              <a:t>//</a:t>
            </a:r>
            <a:r>
              <a:rPr kumimoji="1" lang="ja-JP" altLang="en-US" dirty="0" smtClean="0"/>
              <a:t>小林・益川の写真</a:t>
            </a:r>
            <a:endParaRPr kumimoji="1" lang="en-US" altLang="ja-JP" dirty="0" smtClean="0"/>
          </a:p>
          <a:p>
            <a:r>
              <a:rPr kumimoji="1" lang="en-US" altLang="ja-JP" dirty="0" smtClean="0"/>
              <a:t>//</a:t>
            </a:r>
            <a:r>
              <a:rPr kumimoji="1" lang="ja-JP" altLang="en-US" dirty="0" smtClean="0"/>
              <a:t>崩壊パターンの絵がほしい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13</a:t>
            </a:fld>
            <a:endParaRPr kumimoji="1" lang="ja-JP" altLang="en-US"/>
          </a:p>
        </p:txBody>
      </p:sp>
    </p:spTree>
    <p:extLst>
      <p:ext uri="{BB962C8B-B14F-4D97-AF65-F5344CB8AC3E}">
        <p14:creationId xmlns:p14="http://schemas.microsoft.com/office/powerpoint/2010/main" val="420840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K</a:t>
            </a:r>
            <a:r>
              <a:rPr kumimoji="1" lang="ja-JP" altLang="en-US" dirty="0" smtClean="0"/>
              <a:t>のクォーク説明の絵</a:t>
            </a:r>
            <a:endParaRPr kumimoji="1" lang="ja-JP" altLang="en-US" dirty="0"/>
          </a:p>
        </p:txBody>
      </p:sp>
      <p:sp>
        <p:nvSpPr>
          <p:cNvPr id="4" name="スライド番号プレースホルダー 3"/>
          <p:cNvSpPr>
            <a:spLocks noGrp="1"/>
          </p:cNvSpPr>
          <p:nvPr>
            <p:ph type="sldNum" sz="quarter" idx="10"/>
          </p:nvPr>
        </p:nvSpPr>
        <p:spPr/>
        <p:txBody>
          <a:bodyPr/>
          <a:lstStyle/>
          <a:p>
            <a:fld id="{3EE9C1F3-1F92-4A66-9907-1E1374DDDEDE}" type="slidenum">
              <a:rPr kumimoji="1" lang="ja-JP" altLang="en-US" smtClean="0"/>
              <a:t>14</a:t>
            </a:fld>
            <a:endParaRPr kumimoji="1" lang="ja-JP" altLang="en-US"/>
          </a:p>
        </p:txBody>
      </p:sp>
    </p:spTree>
    <p:extLst>
      <p:ext uri="{BB962C8B-B14F-4D97-AF65-F5344CB8AC3E}">
        <p14:creationId xmlns:p14="http://schemas.microsoft.com/office/powerpoint/2010/main" val="2558553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3" name="正方形/長方形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正方形/長方形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正方形/長方形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正方形/長方形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正方形/長方形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角丸四角形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角丸四角形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正方形/長方形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正方形/長方形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正方形/長方形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タイトル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705600" y="4206240"/>
            <a:ext cx="960120" cy="457200"/>
          </a:xfrm>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17" name="フッター プレースホルダー 16"/>
          <p:cNvSpPr>
            <a:spLocks noGrp="1"/>
          </p:cNvSpPr>
          <p:nvPr>
            <p:ph type="ftr" sz="quarter" idx="11"/>
          </p:nvPr>
        </p:nvSpPr>
        <p:spPr>
          <a:xfrm>
            <a:off x="5410200" y="4205288"/>
            <a:ext cx="1295400" cy="457200"/>
          </a:xfrm>
        </p:spPr>
        <p:txBody>
          <a:bodyPr/>
          <a:lstStyle/>
          <a:p>
            <a:endParaRPr kumimoji="1" lang="ja-JP" altLang="en-US"/>
          </a:p>
        </p:txBody>
      </p:sp>
      <p:sp>
        <p:nvSpPr>
          <p:cNvPr id="29" name="スライド番号プレースホルダー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81800" y="1143000"/>
            <a:ext cx="1905000" cy="5486400"/>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1143000"/>
            <a:ext cx="6248400" cy="5486400"/>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idx="1"/>
          </p:nvPr>
        </p:nvSpPr>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コンテンツ プレースホルダー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ー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1143000"/>
            <a:ext cx="8382000" cy="1069848"/>
          </a:xfrm>
        </p:spPr>
        <p:txBody>
          <a:bodyPr anchor="ctr"/>
          <a:lstStyle>
            <a:lvl1pPr>
              <a:defRPr sz="4000" b="0" i="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5" name="コンテンツ プレースホルダー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ー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26" name="日付プレースホルダー 25"/>
          <p:cNvSpPr>
            <a:spLocks noGrp="1"/>
          </p:cNvSpPr>
          <p:nvPr>
            <p:ph type="dt" sz="half" idx="10"/>
          </p:nvPr>
        </p:nvSpPr>
        <p:spPr/>
        <p:txBody>
          <a:bodyPr rtlCol="0"/>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27" name="スライド番号プレースホルダー 26"/>
          <p:cNvSpPr>
            <a:spLocks noGrp="1"/>
          </p:cNvSpPr>
          <p:nvPr>
            <p:ph type="sldNum" sz="quarter" idx="11"/>
          </p:nvPr>
        </p:nvSpPr>
        <p:spPr/>
        <p:txBody>
          <a:bodyPr rtlCol="0"/>
          <a:lstStyle/>
          <a:p>
            <a:fld id="{B3FA5749-9756-4A3E-A20A-D274FC361E3D}" type="slidenum">
              <a:rPr kumimoji="1" lang="ja-JP" altLang="en-US" smtClean="0"/>
              <a:t>‹#›</a:t>
            </a:fld>
            <a:endParaRPr kumimoji="1" lang="ja-JP" altLang="en-US"/>
          </a:p>
        </p:txBody>
      </p:sp>
      <p:sp>
        <p:nvSpPr>
          <p:cNvPr id="28" name="フッター プレースホルダー 27"/>
          <p:cNvSpPr>
            <a:spLocks noGrp="1"/>
          </p:cNvSpPr>
          <p:nvPr>
            <p:ph type="ftr" sz="quarter" idx="12"/>
          </p:nvPr>
        </p:nvSpPr>
        <p:spPr/>
        <p:txBody>
          <a:bodyPr rtlCol="0"/>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ja-JP" altLang="en-US" smtClean="0"/>
              <a:t>マスター タイトルの書式設定</a:t>
            </a:r>
            <a:endParaRPr kumimoji="0" lang="en-US"/>
          </a:p>
        </p:txBody>
      </p:sp>
      <p:sp>
        <p:nvSpPr>
          <p:cNvPr id="3" name="日付プレースホルダー 2"/>
          <p:cNvSpPr>
            <a:spLocks noGrp="1"/>
          </p:cNvSpPr>
          <p:nvPr>
            <p:ph type="dt" sz="half" idx="10"/>
          </p:nvPr>
        </p:nvSpPr>
        <p:spPr>
          <a:xfrm>
            <a:off x="6583680" y="612648"/>
            <a:ext cx="957264" cy="457200"/>
          </a:xfrm>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4" name="フッター プレースホルダー 3"/>
          <p:cNvSpPr>
            <a:spLocks noGrp="1"/>
          </p:cNvSpPr>
          <p:nvPr>
            <p:ph type="ftr" sz="quarter" idx="11"/>
          </p:nvPr>
        </p:nvSpPr>
        <p:spPr>
          <a:xfrm>
            <a:off x="5257800" y="612648"/>
            <a:ext cx="1325880" cy="457200"/>
          </a:xfrm>
        </p:spPr>
        <p:txBody>
          <a:bodyPr/>
          <a:lstStyle/>
          <a:p>
            <a:endParaRPr kumimoji="1" lang="ja-JP" altLang="en-US"/>
          </a:p>
        </p:txBody>
      </p:sp>
      <p:sp>
        <p:nvSpPr>
          <p:cNvPr id="5" name="スライド番号プレースホルダー 4"/>
          <p:cNvSpPr>
            <a:spLocks noGrp="1"/>
          </p:cNvSpPr>
          <p:nvPr>
            <p:ph type="sldNum" sz="quarter" idx="12"/>
          </p:nvPr>
        </p:nvSpPr>
        <p:spPr>
          <a:xfrm>
            <a:off x="8174736" y="2272"/>
            <a:ext cx="762000" cy="365760"/>
          </a:xfrm>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53496" y="1101970"/>
            <a:ext cx="3383280" cy="877824"/>
          </a:xfrm>
        </p:spPr>
        <p:txBody>
          <a:bodyPr anchor="b"/>
          <a:lstStyle>
            <a:lvl1pPr algn="l">
              <a:buNone/>
              <a:defRPr sz="1800" b="1"/>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4" name="コンテンツ プレースホルダー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ー 4"/>
          <p:cNvSpPr>
            <a:spLocks noGrp="1"/>
          </p:cNvSpPr>
          <p:nvPr>
            <p:ph type="dt" sz="half" idx="10"/>
          </p:nvPr>
        </p:nvSpPr>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3FA5749-9756-4A3E-A20A-D274FC361E3D}"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正方形/長方形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正方形/長方形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正方形/長方形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正方形/長方形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角丸四角形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角丸四角形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正方形/長方形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正方形/長方形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正方形/長方形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正方形/長方形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正方形/長方形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正方形/長方形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タイトル プレースホルダー 21"/>
          <p:cNvSpPr>
            <a:spLocks noGrp="1"/>
          </p:cNvSpPr>
          <p:nvPr>
            <p:ph type="title"/>
          </p:nvPr>
        </p:nvSpPr>
        <p:spPr>
          <a:xfrm>
            <a:off x="457200" y="1143000"/>
            <a:ext cx="8229600" cy="1066800"/>
          </a:xfrm>
          <a:prstGeom prst="rect">
            <a:avLst/>
          </a:prstGeom>
        </p:spPr>
        <p:txBody>
          <a:bodyPr vert="horz" anchor="ctr">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r>
              <a:rPr kumimoji="1" lang="en-US" altLang="ja-JP" smtClean="0"/>
              <a:t>2013/8/8</a:t>
            </a:r>
            <a:r>
              <a:rPr kumimoji="1" lang="ja-JP" altLang="en-US" smtClean="0"/>
              <a:t>　</a:t>
            </a:r>
            <a:r>
              <a:rPr kumimoji="1" lang="en-US" altLang="ja-JP" smtClean="0"/>
              <a:t>OpenCampus</a:t>
            </a:r>
            <a:endParaRPr kumimoji="1" lang="ja-JP" altLang="en-US"/>
          </a:p>
        </p:txBody>
      </p:sp>
      <p:sp>
        <p:nvSpPr>
          <p:cNvPr id="3" name="フッター プレースホルダー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kumimoji="1" lang="ja-JP" altLang="en-US"/>
          </a:p>
        </p:txBody>
      </p:sp>
      <p:sp>
        <p:nvSpPr>
          <p:cNvPr id="23" name="スライド番号プレースホルダー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3FA5749-9756-4A3E-A20A-D274FC361E3D}"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1"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6.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57200" y="1412777"/>
            <a:ext cx="8458200" cy="2459136"/>
          </a:xfrm>
        </p:spPr>
        <p:txBody>
          <a:bodyPr>
            <a:normAutofit/>
          </a:bodyPr>
          <a:lstStyle/>
          <a:p>
            <a:r>
              <a:rPr lang="ja-JP" altLang="en-US" dirty="0" smtClean="0"/>
              <a:t>高エネルギー物理学</a:t>
            </a:r>
            <a:r>
              <a:rPr lang="ja-JP" altLang="en-US" dirty="0" smtClean="0"/>
              <a:t>研究室</a:t>
            </a:r>
            <a:r>
              <a:rPr lang="en-US" altLang="ja-JP" dirty="0" smtClean="0"/>
              <a:t/>
            </a:r>
            <a:br>
              <a:rPr lang="en-US" altLang="ja-JP" dirty="0" smtClean="0"/>
            </a:br>
            <a:r>
              <a:rPr lang="ja-JP" altLang="en-US" dirty="0" smtClean="0"/>
              <a:t>（素粒子実験研究室）</a:t>
            </a:r>
            <a:r>
              <a:rPr lang="en-US" altLang="ja-JP" dirty="0" smtClean="0"/>
              <a:t/>
            </a:r>
            <a:br>
              <a:rPr lang="en-US" altLang="ja-JP" dirty="0" smtClean="0"/>
            </a:br>
            <a:r>
              <a:rPr lang="ja-JP" altLang="en-US" dirty="0"/>
              <a:t>研究内容紹介</a:t>
            </a:r>
            <a:endParaRPr kumimoji="1" lang="ja-JP" altLang="en-US" dirty="0"/>
          </a:p>
        </p:txBody>
      </p:sp>
      <p:sp>
        <p:nvSpPr>
          <p:cNvPr id="3" name="サブタイトル 2"/>
          <p:cNvSpPr>
            <a:spLocks noGrp="1"/>
          </p:cNvSpPr>
          <p:nvPr>
            <p:ph type="subTitle" idx="1"/>
          </p:nvPr>
        </p:nvSpPr>
        <p:spPr/>
        <p:txBody>
          <a:bodyPr/>
          <a:lstStyle/>
          <a:p>
            <a:r>
              <a:rPr kumimoji="1" lang="en-US" altLang="ja-JP" dirty="0" smtClean="0"/>
              <a:t>20130808</a:t>
            </a:r>
          </a:p>
          <a:p>
            <a:r>
              <a:rPr lang="ja-JP" altLang="en-US" dirty="0"/>
              <a:t>京都</a:t>
            </a:r>
            <a:r>
              <a:rPr lang="ja-JP" altLang="en-US" dirty="0" smtClean="0"/>
              <a:t>大学オープンキャンパス</a:t>
            </a:r>
            <a:endParaRPr kumimoji="1" lang="ja-JP" altLang="en-US" dirty="0"/>
          </a:p>
        </p:txBody>
      </p:sp>
      <p:pic>
        <p:nvPicPr>
          <p:cNvPr id="4" name="Picture 4"/>
          <p:cNvPicPr>
            <a:picLocks noChangeAspect="1" noChangeArrowheads="1"/>
          </p:cNvPicPr>
          <p:nvPr/>
        </p:nvPicPr>
        <p:blipFill>
          <a:blip r:embed="rId2" cstate="print"/>
          <a:srcRect/>
          <a:stretch>
            <a:fillRect/>
          </a:stretch>
        </p:blipFill>
        <p:spPr bwMode="auto">
          <a:xfrm>
            <a:off x="5493973" y="5368533"/>
            <a:ext cx="3686539" cy="1489467"/>
          </a:xfrm>
          <a:prstGeom prst="rect">
            <a:avLst/>
          </a:prstGeom>
          <a:noFill/>
          <a:ln w="9525">
            <a:noFill/>
            <a:miter lim="800000"/>
            <a:headEnd/>
            <a:tailEnd/>
          </a:ln>
        </p:spPr>
      </p:pic>
      <p:sp>
        <p:nvSpPr>
          <p:cNvPr id="6" name="スライド番号プレースホルダー 5"/>
          <p:cNvSpPr>
            <a:spLocks noGrp="1"/>
          </p:cNvSpPr>
          <p:nvPr>
            <p:ph type="sldNum" sz="quarter" idx="12"/>
          </p:nvPr>
        </p:nvSpPr>
        <p:spPr/>
        <p:txBody>
          <a:bodyPr/>
          <a:lstStyle/>
          <a:p>
            <a:fld id="{B3FA5749-9756-4A3E-A20A-D274FC361E3D}" type="slidenum">
              <a:rPr kumimoji="1" lang="ja-JP" altLang="en-US" smtClean="0"/>
              <a:t>1</a:t>
            </a:fld>
            <a:endParaRPr kumimoji="1" lang="ja-JP" altLang="en-US"/>
          </a:p>
        </p:txBody>
      </p:sp>
    </p:spTree>
    <p:extLst>
      <p:ext uri="{BB962C8B-B14F-4D97-AF65-F5344CB8AC3E}">
        <p14:creationId xmlns:p14="http://schemas.microsoft.com/office/powerpoint/2010/main" val="3120543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764704"/>
            <a:ext cx="8229600" cy="1066800"/>
          </a:xfrm>
        </p:spPr>
        <p:txBody>
          <a:bodyPr/>
          <a:lstStyle/>
          <a:p>
            <a:r>
              <a:rPr kumimoji="1" lang="en-US" altLang="ja-JP" dirty="0" smtClean="0"/>
              <a:t>T2K</a:t>
            </a:r>
            <a:r>
              <a:rPr kumimoji="1" lang="ja-JP" altLang="en-US" dirty="0" smtClean="0"/>
              <a:t>実験</a:t>
            </a:r>
            <a:r>
              <a:rPr kumimoji="1" lang="en-US" altLang="ja-JP" dirty="0" smtClean="0"/>
              <a:t>(</a:t>
            </a:r>
            <a:r>
              <a:rPr kumimoji="1" lang="en-US" altLang="ja-JP" dirty="0" smtClean="0">
                <a:solidFill>
                  <a:srgbClr val="FF0000"/>
                </a:solidFill>
              </a:rPr>
              <a:t>T</a:t>
            </a:r>
            <a:r>
              <a:rPr kumimoji="1" lang="en-US" altLang="ja-JP" dirty="0" smtClean="0"/>
              <a:t>okai </a:t>
            </a:r>
            <a:r>
              <a:rPr kumimoji="1" lang="en-US" altLang="ja-JP" dirty="0" smtClean="0">
                <a:solidFill>
                  <a:srgbClr val="FF0000"/>
                </a:solidFill>
              </a:rPr>
              <a:t>to</a:t>
            </a:r>
            <a:r>
              <a:rPr kumimoji="1" lang="en-US" altLang="ja-JP" dirty="0" smtClean="0"/>
              <a:t> </a:t>
            </a:r>
            <a:r>
              <a:rPr kumimoji="1" lang="en-US" altLang="ja-JP" dirty="0" smtClean="0">
                <a:solidFill>
                  <a:srgbClr val="FF0000"/>
                </a:solidFill>
              </a:rPr>
              <a:t>K</a:t>
            </a:r>
            <a:r>
              <a:rPr kumimoji="1" lang="en-US" altLang="ja-JP" dirty="0" smtClean="0"/>
              <a:t>amioka)</a:t>
            </a:r>
            <a:endParaRPr kumimoji="1" lang="ja-JP" altLang="en-US" dirty="0"/>
          </a:p>
        </p:txBody>
      </p:sp>
      <p:sp>
        <p:nvSpPr>
          <p:cNvPr id="3" name="コンテンツ プレースホルダー 2"/>
          <p:cNvSpPr>
            <a:spLocks noGrp="1"/>
          </p:cNvSpPr>
          <p:nvPr>
            <p:ph idx="1"/>
          </p:nvPr>
        </p:nvSpPr>
        <p:spPr>
          <a:xfrm>
            <a:off x="251520" y="1844824"/>
            <a:ext cx="8229600" cy="4325112"/>
          </a:xfrm>
        </p:spPr>
        <p:txBody>
          <a:bodyPr>
            <a:normAutofit/>
          </a:bodyPr>
          <a:lstStyle/>
          <a:p>
            <a:r>
              <a:rPr lang="ja-JP" altLang="en-US" sz="2000" dirty="0" smtClean="0"/>
              <a:t>素粒子である、ニュートリノの性質を調べる実験。</a:t>
            </a:r>
            <a:endParaRPr lang="en-US" altLang="ja-JP" sz="2000" dirty="0"/>
          </a:p>
          <a:p>
            <a:r>
              <a:rPr lang="ja-JP" altLang="en-US" sz="2000" dirty="0"/>
              <a:t>ニュートリノって？</a:t>
            </a:r>
            <a:endParaRPr lang="en-US" altLang="ja-JP" sz="2000" dirty="0"/>
          </a:p>
          <a:p>
            <a:pPr lvl="1"/>
            <a:r>
              <a:rPr lang="ja-JP" altLang="en-US" sz="1800" dirty="0" smtClean="0"/>
              <a:t>電子</a:t>
            </a:r>
            <a:r>
              <a:rPr lang="ja-JP" altLang="en-US" sz="1800" dirty="0"/>
              <a:t>ニュートリノ、ミューニュートリノ、タウニュートリノの三種類がある（もっとあるかも？）</a:t>
            </a:r>
            <a:endParaRPr lang="en-US" altLang="ja-JP" sz="1800" dirty="0"/>
          </a:p>
          <a:p>
            <a:pPr lvl="1"/>
            <a:r>
              <a:rPr lang="ja-JP" altLang="en-US" sz="1800" dirty="0"/>
              <a:t>電荷を持たず、物質とほとんど反応</a:t>
            </a:r>
            <a:r>
              <a:rPr lang="ja-JP" altLang="en-US" sz="1800" dirty="0" smtClean="0"/>
              <a:t>しない。→未だに謎が多い</a:t>
            </a:r>
            <a:endParaRPr lang="en-US" altLang="ja-JP" sz="1800" dirty="0" smtClean="0"/>
          </a:p>
          <a:p>
            <a:r>
              <a:rPr lang="ja-JP" altLang="en-US" sz="2000" dirty="0" smtClean="0"/>
              <a:t>長い</a:t>
            </a:r>
            <a:r>
              <a:rPr lang="ja-JP" altLang="en-US" sz="2000" dirty="0"/>
              <a:t>距離を飛ぶ間に、ニュートリノが別の種類のニュートリノに変身する現象（</a:t>
            </a:r>
            <a:r>
              <a:rPr lang="ja-JP" altLang="en-US" sz="2000" dirty="0">
                <a:solidFill>
                  <a:srgbClr val="FF0000"/>
                </a:solidFill>
              </a:rPr>
              <a:t>ニュートリノ振動</a:t>
            </a:r>
            <a:r>
              <a:rPr lang="ja-JP" altLang="en-US" sz="2000" dirty="0"/>
              <a:t>）をとらえる</a:t>
            </a:r>
            <a:endParaRPr lang="en-US" altLang="ja-JP" sz="2000" dirty="0" smtClean="0">
              <a:solidFill>
                <a:schemeClr val="accent2"/>
              </a:solidFill>
            </a:endParaRPr>
          </a:p>
          <a:p>
            <a:pPr lvl="1"/>
            <a:r>
              <a:rPr lang="ja-JP" altLang="en-US" sz="1800" dirty="0" smtClean="0">
                <a:solidFill>
                  <a:srgbClr val="FF0000"/>
                </a:solidFill>
              </a:rPr>
              <a:t>今</a:t>
            </a:r>
            <a:r>
              <a:rPr lang="ja-JP" altLang="en-US" sz="1800" dirty="0">
                <a:solidFill>
                  <a:srgbClr val="FF0000"/>
                </a:solidFill>
              </a:rPr>
              <a:t>の理論では説明できない現象！</a:t>
            </a:r>
            <a:endParaRPr lang="en-US" altLang="ja-JP" sz="1800" dirty="0"/>
          </a:p>
          <a:p>
            <a:pPr lvl="1"/>
            <a:endParaRPr lang="en-US" altLang="ja-JP" sz="18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smtClean="0"/>
          </a:p>
          <a:p>
            <a:pPr lvl="1"/>
            <a:endParaRPr lang="en-US" altLang="ja-JP" sz="1800" dirty="0" smtClean="0">
              <a:solidFill>
                <a:srgbClr val="FF0000"/>
              </a:solidFill>
            </a:endParaRPr>
          </a:p>
        </p:txBody>
      </p:sp>
      <p:pic>
        <p:nvPicPr>
          <p:cNvPr id="5122" name="Picture 2" descr="http://blog.miraikan.jst.go.jp/wp-content/uploads/2011/07/T2Kimage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9436" y="4941168"/>
            <a:ext cx="2757752"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hQRERUSEhQWFRUWFhcYFhgYGBUaHBcdGhocGRcYHBgYHCYeGhwlGhwYHy8gIycpLCwsGB8xNzAqNSYrLCkBCQoKDgwOFw8PGikkHCQpKSkpLCksLCkpLCksKSkpKSkpLCkpKSwsKSwpLCkpKSwpKSwsKSwpLCwsKSwsKSkpLP/AABEIAJ8AcAMBIgACEQEDEQH/xAAbAAADAQADAQAAAAAAAAAAAAAEBQYDAQIHAP/EAEQQAAECAwUFAwgHBgYDAAAAAAECEQADIQQFEjFBBlFhcYETIpEjMlJyobGy0RQzQmKSwfAHJFNzguEVk6Kjs/EWY9L/xAAZAQACAwEAAAAAAAAAAAAAAAACAwABBAX/xAAjEQACAgICAgEFAAAAAAAAAAAAAQIRAyESMQRBIhMyUWFx/9oADAMBAAIRAxEAPwCAslkQUIJQk91OaUl3SOEbfQkegj8KflHawjyaPUT8MENAiWwYWKX/AA0fhT8o7fQZf8NH4UwSlDwQiQ2ZD6Ze2vsiEQv+gS/QR+FPyjsm7pf8NH4U/KKKyWUKHeAO6g/KDhcgPmpY57sq+9ogSjJkkbnS7dmkHilMd03bLy7OW9WdIr1AofEQ/tN2KIfCrIGjEuKnWmcB2izglnwniRr4RCOMkJ1XdKOSEAj7qf8A5jFVhR6CPwp+UP7PZVEsMKs6GnTeIEt9jwlwGGRG47niASsU/Q0egj8KflHX6Gj0EfhT8oKKWjqRAggxsaPQR+FPyjC1WVAQo4U0Sr7Kdx4QdA1sHcX6ivcYstMKsA8mj1E/DBKUOWGZjCwDycv1E/CIY3bKxTUD7wfk9fZFlm9mkYXYV1VyzA3xtY5JUaJYPWkM7ysXZpGmI5Cnsgi7QEMP++MDN8TTignthl3XUGFOJhumxhnq2Tx1sYceDkf9wUN7ZUGbcoo1aXQHNsKFClQeB9sLrVs2gjLTWufOHy0HOMVynHSKeiVYhue6U9p2a3D5EacHjHaS5jgUohly35LR9hXE0Ih5KJTNSpsizaneOesMryswmAg5gEDKqTz1FPAwcX8TLkgeMzBHVoLvOymXMWhWaVEHn/cMesCRRla2cEQNbB5NfqK+EwUYHtv1a/UV8JiFBFgHk5fqJ+EQzuuaUzUEZ4h7aQtsH1Uv1E/CINkLwqBOhB9ogrLvZT3/AGsKWhCRQE7vs0gqyWZIAUcNXz8cjC21yB3F7355ueLVg+5ruC+/Nqdwem4PAS3LZ0MX2j2xWwDIOwycDoBp74PMwFinzTvP64wF/hiQAUEimTuOROfUR1u8LZSBQA/rpX2QaofSZpPXNNEkAvql6DmWHtjMLnipA1oG97QtvG/zZ1VqUvTJ3oNaZQHZf2iCcSmXZpq8HnKTgoXFAkl1jvc4ptO0VQ97dMwUDKS/jvjadbQsAuxAruyL/rhAFnvATy4ZKjmkhaFtvKVgPzDiO9pUGG8Mct2tNc/GEKdAyhZE7Vj96WpmxBJ6s35Qlww82pS00E6oHs08GhIRDLOdNU2joRGFsHk1+or4TBMYW0eTX6ivhMXYDN7APJS/UR8MFgQLd/1Uv1EfDBktLkAawZXsYyphVhcksAGdhUsfygyVabUvydmSmiilUxZIQkirMO8otuGdM6QPYEYVIJYpLEVBBAJrTi8WV0zpcxIKacRTPPrCGm5HUxJqP7FUjZq0jyhnyEqzVgRP9uJYfrDq60q7XCTiJlgKNWxaGO9slhCS6jgDkhz3qOH4cIBsV79nMeYAnEAUgMacTvb8oa0kOts5vC70KONUsKWh2dLuCz0ObN7YYWGaJiAFZaDCzcgzCAbftLZ+2SlU0IVMcJd3UeTU5mhNIVSr/KJmBZq9FBmUx048IG9hcbRXTQAwZ2yJz6HTi0Jr0SXxJJI1FC/jpBYtyZiaajryhbOWRi3MB+umXKF5X+AeIvmWFMwlCQjtcNFqQFhIGoSqjkkDI0ETN72Eo7xQEMcExKfNC2xBSQScIWly1apO+KRduXKmpmYAUF0TCxJTXuHcxcg8WjPa9CeyUsfbVKY7wcSvHOKgwM0I8Hoi4xtn1a/UV8JjciMLb9Wv1FfCYccgJu/6qX6ifhghcsqSpILEggdRA93/AFUv1EfDBaDBFp1JM2uyx9khG4A045P4RU3VaglIDsBoMjv6whlgKwncDTpX59Y2s6iaseG8aNCZOpHXg03/AEabS3iqaEolrKAospsymjg7qtCZGxip87tZs1WIZKSWcBtDR9+hYQyt8sowqA+z+ZxflE/advcKuylqShqGYQVkl6pQhI6PBW2xk3FaLOx7HSUhpgE1WQUtIJbm1Nco2vO4ZapXZ+aB5hA8wjIjrEdZ74nzTgmG0rGfdMuSlvvLOMiu4AwRIlWqbNCJBmSEZzFTJ5npLtklUpKic9RnBO0tIlseXGJgxIU+JJ7zVB3Krl84PmL0MCItC5asRR3iyVYRT7quTQVPW1dS8Z5vRfZgqVjcVqlVEsMVHZ9wz6Uid2stSipEtTUBWUh2TiohNalkh6+lBlqvRcsdojNC0muRBoRTgYQXreBnzTMIagAA0AFOcXhdoyeVNRjxXYCRA9tHk1+or4TBTQPbR5NfqK+Ew85oxuy6ZypMsiWogy0EU0wg/nBybjn/AMJUXezt6JFkswwktZ5A/wBpIhl/iW5B8IjyQXs0fQbPPU3fMlIJmSlgEgYqMnieeUZ2YFfdDAu3Vt8Xd82ntbNORhZ5ZqWYEd4e0N1jzJdpKDjGRz3c3FNYRLi3aNeJOKKECZhMpbKSaJUMxvDac4V2u75SZmPskk0c4UlzvIavPODpN4dqkEHvpAp6W8QZZzLmpB35jUf2iJux5xZLapgEyyBpQgB9zZGHVkcAOA50ApGNgTLl0461b2ZQ0RaEitD+cOltXYTdglvDJxauP7wpvC0EBqAwwvG3pds20pCG0KKiTlueMeRq9BRQHbpJWjAks5FTwLmPrPsitfmrQetfA1giXIC6nfSNUy1ILjLfujVgh8TmeQ05mH/hMzVSYEvXY5aJE1ZWDhlTFeCCYp7Jb1jM8wS76vWPr8tANktH8id/xqh7xiVx9hOzaz9Gs+X1En/jTBFpvlKXA7xGbGnUxMyb3UqySEJZI7CSlh/LSMSjmTQlso2RJoA7sB14tCV4kLtjn5MkqQp2tvqcUd5RYnupFEgjVtTCOyT1ISlM04iwc6OdD0int9hxCuWu6vB4m73u9aS4qks/QDfDp41VIVjytO2EyAAp0uN0fTrSuWoqT1GXhE+bYqXQu3u4nhDGZa1A4ZgY0z13EHIhq9YzPHKJvhOMvYcNpphocT5ZD3wXLvqcpqkc4UIDsd/OC5bjTdrANtqh8dDqyqOpc/p4Mu2R28+XJqy1AKbMJFVnh3ffCWSp9fDwHWL3Zi41yULmLDTFpZI1Skh68SWcaMBAYsTckFmyKMSTuGfjlJUDmlwSdDlWGiMnz4uYVbNSCiUJZDFAbwoanjXrDpDnvZtmTl4mOglWjjtmaZWvGh47jzjC+H+jT/5E1/8ALV/eCVKAy11I+EcN8CXwrFZp+p7Ca/8Alqr1hovoX3bL/d7P/LlfAj5mGdncAcgD0JgK7E/u0jf2MnX/ANadPCDZbV6+3LXjFojPpkqqcncA9FVPgYGt1hCwQ2obLdzgkqSVJc/eBxDJQYjdmT4R9M1NckHzkNkRoYjQKJa8LkOoJI4O/CtIP2dscuY1mmpdBBMpTlxqZddBUg8SNIaKwkFyfxAnwECGSQRhbEDiSc65ivOnV9YpLYSdDgfs8lZpWsciG90L772XlWVCVzLQpIUvCD2RU3dKlKJSoMAkZkNx1i6u2djlpUMiARCO95arVPmykEeSlpVKCnAUpJKZ6VN5yFpmJQdycWsW8UZejQssl7J/ZG22eRaVCbKnESilKrRNSUpkKW/ZiZLKAJYUBRdcJNS1Y9TMrM/r9fLWPM7nUuYqdJWtQk9kAsKWmWpcspVKlG0TnxJVJKVSVlIIOEFji71Dspey5CkWS0fVqEpNlm1UA8sKEha1JSSfQWUgLYijCFJVpIjd9sT2uxdnapyGpiJD7lDEMo7qVvrnU6fkOghttjZgibLm+n3CwJcjvJ9hVAUuwlTHzRvUD7s4OTS2xSi5dBd13IJwxLmYEnIAYlltRu5nPcIV7c3IbPZZplrxpUiYnJijuKKiRqCAa7yId7OTwFKSouUqbw4GOdvlp+hT31kzW59mqBcwuJK3SHs0j+TJo5/hge9o5UoCtd3Ld7D7IzuVlWSQxD9khOv8MEZD0h7IKmoCn+9UUI/LcfZDU9CW9g1ltaceBKxjwpOE4nKQTUVqHUcsoISskFmfCgjPjqz+2AJ92omAJmJfCoFJq6SaOlSaguEsQY5sonS1hBPbIUwSosJiGAUMTACYK50UOMQiC1qVUPTg+u8QMqr8Nfy57oOnpFCKgBlVo2bkvlqGNYDmpYgnMdMt3ojVyxzoNKZCj2WvJwqWcwcQHAsS+5zVuMdzLVJmyppzRM7/AN5Mzurr/UFf0xO3fajKmJWKJfJqkfaDe2tamLa9AFoYVxJfmND7oZHYaloWbS7Krn4lyJypE3CvApDA4lIKVJx0ZCyEYtxSlQIJU6DZNaF3alE2WsKnJWm0maVd4pV3ZyVnvFeRDFgRnlDPaC81osipgWoHuimefeI8DEndtrtNsnJlSSyQAVLI7ssOwLak6b2MZsuThJR9s0YcfJOb6LlN54gkEmYoADFMIJAbziw84gu4YnOO8yahAfz5hfCHauZA0AAqTE0LpTZbV2KFqUyUlSlEkqUokqPLRtGjK8LwmSrRMCU4khkjkUhRD8yH3sN1Ut2aUlQ/kSym0BYPn57nGZ6xztp3rNNBq0ief9tUKbrvBcyaMQYJOEa97NQ6OBGn7Qr0VKsqiATjSuWWD0UhQc7hxi30Z2vkQVx7TKlYJM4Ed2WUli5SEhgGLVS41zOUWtltgmANhqWzGdUl2cBwxz0jydVulLlplrwoUEpAUEqJyoXBFehzgm5dpjJJQpRKQzEYtKgs1IbFmZo9NmBq5PT9V3xxIYjEcjo5oAXFCWCnOZyDQlO2lmU7zGOJ2wzN5+7vaPrLtfZmIVOBILBRTOJIIorze6R5hHANRxDLQFFSO9x03ANuegG5hkTzgOahqZkMfutqw1I38oXJ21slHn/6JtP9EY2nbCyFiJwcV8ybXh5nBusQumFLUd/EE7xl8uRin2dt/aSW1lkp5M3d6OG4EbohJm1NlJHlh+Gbz9DmI4ujbWRKmLVjcLAFRM84GhICcikqB1oIZBpE2W9/XMLRIVLCihSZgmIYAjEQRhUCR3aku9K7qsNmtnkWSUEpcqJxLUc1rZnbQDIJ0G8uYgEbZ2fEFm0HGaYsM0ENyRluSIpLv/anZCMM2cAQPPCJzK/pEuh9mfXPkSlLlQ/HJ1xYLtrb02a2pmrfCuWA/FBL9WIiTG0XlJpKwXXj8UgAdGgr9pu19mtMlKZEwLUhYUGTMGjHz0DTjHnSby76VMzbm8ajOE8XdmnmqSPU9kb+7ZQllOFUsqcc1F+r++H23Y/dJhdvJzPgVSPLtitoJcq0qXOXhQdWUa7+6CYt9rdt7HNs60Sp2JRQsAYJozQofaQBrBJaEydys//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AutoShape 6" descr="data:image/jpeg;base64,/9j/4AAQSkZJRgABAQAAAQABAAD/2wCEAAkGBhQRERUSEhQWFRUWFhcYFhgYGBUaHBcdGhocGRcYHBgYHCYeGhwlGhwYHy8gIycpLCwsGB8xNzAqNSYrLCkBCQoKDgwOFw8PGikkHCQpKSkpLCksLCkpLCksKSkpKSkpLCkpKSwsKSwpLCkpKSwpKSwsKSwpLCwsKSwsKSkpLP/AABEIAJ8AcAMBIgACEQEDEQH/xAAbAAADAQADAQAAAAAAAAAAAAAEBQYDAQIHAP/EAEQQAAECAwUFAwgHBgYDAAAAAAECEQADIQQFEjFBBlFhcYETIpEjMlJyobGy0RQzQmKSwfAHJFNzguEVk6Kjs/EWY9L/xAAZAQACAwEAAAAAAAAAAAAAAAACAwABBAX/xAAjEQACAgICAgEFAAAAAAAAAAAAAQIRAyESMQRBIhMyUWFx/9oADAMBAAIRAxEAPwCAslkQUIJQk91OaUl3SOEbfQkegj8KflHawjyaPUT8MENAiWwYWKX/AA0fhT8o7fQZf8NH4UwSlDwQiQ2ZD6Ze2vsiEQv+gS/QR+FPyjsm7pf8NH4U/KKKyWUKHeAO6g/KDhcgPmpY57sq+9ogSjJkkbnS7dmkHilMd03bLy7OW9WdIr1AofEQ/tN2KIfCrIGjEuKnWmcB2izglnwniRr4RCOMkJ1XdKOSEAj7qf8A5jFVhR6CPwp+UP7PZVEsMKs6GnTeIEt9jwlwGGRG47niASsU/Q0egj8KflHX6Gj0EfhT8oKKWjqRAggxsaPQR+FPyjC1WVAQo4U0Sr7Kdx4QdA1sHcX6ivcYstMKsA8mj1E/DBKUOWGZjCwDycv1E/CIY3bKxTUD7wfk9fZFlm9mkYXYV1VyzA3xtY5JUaJYPWkM7ysXZpGmI5Cnsgi7QEMP++MDN8TTignthl3XUGFOJhumxhnq2Tx1sYceDkf9wUN7ZUGbcoo1aXQHNsKFClQeB9sLrVs2gjLTWufOHy0HOMVynHSKeiVYhue6U9p2a3D5EacHjHaS5jgUohly35LR9hXE0Ih5KJTNSpsizaneOesMryswmAg5gEDKqTz1FPAwcX8TLkgeMzBHVoLvOymXMWhWaVEHn/cMesCRRla2cEQNbB5NfqK+EwUYHtv1a/UV8JiFBFgHk5fqJ+EQzuuaUzUEZ4h7aQtsH1Uv1E/CINkLwqBOhB9ogrLvZT3/AGsKWhCRQE7vs0gqyWZIAUcNXz8cjC21yB3F7355ueLVg+5ruC+/Nqdwem4PAS3LZ0MX2j2xWwDIOwycDoBp74PMwFinzTvP64wF/hiQAUEimTuOROfUR1u8LZSBQA/rpX2QaofSZpPXNNEkAvql6DmWHtjMLnipA1oG97QtvG/zZ1VqUvTJ3oNaZQHZf2iCcSmXZpq8HnKTgoXFAkl1jvc4ptO0VQ97dMwUDKS/jvjadbQsAuxAruyL/rhAFnvATy4ZKjmkhaFtvKVgPzDiO9pUGG8Mct2tNc/GEKdAyhZE7Vj96WpmxBJ6s35Qlww82pS00E6oHs08GhIRDLOdNU2joRGFsHk1+or4TBMYW0eTX6ivhMXYDN7APJS/UR8MFgQLd/1Uv1EfDBktLkAawZXsYyphVhcksAGdhUsfygyVabUvydmSmiilUxZIQkirMO8otuGdM6QPYEYVIJYpLEVBBAJrTi8WV0zpcxIKacRTPPrCGm5HUxJqP7FUjZq0jyhnyEqzVgRP9uJYfrDq60q7XCTiJlgKNWxaGO9slhCS6jgDkhz3qOH4cIBsV79nMeYAnEAUgMacTvb8oa0kOts5vC70KONUsKWh2dLuCz0ObN7YYWGaJiAFZaDCzcgzCAbftLZ+2SlU0IVMcJd3UeTU5mhNIVSr/KJmBZq9FBmUx048IG9hcbRXTQAwZ2yJz6HTi0Jr0SXxJJI1FC/jpBYtyZiaajryhbOWRi3MB+umXKF5X+AeIvmWFMwlCQjtcNFqQFhIGoSqjkkDI0ETN72Eo7xQEMcExKfNC2xBSQScIWly1apO+KRduXKmpmYAUF0TCxJTXuHcxcg8WjPa9CeyUsfbVKY7wcSvHOKgwM0I8Hoi4xtn1a/UV8JjciMLb9Wv1FfCYccgJu/6qX6ifhghcsqSpILEggdRA93/AFUv1EfDBaDBFp1JM2uyx9khG4A045P4RU3VaglIDsBoMjv6whlgKwncDTpX59Y2s6iaseG8aNCZOpHXg03/AEabS3iqaEolrKAospsymjg7qtCZGxip87tZs1WIZKSWcBtDR9+hYQyt8sowqA+z+ZxflE/advcKuylqShqGYQVkl6pQhI6PBW2xk3FaLOx7HSUhpgE1WQUtIJbm1Nco2vO4ZapXZ+aB5hA8wjIjrEdZ74nzTgmG0rGfdMuSlvvLOMiu4AwRIlWqbNCJBmSEZzFTJ5npLtklUpKic9RnBO0tIlseXGJgxIU+JJ7zVB3Krl84PmL0MCItC5asRR3iyVYRT7quTQVPW1dS8Z5vRfZgqVjcVqlVEsMVHZ9wz6Uid2stSipEtTUBWUh2TiohNalkh6+lBlqvRcsdojNC0muRBoRTgYQXreBnzTMIagAA0AFOcXhdoyeVNRjxXYCRA9tHk1+or4TBTQPbR5NfqK+Ew85oxuy6ZypMsiWogy0EU0wg/nBybjn/AMJUXezt6JFkswwktZ5A/wBpIhl/iW5B8IjyQXs0fQbPPU3fMlIJmSlgEgYqMnieeUZ2YFfdDAu3Vt8Xd82ntbNORhZ5ZqWYEd4e0N1jzJdpKDjGRz3c3FNYRLi3aNeJOKKECZhMpbKSaJUMxvDac4V2u75SZmPskk0c4UlzvIavPODpN4dqkEHvpAp6W8QZZzLmpB35jUf2iJux5xZLapgEyyBpQgB9zZGHVkcAOA50ApGNgTLl0461b2ZQ0RaEitD+cOltXYTdglvDJxauP7wpvC0EBqAwwvG3pds20pCG0KKiTlueMeRq9BRQHbpJWjAks5FTwLmPrPsitfmrQetfA1giXIC6nfSNUy1ILjLfujVgh8TmeQ05mH/hMzVSYEvXY5aJE1ZWDhlTFeCCYp7Jb1jM8wS76vWPr8tANktH8id/xqh7xiVx9hOzaz9Gs+X1En/jTBFpvlKXA7xGbGnUxMyb3UqySEJZI7CSlh/LSMSjmTQlso2RJoA7sB14tCV4kLtjn5MkqQp2tvqcUd5RYnupFEgjVtTCOyT1ISlM04iwc6OdD0int9hxCuWu6vB4m73u9aS4qks/QDfDp41VIVjytO2EyAAp0uN0fTrSuWoqT1GXhE+bYqXQu3u4nhDGZa1A4ZgY0z13EHIhq9YzPHKJvhOMvYcNpphocT5ZD3wXLvqcpqkc4UIDsd/OC5bjTdrANtqh8dDqyqOpc/p4Mu2R28+XJqy1AKbMJFVnh3ffCWSp9fDwHWL3Zi41yULmLDTFpZI1Skh68SWcaMBAYsTckFmyKMSTuGfjlJUDmlwSdDlWGiMnz4uYVbNSCiUJZDFAbwoanjXrDpDnvZtmTl4mOglWjjtmaZWvGh47jzjC+H+jT/5E1/8ALV/eCVKAy11I+EcN8CXwrFZp+p7Ca/8Alqr1hovoX3bL/d7P/LlfAj5mGdncAcgD0JgK7E/u0jf2MnX/ANadPCDZbV6+3LXjFojPpkqqcncA9FVPgYGt1hCwQ2obLdzgkqSVJc/eBxDJQYjdmT4R9M1NckHzkNkRoYjQKJa8LkOoJI4O/CtIP2dscuY1mmpdBBMpTlxqZddBUg8SNIaKwkFyfxAnwECGSQRhbEDiSc65ivOnV9YpLYSdDgfs8lZpWsciG90L772XlWVCVzLQpIUvCD2RU3dKlKJSoMAkZkNx1i6u2djlpUMiARCO95arVPmykEeSlpVKCnAUpJKZ6VN5yFpmJQdycWsW8UZejQssl7J/ZG22eRaVCbKnESilKrRNSUpkKW/ZiZLKAJYUBRdcJNS1Y9TMrM/r9fLWPM7nUuYqdJWtQk9kAsKWmWpcspVKlG0TnxJVJKVSVlIIOEFji71Dspey5CkWS0fVqEpNlm1UA8sKEha1JSSfQWUgLYijCFJVpIjd9sT2uxdnapyGpiJD7lDEMo7qVvrnU6fkOghttjZgibLm+n3CwJcjvJ9hVAUuwlTHzRvUD7s4OTS2xSi5dBd13IJwxLmYEnIAYlltRu5nPcIV7c3IbPZZplrxpUiYnJijuKKiRqCAa7yId7OTwFKSouUqbw4GOdvlp+hT31kzW59mqBcwuJK3SHs0j+TJo5/hge9o5UoCtd3Ld7D7IzuVlWSQxD9khOv8MEZD0h7IKmoCn+9UUI/LcfZDU9CW9g1ltaceBKxjwpOE4nKQTUVqHUcsoISskFmfCgjPjqz+2AJ92omAJmJfCoFJq6SaOlSaguEsQY5sonS1hBPbIUwSosJiGAUMTACYK50UOMQiC1qVUPTg+u8QMqr8Nfy57oOnpFCKgBlVo2bkvlqGNYDmpYgnMdMt3ojVyxzoNKZCj2WvJwqWcwcQHAsS+5zVuMdzLVJmyppzRM7/AN5Mzurr/UFf0xO3fajKmJWKJfJqkfaDe2tamLa9AFoYVxJfmND7oZHYaloWbS7Krn4lyJypE3CvApDA4lIKVJx0ZCyEYtxSlQIJU6DZNaF3alE2WsKnJWm0maVd4pV3ZyVnvFeRDFgRnlDPaC81osipgWoHuimefeI8DEndtrtNsnJlSSyQAVLI7ssOwLak6b2MZsuThJR9s0YcfJOb6LlN54gkEmYoADFMIJAbziw84gu4YnOO8yahAfz5hfCHauZA0AAqTE0LpTZbV2KFqUyUlSlEkqUokqPLRtGjK8LwmSrRMCU4khkjkUhRD8yH3sN1Ut2aUlQ/kSym0BYPn57nGZ6xztp3rNNBq0ief9tUKbrvBcyaMQYJOEa97NQ6OBGn7Qr0VKsqiATjSuWWD0UhQc7hxi30Z2vkQVx7TKlYJM4Ed2WUli5SEhgGLVS41zOUWtltgmANhqWzGdUl2cBwxz0jydVulLlplrwoUEpAUEqJyoXBFehzgm5dpjJJQpRKQzEYtKgs1IbFmZo9NmBq5PT9V3xxIYjEcjo5oAXFCWCnOZyDQlO2lmU7zGOJ2wzN5+7vaPrLtfZmIVOBILBRTOJIIorze6R5hHANRxDLQFFSO9x03ANuegG5hkTzgOahqZkMfutqw1I38oXJ21slHn/6JtP9EY2nbCyFiJwcV8ybXh5nBusQumFLUd/EE7xl8uRin2dt/aSW1lkp5M3d6OG4EbohJm1NlJHlh+Gbz9DmI4ujbWRKmLVjcLAFRM84GhICcikqB1oIZBpE2W9/XMLRIVLCihSZgmIYAjEQRhUCR3aku9K7qsNmtnkWSUEpcqJxLUc1rZnbQDIJ0G8uYgEbZ2fEFm0HGaYsM0ENyRluSIpLv/anZCMM2cAQPPCJzK/pEuh9mfXPkSlLlQ/HJ1xYLtrb02a2pmrfCuWA/FBL9WIiTG0XlJpKwXXj8UgAdGgr9pu19mtMlKZEwLUhYUGTMGjHz0DTjHnSby76VMzbm8ajOE8XdmnmqSPU9kb+7ZQllOFUsqcc1F+r++H23Y/dJhdvJzPgVSPLtitoJcq0qXOXhQdWUa7+6CYt9rdt7HNs60Sp2JRQsAYJozQofaQBrBJaEydys//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8" descr="data:image/jpeg;base64,/9j/4AAQSkZJRgABAQAAAQABAAD/2wCEAAkGBhQRERUSEhQWFRUWFhcYFhgYGBUaHBcdGhocGRcYHBgYHCYeGhwlGhwYHy8gIycpLCwsGB8xNzAqNSYrLCkBCQoKDgwOFw8PGikkHCQpKSkpLCksLCkpLCksKSkpKSkpLCkpKSwsKSwpLCkpKSwpKSwsKSwpLCwsKSwsKSkpLP/AABEIAJ8AcAMBIgACEQEDEQH/xAAbAAADAQADAQAAAAAAAAAAAAAEBQYDAQIHAP/EAEQQAAECAwUFAwgHBgYDAAAAAAECEQADIQQFEjFBBlFhcYETIpEjMlJyobGy0RQzQmKSwfAHJFNzguEVk6Kjs/EWY9L/xAAZAQACAwEAAAAAAAAAAAAAAAACAwABBAX/xAAjEQACAgICAgEFAAAAAAAAAAAAAQIRAyESMQRBIhMyUWFx/9oADAMBAAIRAxEAPwCAslkQUIJQk91OaUl3SOEbfQkegj8KflHawjyaPUT8MENAiWwYWKX/AA0fhT8o7fQZf8NH4UwSlDwQiQ2ZD6Ze2vsiEQv+gS/QR+FPyjsm7pf8NH4U/KKKyWUKHeAO6g/KDhcgPmpY57sq+9ogSjJkkbnS7dmkHilMd03bLy7OW9WdIr1AofEQ/tN2KIfCrIGjEuKnWmcB2izglnwniRr4RCOMkJ1XdKOSEAj7qf8A5jFVhR6CPwp+UP7PZVEsMKs6GnTeIEt9jwlwGGRG47niASsU/Q0egj8KflHX6Gj0EfhT8oKKWjqRAggxsaPQR+FPyjC1WVAQo4U0Sr7Kdx4QdA1sHcX6ivcYstMKsA8mj1E/DBKUOWGZjCwDycv1E/CIY3bKxTUD7wfk9fZFlm9mkYXYV1VyzA3xtY5JUaJYPWkM7ysXZpGmI5Cnsgi7QEMP++MDN8TTignthl3XUGFOJhumxhnq2Tx1sYceDkf9wUN7ZUGbcoo1aXQHNsKFClQeB9sLrVs2gjLTWufOHy0HOMVynHSKeiVYhue6U9p2a3D5EacHjHaS5jgUohly35LR9hXE0Ih5KJTNSpsizaneOesMryswmAg5gEDKqTz1FPAwcX8TLkgeMzBHVoLvOymXMWhWaVEHn/cMesCRRla2cEQNbB5NfqK+EwUYHtv1a/UV8JiFBFgHk5fqJ+EQzuuaUzUEZ4h7aQtsH1Uv1E/CINkLwqBOhB9ogrLvZT3/AGsKWhCRQE7vs0gqyWZIAUcNXz8cjC21yB3F7355ueLVg+5ruC+/Nqdwem4PAS3LZ0MX2j2xWwDIOwycDoBp74PMwFinzTvP64wF/hiQAUEimTuOROfUR1u8LZSBQA/rpX2QaofSZpPXNNEkAvql6DmWHtjMLnipA1oG97QtvG/zZ1VqUvTJ3oNaZQHZf2iCcSmXZpq8HnKTgoXFAkl1jvc4ptO0VQ97dMwUDKS/jvjadbQsAuxAruyL/rhAFnvATy4ZKjmkhaFtvKVgPzDiO9pUGG8Mct2tNc/GEKdAyhZE7Vj96WpmxBJ6s35Qlww82pS00E6oHs08GhIRDLOdNU2joRGFsHk1+or4TBMYW0eTX6ivhMXYDN7APJS/UR8MFgQLd/1Uv1EfDBktLkAawZXsYyphVhcksAGdhUsfygyVabUvydmSmiilUxZIQkirMO8otuGdM6QPYEYVIJYpLEVBBAJrTi8WV0zpcxIKacRTPPrCGm5HUxJqP7FUjZq0jyhnyEqzVgRP9uJYfrDq60q7XCTiJlgKNWxaGO9slhCS6jgDkhz3qOH4cIBsV79nMeYAnEAUgMacTvb8oa0kOts5vC70KONUsKWh2dLuCz0ObN7YYWGaJiAFZaDCzcgzCAbftLZ+2SlU0IVMcJd3UeTU5mhNIVSr/KJmBZq9FBmUx048IG9hcbRXTQAwZ2yJz6HTi0Jr0SXxJJI1FC/jpBYtyZiaajryhbOWRi3MB+umXKF5X+AeIvmWFMwlCQjtcNFqQFhIGoSqjkkDI0ETN72Eo7xQEMcExKfNC2xBSQScIWly1apO+KRduXKmpmYAUF0TCxJTXuHcxcg8WjPa9CeyUsfbVKY7wcSvHOKgwM0I8Hoi4xtn1a/UV8JjciMLb9Wv1FfCYccgJu/6qX6ifhghcsqSpILEggdRA93/AFUv1EfDBaDBFp1JM2uyx9khG4A045P4RU3VaglIDsBoMjv6whlgKwncDTpX59Y2s6iaseG8aNCZOpHXg03/AEabS3iqaEolrKAospsymjg7qtCZGxip87tZs1WIZKSWcBtDR9+hYQyt8sowqA+z+ZxflE/advcKuylqShqGYQVkl6pQhI6PBW2xk3FaLOx7HSUhpgE1WQUtIJbm1Nco2vO4ZapXZ+aB5hA8wjIjrEdZ74nzTgmG0rGfdMuSlvvLOMiu4AwRIlWqbNCJBmSEZzFTJ5npLtklUpKic9RnBO0tIlseXGJgxIU+JJ7zVB3Krl84PmL0MCItC5asRR3iyVYRT7quTQVPW1dS8Z5vRfZgqVjcVqlVEsMVHZ9wz6Uid2stSipEtTUBWUh2TiohNalkh6+lBlqvRcsdojNC0muRBoRTgYQXreBnzTMIagAA0AFOcXhdoyeVNRjxXYCRA9tHk1+or4TBTQPbR5NfqK+Ew85oxuy6ZypMsiWogy0EU0wg/nBybjn/AMJUXezt6JFkswwktZ5A/wBpIhl/iW5B8IjyQXs0fQbPPU3fMlIJmSlgEgYqMnieeUZ2YFfdDAu3Vt8Xd82ntbNORhZ5ZqWYEd4e0N1jzJdpKDjGRz3c3FNYRLi3aNeJOKKECZhMpbKSaJUMxvDac4V2u75SZmPskk0c4UlzvIavPODpN4dqkEHvpAp6W8QZZzLmpB35jUf2iJux5xZLapgEyyBpQgB9zZGHVkcAOA50ApGNgTLl0461b2ZQ0RaEitD+cOltXYTdglvDJxauP7wpvC0EBqAwwvG3pds20pCG0KKiTlueMeRq9BRQHbpJWjAks5FTwLmPrPsitfmrQetfA1giXIC6nfSNUy1ILjLfujVgh8TmeQ05mH/hMzVSYEvXY5aJE1ZWDhlTFeCCYp7Jb1jM8wS76vWPr8tANktH8id/xqh7xiVx9hOzaz9Gs+X1En/jTBFpvlKXA7xGbGnUxMyb3UqySEJZI7CSlh/LSMSjmTQlso2RJoA7sB14tCV4kLtjn5MkqQp2tvqcUd5RYnupFEgjVtTCOyT1ISlM04iwc6OdD0int9hxCuWu6vB4m73u9aS4qks/QDfDp41VIVjytO2EyAAp0uN0fTrSuWoqT1GXhE+bYqXQu3u4nhDGZa1A4ZgY0z13EHIhq9YzPHKJvhOMvYcNpphocT5ZD3wXLvqcpqkc4UIDsd/OC5bjTdrANtqh8dDqyqOpc/p4Mu2R28+XJqy1AKbMJFVnh3ffCWSp9fDwHWL3Zi41yULmLDTFpZI1Skh68SWcaMBAYsTckFmyKMSTuGfjlJUDmlwSdDlWGiMnz4uYVbNSCiUJZDFAbwoanjXrDpDnvZtmTl4mOglWjjtmaZWvGh47jzjC+H+jT/5E1/8ALV/eCVKAy11I+EcN8CXwrFZp+p7Ca/8Alqr1hovoX3bL/d7P/LlfAj5mGdncAcgD0JgK7E/u0jf2MnX/ANadPCDZbV6+3LXjFojPpkqqcncA9FVPgYGt1hCwQ2obLdzgkqSVJc/eBxDJQYjdmT4R9M1NckHzkNkRoYjQKJa8LkOoJI4O/CtIP2dscuY1mmpdBBMpTlxqZddBUg8SNIaKwkFyfxAnwECGSQRhbEDiSc65ivOnV9YpLYSdDgfs8lZpWsciG90L772XlWVCVzLQpIUvCD2RU3dKlKJSoMAkZkNx1i6u2djlpUMiARCO95arVPmykEeSlpVKCnAUpJKZ6VN5yFpmJQdycWsW8UZejQssl7J/ZG22eRaVCbKnESilKrRNSUpkKW/ZiZLKAJYUBRdcJNS1Y9TMrM/r9fLWPM7nUuYqdJWtQk9kAsKWmWpcspVKlG0TnxJVJKVSVlIIOEFji71Dspey5CkWS0fVqEpNlm1UA8sKEha1JSSfQWUgLYijCFJVpIjd9sT2uxdnapyGpiJD7lDEMo7qVvrnU6fkOghttjZgibLm+n3CwJcjvJ9hVAUuwlTHzRvUD7s4OTS2xSi5dBd13IJwxLmYEnIAYlltRu5nPcIV7c3IbPZZplrxpUiYnJijuKKiRqCAa7yId7OTwFKSouUqbw4GOdvlp+hT31kzW59mqBcwuJK3SHs0j+TJo5/hge9o5UoCtd3Ld7D7IzuVlWSQxD9khOv8MEZD0h7IKmoCn+9UUI/LcfZDU9CW9g1ltaceBKxjwpOE4nKQTUVqHUcsoISskFmfCgjPjqz+2AJ92omAJmJfCoFJq6SaOlSaguEsQY5sonS1hBPbIUwSosJiGAUMTACYK50UOMQiC1qVUPTg+u8QMqr8Nfy57oOnpFCKgBlVo2bkvlqGNYDmpYgnMdMt3ojVyxzoNKZCj2WvJwqWcwcQHAsS+5zVuMdzLVJmyppzRM7/AN5Mzurr/UFf0xO3fajKmJWKJfJqkfaDe2tamLa9AFoYVxJfmND7oZHYaloWbS7Krn4lyJypE3CvApDA4lIKVJx0ZCyEYtxSlQIJU6DZNaF3alE2WsKnJWm0maVd4pV3ZyVnvFeRDFgRnlDPaC81osipgWoHuimefeI8DEndtrtNsnJlSSyQAVLI7ssOwLak6b2MZsuThJR9s0YcfJOb6LlN54gkEmYoADFMIJAbziw84gu4YnOO8yahAfz5hfCHauZA0AAqTE0LpTZbV2KFqUyUlSlEkqUokqPLRtGjK8LwmSrRMCU4khkjkUhRD8yH3sN1Ut2aUlQ/kSym0BYPn57nGZ6xztp3rNNBq0ief9tUKbrvBcyaMQYJOEa97NQ6OBGn7Qr0VKsqiATjSuWWD0UhQc7hxi30Z2vkQVx7TKlYJM4Ed2WUli5SEhgGLVS41zOUWtltgmANhqWzGdUl2cBwxz0jydVulLlplrwoUEpAUEqJyoXBFehzgm5dpjJJQpRKQzEYtKgs1IbFmZo9NmBq5PT9V3xxIYjEcjo5oAXFCWCnOZyDQlO2lmU7zGOJ2wzN5+7vaPrLtfZmIVOBILBRTOJIIorze6R5hHANRxDLQFFSO9x03ANuegG5hkTzgOahqZkMfutqw1I38oXJ21slHn/6JtP9EY2nbCyFiJwcV8ybXh5nBusQumFLUd/EE7xl8uRin2dt/aSW1lkp5M3d6OG4EbohJm1NlJHlh+Gbz9DmI4ujbWRKmLVjcLAFRM84GhICcikqB1oIZBpE2W9/XMLRIVLCihSZgmIYAjEQRhUCR3aku9K7qsNmtnkWSUEpcqJxLUc1rZnbQDIJ0G8uYgEbZ2fEFm0HGaYsM0ENyRluSIpLv/anZCMM2cAQPPCJzK/pEuh9mfXPkSlLlQ/HJ1xYLtrb02a2pmrfCuWA/FBL9WIiTG0XlJpKwXXj8UgAdGgr9pu19mtMlKZEwLUhYUGTMGjHz0DTjHnSby76VMzbm8ajOE8XdmnmqSPU9kb+7ZQllOFUsqcc1F+r++H23Y/dJhdvJzPgVSPLtitoJcq0qXOXhQdWUa7+6CYt9rdt7HNs60Sp2JRQsAYJozQofaQBrBJaEydys//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130" name="Picture 10" descr="http://physics.pateo.net/wp-images/2002physics_1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850" y="489263"/>
            <a:ext cx="1119068" cy="159067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upload.wikimedia.org/wikipedia/commons/thumb/f/f9/%E6%A8%99%E6%BA%96%E7%90%86%E8%AB%96%E7%B4%A0%E7%B2%92%E5%AD%90%E8%A1%A8.svg/300px-%E6%A8%99%E6%BA%96%E7%90%86%E8%AB%96%E7%B4%A0%E7%B2%92%E5%AD%90%E8%A1%A8.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9692" y="4729463"/>
            <a:ext cx="2556284" cy="2164321"/>
          </a:xfrm>
          <a:prstGeom prst="rect">
            <a:avLst/>
          </a:prstGeom>
          <a:noFill/>
          <a:extLst>
            <a:ext uri="{909E8E84-426E-40DD-AFC4-6F175D3DCCD1}">
              <a14:hiddenFill xmlns:a14="http://schemas.microsoft.com/office/drawing/2010/main">
                <a:solidFill>
                  <a:srgbClr val="FFFFFF"/>
                </a:solidFill>
              </a14:hiddenFill>
            </a:ext>
          </a:extLst>
        </p:spPr>
      </p:pic>
      <p:sp>
        <p:nvSpPr>
          <p:cNvPr id="47" name="円/楕円 46"/>
          <p:cNvSpPr/>
          <p:nvPr/>
        </p:nvSpPr>
        <p:spPr>
          <a:xfrm>
            <a:off x="1907704" y="5762611"/>
            <a:ext cx="1440160" cy="5467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6444208" y="5445224"/>
            <a:ext cx="1584176" cy="8640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7"/>
          <p:cNvSpPr>
            <a:spLocks noGrp="1"/>
          </p:cNvSpPr>
          <p:nvPr>
            <p:ph type="sldNum" sz="quarter" idx="12"/>
          </p:nvPr>
        </p:nvSpPr>
        <p:spPr/>
        <p:txBody>
          <a:bodyPr/>
          <a:lstStyle/>
          <a:p>
            <a:fld id="{B3FA5749-9756-4A3E-A20A-D274FC361E3D}" type="slidenum">
              <a:rPr kumimoji="1" lang="ja-JP" altLang="en-US" smtClean="0"/>
              <a:t>10</a:t>
            </a:fld>
            <a:endParaRPr kumimoji="1" lang="ja-JP" altLang="en-US"/>
          </a:p>
        </p:txBody>
      </p:sp>
      <p:pic>
        <p:nvPicPr>
          <p:cNvPr id="49" name="Picture 3" descr="http://flyman.img.jugem.jp/20081010_607962.jpg"/>
          <p:cNvPicPr>
            <a:picLocks noChangeAspect="1" noChangeArrowheads="1"/>
          </p:cNvPicPr>
          <p:nvPr/>
        </p:nvPicPr>
        <p:blipFill>
          <a:blip r:embed="rId6" cstate="print"/>
          <a:srcRect/>
          <a:stretch>
            <a:fillRect/>
          </a:stretch>
        </p:blipFill>
        <p:spPr bwMode="auto">
          <a:xfrm>
            <a:off x="8263882" y="489263"/>
            <a:ext cx="324036" cy="324036"/>
          </a:xfrm>
          <a:prstGeom prst="rect">
            <a:avLst/>
          </a:prstGeom>
          <a:noFill/>
        </p:spPr>
      </p:pic>
    </p:spTree>
    <p:extLst>
      <p:ext uri="{BB962C8B-B14F-4D97-AF65-F5344CB8AC3E}">
        <p14:creationId xmlns:p14="http://schemas.microsoft.com/office/powerpoint/2010/main" val="4883754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51520" y="836712"/>
            <a:ext cx="8229600" cy="5333224"/>
          </a:xfrm>
        </p:spPr>
        <p:txBody>
          <a:bodyPr>
            <a:normAutofit/>
          </a:bodyPr>
          <a:lstStyle/>
          <a:p>
            <a:r>
              <a:rPr lang="ja-JP" altLang="en-US" sz="2000" dirty="0" smtClean="0"/>
              <a:t>茨城県東海村にある</a:t>
            </a:r>
            <a:r>
              <a:rPr lang="ja-JP" altLang="en-US" sz="2000" dirty="0" smtClean="0">
                <a:solidFill>
                  <a:srgbClr val="FF0000"/>
                </a:solidFill>
              </a:rPr>
              <a:t>世界最高強度</a:t>
            </a:r>
            <a:r>
              <a:rPr lang="ja-JP" altLang="en-US" sz="2000" dirty="0" smtClean="0"/>
              <a:t>の陽子加速器</a:t>
            </a:r>
            <a:r>
              <a:rPr lang="en-US" altLang="ja-JP" sz="2000" dirty="0" smtClean="0">
                <a:solidFill>
                  <a:srgbClr val="FF0000"/>
                </a:solidFill>
              </a:rPr>
              <a:t>J-PARC</a:t>
            </a:r>
            <a:r>
              <a:rPr lang="ja-JP" altLang="en-US" sz="2000" dirty="0" smtClean="0"/>
              <a:t>から打ち出したニュートリノを</a:t>
            </a:r>
            <a:r>
              <a:rPr lang="ja-JP" altLang="en-US" sz="2000" dirty="0" smtClean="0"/>
              <a:t>、</a:t>
            </a:r>
            <a:r>
              <a:rPr lang="en-US" altLang="ja-JP" sz="2000" dirty="0" smtClean="0"/>
              <a:t>295km</a:t>
            </a:r>
            <a:r>
              <a:rPr lang="ja-JP" altLang="en-US" sz="2000" dirty="0"/>
              <a:t>先</a:t>
            </a:r>
            <a:r>
              <a:rPr lang="ja-JP" altLang="en-US" sz="2000" dirty="0" smtClean="0"/>
              <a:t>の、岐阜県飛騨市神岡山中にある</a:t>
            </a:r>
            <a:r>
              <a:rPr lang="ja-JP" altLang="en-US" sz="2000" dirty="0" smtClean="0">
                <a:solidFill>
                  <a:srgbClr val="FF0000"/>
                </a:solidFill>
              </a:rPr>
              <a:t>世界</a:t>
            </a:r>
            <a:r>
              <a:rPr lang="ja-JP" altLang="en-US" sz="2000" dirty="0" smtClean="0">
                <a:solidFill>
                  <a:srgbClr val="FF0000"/>
                </a:solidFill>
              </a:rPr>
              <a:t>最大級</a:t>
            </a:r>
            <a:r>
              <a:rPr lang="ja-JP" altLang="en-US" sz="2000" dirty="0" smtClean="0"/>
              <a:t>の</a:t>
            </a:r>
            <a:r>
              <a:rPr lang="ja-JP" altLang="en-US" sz="2000" dirty="0" smtClean="0"/>
              <a:t>検出器</a:t>
            </a:r>
            <a:r>
              <a:rPr lang="ja-JP" altLang="en-US" sz="2000" dirty="0" smtClean="0">
                <a:solidFill>
                  <a:srgbClr val="FF0000"/>
                </a:solidFill>
              </a:rPr>
              <a:t>スーパーカミオカンデ</a:t>
            </a:r>
            <a:r>
              <a:rPr lang="ja-JP" altLang="en-US" sz="2000" dirty="0" smtClean="0"/>
              <a:t>で検出する</a:t>
            </a:r>
            <a:r>
              <a:rPr lang="ja-JP" altLang="en-US" sz="2000" dirty="0" smtClean="0"/>
              <a:t>。</a:t>
            </a:r>
            <a:endParaRPr lang="en-US" altLang="ja-JP" sz="2000" dirty="0" smtClean="0"/>
          </a:p>
          <a:p>
            <a:r>
              <a:rPr lang="ja-JP" altLang="en-US" sz="2000" dirty="0" smtClean="0"/>
              <a:t>発射直後の様子を、前置検出器で観測して、</a:t>
            </a:r>
            <a:r>
              <a:rPr lang="en-US" altLang="ja-JP" sz="2000" dirty="0" smtClean="0"/>
              <a:t>295km</a:t>
            </a:r>
            <a:r>
              <a:rPr lang="ja-JP" altLang="en-US" sz="2000" dirty="0" smtClean="0"/>
              <a:t>の間にニュートリノがどう変身したかを調べる</a:t>
            </a:r>
            <a:endParaRPr lang="en-US" altLang="ja-JP" sz="2000" dirty="0"/>
          </a:p>
          <a:p>
            <a:endParaRPr lang="en-US" altLang="ja-JP" sz="2000" dirty="0" smtClean="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smtClean="0"/>
          </a:p>
          <a:p>
            <a:pPr lvl="1"/>
            <a:endParaRPr lang="en-US" altLang="ja-JP" sz="1800" dirty="0" smtClean="0">
              <a:solidFill>
                <a:srgbClr val="FF0000"/>
              </a:solidFill>
            </a:endParaRPr>
          </a:p>
        </p:txBody>
      </p:sp>
      <p:grpSp>
        <p:nvGrpSpPr>
          <p:cNvPr id="22" name="グループ化 21"/>
          <p:cNvGrpSpPr/>
          <p:nvPr/>
        </p:nvGrpSpPr>
        <p:grpSpPr>
          <a:xfrm>
            <a:off x="683568" y="2924944"/>
            <a:ext cx="8043410" cy="3528392"/>
            <a:chOff x="539552" y="3479800"/>
            <a:chExt cx="8187426" cy="3333576"/>
          </a:xfrm>
        </p:grpSpPr>
        <p:pic>
          <p:nvPicPr>
            <p:cNvPr id="23"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24" t="42601" r="21845" b="21845"/>
            <a:stretch/>
          </p:blipFill>
          <p:spPr bwMode="auto">
            <a:xfrm>
              <a:off x="755576" y="3479800"/>
              <a:ext cx="5832648" cy="329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573016"/>
              <a:ext cx="2512576" cy="196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5"/>
            <p:cNvPicPr>
              <a:picLocks noChangeAspect="1" noChangeArrowheads="1"/>
            </p:cNvPicPr>
            <p:nvPr/>
          </p:nvPicPr>
          <p:blipFill rotWithShape="1">
            <a:blip r:embed="rId5">
              <a:extLst>
                <a:ext uri="{28A0092B-C50C-407E-A947-70E740481C1C}">
                  <a14:useLocalDpi xmlns:a14="http://schemas.microsoft.com/office/drawing/2010/main" val="0"/>
                </a:ext>
              </a:extLst>
            </a:blip>
            <a:srcRect r="11273"/>
            <a:stretch/>
          </p:blipFill>
          <p:spPr bwMode="auto">
            <a:xfrm>
              <a:off x="5724128" y="5161266"/>
              <a:ext cx="3002850" cy="165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円/楕円 25"/>
            <p:cNvSpPr/>
            <p:nvPr/>
          </p:nvSpPr>
          <p:spPr>
            <a:xfrm>
              <a:off x="3525028" y="5611930"/>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7" name="直線コネクタ 26"/>
            <p:cNvCxnSpPr>
              <a:endCxn id="26" idx="7"/>
            </p:cNvCxnSpPr>
            <p:nvPr/>
          </p:nvCxnSpPr>
          <p:spPr>
            <a:xfrm>
              <a:off x="3052128" y="3573016"/>
              <a:ext cx="595812" cy="206000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endCxn id="26" idx="3"/>
            </p:cNvCxnSpPr>
            <p:nvPr/>
          </p:nvCxnSpPr>
          <p:spPr>
            <a:xfrm>
              <a:off x="539552" y="5537854"/>
              <a:ext cx="3006564" cy="1969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a:off x="5220088" y="5465854"/>
              <a:ext cx="144000" cy="144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098872" y="5469674"/>
              <a:ext cx="144000" cy="1440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a:endCxn id="29" idx="0"/>
            </p:cNvCxnSpPr>
            <p:nvPr/>
          </p:nvCxnSpPr>
          <p:spPr>
            <a:xfrm flipH="1">
              <a:off x="5292088" y="5161266"/>
              <a:ext cx="432040" cy="304588"/>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2" name="Picture 16"/>
            <p:cNvPicPr>
              <a:picLocks noChangeAspect="1" noChangeArrowheads="1"/>
            </p:cNvPicPr>
            <p:nvPr/>
          </p:nvPicPr>
          <p:blipFill rotWithShape="1">
            <a:blip r:embed="rId6">
              <a:extLst>
                <a:ext uri="{28A0092B-C50C-407E-A947-70E740481C1C}">
                  <a14:useLocalDpi xmlns:a14="http://schemas.microsoft.com/office/drawing/2010/main" val="0"/>
                </a:ext>
              </a:extLst>
            </a:blip>
            <a:srcRect t="6511" b="6167"/>
            <a:stretch/>
          </p:blipFill>
          <p:spPr bwMode="auto">
            <a:xfrm>
              <a:off x="5940152" y="3485620"/>
              <a:ext cx="2664295" cy="140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直線コネクタ 32"/>
            <p:cNvCxnSpPr>
              <a:endCxn id="29" idx="4"/>
            </p:cNvCxnSpPr>
            <p:nvPr/>
          </p:nvCxnSpPr>
          <p:spPr>
            <a:xfrm flipH="1" flipV="1">
              <a:off x="5292088" y="5609854"/>
              <a:ext cx="432040" cy="1203522"/>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endCxn id="30" idx="6"/>
            </p:cNvCxnSpPr>
            <p:nvPr/>
          </p:nvCxnSpPr>
          <p:spPr>
            <a:xfrm flipH="1">
              <a:off x="5242872" y="4869160"/>
              <a:ext cx="697282" cy="67251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a:endCxn id="30" idx="0"/>
            </p:cNvCxnSpPr>
            <p:nvPr/>
          </p:nvCxnSpPr>
          <p:spPr>
            <a:xfrm flipH="1">
              <a:off x="5170872" y="3485620"/>
              <a:ext cx="769282" cy="198405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539552" y="3604954"/>
              <a:ext cx="2467342" cy="707886"/>
            </a:xfrm>
            <a:prstGeom prst="rect">
              <a:avLst/>
            </a:prstGeom>
            <a:noFill/>
          </p:spPr>
          <p:txBody>
            <a:bodyPr wrap="none" rtlCol="0">
              <a:spAutoFit/>
            </a:bodyPr>
            <a:lstStyle/>
            <a:p>
              <a:r>
                <a:rPr kumimoji="1" lang="ja-JP" altLang="en-US" sz="2000" dirty="0" smtClean="0">
                  <a:solidFill>
                    <a:schemeClr val="bg1"/>
                  </a:solidFill>
                  <a:effectLst>
                    <a:glow rad="177800">
                      <a:schemeClr val="tx1">
                        <a:alpha val="58000"/>
                      </a:schemeClr>
                    </a:glow>
                  </a:effectLst>
                </a:rPr>
                <a:t>スーパーカミオカンデ</a:t>
              </a:r>
              <a:r>
                <a:rPr kumimoji="1" lang="en-US" altLang="ja-JP" sz="2000" dirty="0" smtClean="0">
                  <a:solidFill>
                    <a:schemeClr val="bg1"/>
                  </a:solidFill>
                  <a:effectLst>
                    <a:glow rad="177800">
                      <a:schemeClr val="tx1">
                        <a:alpha val="58000"/>
                      </a:schemeClr>
                    </a:glow>
                  </a:effectLst>
                </a:rPr>
                <a:t/>
              </a:r>
              <a:br>
                <a:rPr kumimoji="1" lang="en-US" altLang="ja-JP" sz="2000" dirty="0" smtClean="0">
                  <a:solidFill>
                    <a:schemeClr val="bg1"/>
                  </a:solidFill>
                  <a:effectLst>
                    <a:glow rad="177800">
                      <a:schemeClr val="tx1">
                        <a:alpha val="58000"/>
                      </a:schemeClr>
                    </a:glow>
                  </a:effectLst>
                </a:rPr>
              </a:br>
              <a:r>
                <a:rPr kumimoji="1" lang="en-US" altLang="ja-JP" sz="2000" dirty="0" smtClean="0">
                  <a:solidFill>
                    <a:schemeClr val="bg1"/>
                  </a:solidFill>
                  <a:effectLst>
                    <a:glow rad="177800">
                      <a:schemeClr val="tx1">
                        <a:alpha val="58000"/>
                      </a:schemeClr>
                    </a:glow>
                  </a:effectLst>
                </a:rPr>
                <a:t>(</a:t>
              </a:r>
              <a:r>
                <a:rPr kumimoji="1" lang="ja-JP" altLang="en-US" sz="2000" dirty="0" smtClean="0">
                  <a:solidFill>
                    <a:schemeClr val="bg1"/>
                  </a:solidFill>
                  <a:effectLst>
                    <a:glow rad="177800">
                      <a:schemeClr val="tx1">
                        <a:alpha val="58000"/>
                      </a:schemeClr>
                    </a:glow>
                  </a:effectLst>
                </a:rPr>
                <a:t>岐阜県飛騨市</a:t>
              </a:r>
              <a:r>
                <a:rPr kumimoji="1" lang="en-US" altLang="ja-JP" sz="2000" dirty="0" smtClean="0">
                  <a:solidFill>
                    <a:schemeClr val="bg1"/>
                  </a:solidFill>
                  <a:effectLst>
                    <a:glow rad="177800">
                      <a:schemeClr val="tx1">
                        <a:alpha val="58000"/>
                      </a:schemeClr>
                    </a:glow>
                  </a:effectLst>
                </a:rPr>
                <a:t>)</a:t>
              </a:r>
              <a:endParaRPr kumimoji="1" lang="ja-JP" altLang="en-US" sz="2000" dirty="0">
                <a:solidFill>
                  <a:schemeClr val="bg1"/>
                </a:solidFill>
                <a:effectLst>
                  <a:glow rad="177800">
                    <a:schemeClr val="tx1">
                      <a:alpha val="58000"/>
                    </a:schemeClr>
                  </a:glow>
                </a:effectLst>
              </a:endParaRPr>
            </a:p>
          </p:txBody>
        </p:sp>
        <p:sp>
          <p:nvSpPr>
            <p:cNvPr id="37" name="テキスト ボックス 36"/>
            <p:cNvSpPr txBox="1"/>
            <p:nvPr/>
          </p:nvSpPr>
          <p:spPr>
            <a:xfrm>
              <a:off x="5940154" y="3485620"/>
              <a:ext cx="1475084" cy="400110"/>
            </a:xfrm>
            <a:prstGeom prst="rect">
              <a:avLst/>
            </a:prstGeom>
            <a:noFill/>
          </p:spPr>
          <p:txBody>
            <a:bodyPr wrap="none" rtlCol="0">
              <a:spAutoFit/>
            </a:bodyPr>
            <a:lstStyle/>
            <a:p>
              <a:r>
                <a:rPr kumimoji="1" lang="ja-JP" altLang="en-US" sz="2000" dirty="0" smtClean="0">
                  <a:solidFill>
                    <a:schemeClr val="bg1"/>
                  </a:solidFill>
                  <a:effectLst>
                    <a:glow rad="101600">
                      <a:schemeClr val="tx1">
                        <a:alpha val="60000"/>
                      </a:schemeClr>
                    </a:glow>
                  </a:effectLst>
                </a:rPr>
                <a:t>前置検出器</a:t>
              </a:r>
              <a:endParaRPr kumimoji="1" lang="ja-JP" altLang="en-US" sz="2000" dirty="0">
                <a:solidFill>
                  <a:schemeClr val="bg1"/>
                </a:solidFill>
                <a:effectLst>
                  <a:glow rad="101600">
                    <a:schemeClr val="tx1">
                      <a:alpha val="60000"/>
                    </a:schemeClr>
                  </a:glow>
                </a:effectLst>
              </a:endParaRPr>
            </a:p>
          </p:txBody>
        </p:sp>
        <p:sp>
          <p:nvSpPr>
            <p:cNvPr id="38" name="テキスト ボックス 37"/>
            <p:cNvSpPr txBox="1"/>
            <p:nvPr/>
          </p:nvSpPr>
          <p:spPr>
            <a:xfrm>
              <a:off x="5724128" y="5169386"/>
              <a:ext cx="1880643" cy="707886"/>
            </a:xfrm>
            <a:prstGeom prst="rect">
              <a:avLst/>
            </a:prstGeom>
            <a:noFill/>
          </p:spPr>
          <p:txBody>
            <a:bodyPr wrap="none" rtlCol="0">
              <a:spAutoFit/>
            </a:bodyPr>
            <a:lstStyle/>
            <a:p>
              <a:r>
                <a:rPr kumimoji="1" lang="en-US" altLang="ja-JP" sz="2000" dirty="0" smtClean="0">
                  <a:solidFill>
                    <a:schemeClr val="bg1"/>
                  </a:solidFill>
                  <a:effectLst>
                    <a:glow rad="101600">
                      <a:schemeClr val="tx1">
                        <a:alpha val="60000"/>
                      </a:schemeClr>
                    </a:glow>
                  </a:effectLst>
                </a:rPr>
                <a:t>J-PARC</a:t>
              </a:r>
              <a:r>
                <a:rPr kumimoji="1" lang="ja-JP" altLang="en-US" sz="2000" dirty="0" smtClean="0">
                  <a:solidFill>
                    <a:schemeClr val="bg1"/>
                  </a:solidFill>
                  <a:effectLst>
                    <a:glow rad="101600">
                      <a:schemeClr val="tx1">
                        <a:alpha val="60000"/>
                      </a:schemeClr>
                    </a:glow>
                  </a:effectLst>
                </a:rPr>
                <a:t>加速器</a:t>
              </a:r>
              <a:endParaRPr kumimoji="1" lang="en-US" altLang="ja-JP" sz="2000" dirty="0" smtClean="0">
                <a:solidFill>
                  <a:schemeClr val="bg1"/>
                </a:solidFill>
                <a:effectLst>
                  <a:glow rad="101600">
                    <a:schemeClr val="tx1">
                      <a:alpha val="60000"/>
                    </a:schemeClr>
                  </a:glow>
                </a:effectLst>
              </a:endParaRPr>
            </a:p>
            <a:p>
              <a:r>
                <a:rPr lang="en-US" altLang="ja-JP" sz="2000" dirty="0" smtClean="0">
                  <a:solidFill>
                    <a:schemeClr val="bg1"/>
                  </a:solidFill>
                  <a:effectLst>
                    <a:glow rad="101600">
                      <a:schemeClr val="tx1">
                        <a:alpha val="60000"/>
                      </a:schemeClr>
                    </a:glow>
                  </a:effectLst>
                </a:rPr>
                <a:t>(</a:t>
              </a:r>
              <a:r>
                <a:rPr lang="ja-JP" altLang="en-US" sz="2000" dirty="0" smtClean="0">
                  <a:solidFill>
                    <a:schemeClr val="bg1"/>
                  </a:solidFill>
                  <a:effectLst>
                    <a:glow rad="101600">
                      <a:schemeClr val="tx1">
                        <a:alpha val="60000"/>
                      </a:schemeClr>
                    </a:glow>
                  </a:effectLst>
                </a:rPr>
                <a:t>茨城県東海村</a:t>
              </a:r>
              <a:r>
                <a:rPr lang="en-US" altLang="ja-JP" sz="2000" dirty="0" smtClean="0">
                  <a:solidFill>
                    <a:srgbClr val="00B0F0"/>
                  </a:solidFill>
                  <a:effectLst>
                    <a:glow rad="101600">
                      <a:schemeClr val="tx1">
                        <a:alpha val="60000"/>
                      </a:schemeClr>
                    </a:glow>
                  </a:effectLst>
                </a:rPr>
                <a:t>)</a:t>
              </a:r>
              <a:endParaRPr kumimoji="1" lang="ja-JP" altLang="en-US" sz="2000" dirty="0">
                <a:solidFill>
                  <a:srgbClr val="00B0F0"/>
                </a:solidFill>
                <a:effectLst>
                  <a:glow rad="101600">
                    <a:schemeClr val="tx1">
                      <a:alpha val="60000"/>
                    </a:schemeClr>
                  </a:glow>
                </a:effectLst>
              </a:endParaRPr>
            </a:p>
          </p:txBody>
        </p:sp>
        <p:cxnSp>
          <p:nvCxnSpPr>
            <p:cNvPr id="39" name="直線矢印コネクタ 38"/>
            <p:cNvCxnSpPr/>
            <p:nvPr/>
          </p:nvCxnSpPr>
          <p:spPr>
            <a:xfrm flipH="1">
              <a:off x="3617164" y="5540636"/>
              <a:ext cx="1656000" cy="146076"/>
            </a:xfrm>
            <a:prstGeom prst="straightConnector1">
              <a:avLst/>
            </a:prstGeom>
            <a:ln w="3175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rot="21286265">
              <a:off x="3742830" y="5325790"/>
              <a:ext cx="1295547" cy="276999"/>
            </a:xfrm>
            <a:prstGeom prst="rect">
              <a:avLst/>
            </a:prstGeom>
            <a:solidFill>
              <a:schemeClr val="bg1">
                <a:alpha val="48000"/>
              </a:schemeClr>
            </a:solidFill>
          </p:spPr>
          <p:txBody>
            <a:bodyPr wrap="none" tIns="0" bIns="0" rtlCol="0">
              <a:spAutoFit/>
            </a:bodyPr>
            <a:lstStyle/>
            <a:p>
              <a:r>
                <a:rPr kumimoji="1" lang="ja-JP" altLang="en-US" b="1" dirty="0" smtClean="0">
                  <a:solidFill>
                    <a:srgbClr val="7030A0"/>
                  </a:solidFill>
                  <a:effectLst>
                    <a:glow rad="228600">
                      <a:schemeClr val="accent3">
                        <a:satMod val="175000"/>
                        <a:alpha val="40000"/>
                      </a:schemeClr>
                    </a:glow>
                  </a:effectLst>
                </a:rPr>
                <a:t>ニュートリノ</a:t>
              </a:r>
              <a:endParaRPr kumimoji="1" lang="ja-JP" altLang="en-US" sz="2000" b="1" dirty="0">
                <a:solidFill>
                  <a:srgbClr val="7030A0"/>
                </a:solidFill>
                <a:effectLst>
                  <a:glow rad="228600">
                    <a:schemeClr val="accent3">
                      <a:satMod val="175000"/>
                      <a:alpha val="40000"/>
                    </a:schemeClr>
                  </a:glow>
                </a:effectLst>
              </a:endParaRPr>
            </a:p>
          </p:txBody>
        </p:sp>
        <p:sp>
          <p:nvSpPr>
            <p:cNvPr id="41" name="テキスト ボックス 40"/>
            <p:cNvSpPr txBox="1"/>
            <p:nvPr/>
          </p:nvSpPr>
          <p:spPr>
            <a:xfrm rot="21286265">
              <a:off x="4083057" y="5811902"/>
              <a:ext cx="824265" cy="369332"/>
            </a:xfrm>
            <a:prstGeom prst="rect">
              <a:avLst/>
            </a:prstGeom>
            <a:solidFill>
              <a:schemeClr val="bg1">
                <a:alpha val="48000"/>
              </a:schemeClr>
            </a:solidFill>
          </p:spPr>
          <p:txBody>
            <a:bodyPr wrap="none" rtlCol="0">
              <a:spAutoFit/>
            </a:bodyPr>
            <a:lstStyle/>
            <a:p>
              <a:r>
                <a:rPr kumimoji="1" lang="en-US" altLang="ja-JP" dirty="0" smtClean="0">
                  <a:solidFill>
                    <a:schemeClr val="accent2"/>
                  </a:solidFill>
                  <a:effectLst>
                    <a:glow rad="228600">
                      <a:schemeClr val="accent3">
                        <a:satMod val="175000"/>
                        <a:alpha val="40000"/>
                      </a:schemeClr>
                    </a:glow>
                  </a:effectLst>
                </a:rPr>
                <a:t>295km</a:t>
              </a:r>
              <a:endParaRPr kumimoji="1" lang="ja-JP" altLang="en-US" dirty="0">
                <a:solidFill>
                  <a:schemeClr val="accent2"/>
                </a:solidFill>
                <a:effectLst>
                  <a:glow rad="228600">
                    <a:schemeClr val="accent3">
                      <a:satMod val="175000"/>
                      <a:alpha val="40000"/>
                    </a:schemeClr>
                  </a:glow>
                </a:effectLst>
              </a:endParaRPr>
            </a:p>
          </p:txBody>
        </p:sp>
        <p:sp>
          <p:nvSpPr>
            <p:cNvPr id="42" name="左中かっこ 41"/>
            <p:cNvSpPr/>
            <p:nvPr/>
          </p:nvSpPr>
          <p:spPr>
            <a:xfrm rot="15896427">
              <a:off x="4342735" y="4953242"/>
              <a:ext cx="227665" cy="1643738"/>
            </a:xfrm>
            <a:prstGeom prst="leftBrace">
              <a:avLst>
                <a:gd name="adj1" fmla="val 29565"/>
                <a:gd name="adj2" fmla="val 50000"/>
              </a:avLst>
            </a:prstGeom>
            <a:ln w="19050">
              <a:solidFill>
                <a:schemeClr val="accent2"/>
              </a:solidFill>
              <a:prstDash val="solid"/>
              <a:head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円弧 42"/>
            <p:cNvSpPr/>
            <p:nvPr/>
          </p:nvSpPr>
          <p:spPr>
            <a:xfrm flipH="1" flipV="1">
              <a:off x="3660106" y="5541674"/>
              <a:ext cx="504056" cy="576064"/>
            </a:xfrm>
            <a:prstGeom prst="arc">
              <a:avLst/>
            </a:pr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円弧 43"/>
            <p:cNvSpPr/>
            <p:nvPr/>
          </p:nvSpPr>
          <p:spPr>
            <a:xfrm flipV="1">
              <a:off x="4922437" y="5373216"/>
              <a:ext cx="320435" cy="648064"/>
            </a:xfrm>
            <a:prstGeom prst="arc">
              <a:avLst/>
            </a:pr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6" name="スライド番号プレースホルダー 5"/>
          <p:cNvSpPr>
            <a:spLocks noGrp="1"/>
          </p:cNvSpPr>
          <p:nvPr>
            <p:ph type="sldNum" sz="quarter" idx="12"/>
          </p:nvPr>
        </p:nvSpPr>
        <p:spPr/>
        <p:txBody>
          <a:bodyPr/>
          <a:lstStyle/>
          <a:p>
            <a:fld id="{B3FA5749-9756-4A3E-A20A-D274FC361E3D}" type="slidenum">
              <a:rPr kumimoji="1" lang="ja-JP" altLang="en-US" smtClean="0"/>
              <a:t>11</a:t>
            </a:fld>
            <a:endParaRPr kumimoji="1" lang="ja-JP" altLang="en-US"/>
          </a:p>
        </p:txBody>
      </p:sp>
    </p:spTree>
    <p:extLst>
      <p:ext uri="{BB962C8B-B14F-4D97-AF65-F5344CB8AC3E}">
        <p14:creationId xmlns:p14="http://schemas.microsoft.com/office/powerpoint/2010/main" val="754724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80728"/>
            <a:ext cx="8435280" cy="5760640"/>
          </a:xfrm>
        </p:spPr>
        <p:txBody>
          <a:bodyPr>
            <a:normAutofit/>
          </a:bodyPr>
          <a:lstStyle/>
          <a:p>
            <a:r>
              <a:rPr kumimoji="1" lang="en-US" altLang="ja-JP" dirty="0" smtClean="0"/>
              <a:t>2013</a:t>
            </a:r>
            <a:r>
              <a:rPr kumimoji="1" lang="ja-JP" altLang="en-US" dirty="0" smtClean="0"/>
              <a:t>年</a:t>
            </a:r>
            <a:r>
              <a:rPr kumimoji="1" lang="en-US" altLang="ja-JP" dirty="0" smtClean="0"/>
              <a:t>7</a:t>
            </a:r>
            <a:r>
              <a:rPr kumimoji="1" lang="ja-JP" altLang="en-US" dirty="0" smtClean="0"/>
              <a:t>月、京大メンバーが中心となって世界で初めて</a:t>
            </a:r>
            <a:r>
              <a:rPr kumimoji="1" lang="en-US" altLang="ja-JP" dirty="0" smtClean="0"/>
              <a:t>μ</a:t>
            </a:r>
            <a:r>
              <a:rPr kumimoji="1" lang="ja-JP" altLang="en-US" dirty="0" smtClean="0"/>
              <a:t>　</a:t>
            </a:r>
            <a:r>
              <a:rPr kumimoji="1" lang="en-US" altLang="ja-JP" dirty="0" smtClean="0"/>
              <a:t>e</a:t>
            </a:r>
            <a:r>
              <a:rPr kumimoji="1" lang="ja-JP" altLang="en-US" dirty="0" smtClean="0"/>
              <a:t>振動パターンを観測</a:t>
            </a:r>
            <a:r>
              <a:rPr kumimoji="1" lang="ja-JP" altLang="en-US" dirty="0" smtClean="0"/>
              <a:t>！</a:t>
            </a:r>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r>
              <a:rPr kumimoji="1" lang="ja-JP" altLang="en-US" sz="2000" dirty="0" smtClean="0"/>
              <a:t>今後は反ニュートリノを発射。ニュートリノとの違いが見られるか？</a:t>
            </a:r>
            <a:endParaRPr kumimoji="1" lang="en-US" altLang="ja-JP" sz="2000" dirty="0" smtClean="0"/>
          </a:p>
          <a:p>
            <a:r>
              <a:rPr lang="ja-JP" altLang="en-US" sz="2000" dirty="0"/>
              <a:t>スーパーカミオカンデ</a:t>
            </a:r>
            <a:r>
              <a:rPr lang="ja-JP" altLang="en-US" sz="2000" dirty="0" smtClean="0"/>
              <a:t>をさらにグレードアップし、</a:t>
            </a:r>
            <a:r>
              <a:rPr lang="en-US" altLang="ja-JP" sz="2000" dirty="0" smtClean="0"/>
              <a:t>20</a:t>
            </a:r>
            <a:r>
              <a:rPr lang="ja-JP" altLang="en-US" sz="2000" dirty="0" smtClean="0"/>
              <a:t>倍の体積をもつハイパーカミオカンデ</a:t>
            </a:r>
            <a:r>
              <a:rPr lang="ja-JP" altLang="en-US" sz="2000" dirty="0"/>
              <a:t>の</a:t>
            </a:r>
            <a:r>
              <a:rPr lang="ja-JP" altLang="en-US" sz="2000" dirty="0" smtClean="0"/>
              <a:t>建設を計画中（</a:t>
            </a:r>
            <a:r>
              <a:rPr lang="en-US" altLang="ja-JP" sz="2000" dirty="0" smtClean="0"/>
              <a:t>100</a:t>
            </a:r>
            <a:r>
              <a:rPr lang="ja-JP" altLang="en-US" sz="2000" dirty="0" smtClean="0"/>
              <a:t>万トン！）</a:t>
            </a:r>
            <a:endParaRPr kumimoji="1" lang="ja-JP" altLang="en-US" sz="2000" dirty="0"/>
          </a:p>
        </p:txBody>
      </p:sp>
      <p:sp>
        <p:nvSpPr>
          <p:cNvPr id="8" name="テキスト ボックス 7"/>
          <p:cNvSpPr txBox="1"/>
          <p:nvPr/>
        </p:nvSpPr>
        <p:spPr>
          <a:xfrm>
            <a:off x="5796136" y="1968145"/>
            <a:ext cx="3416320" cy="369332"/>
          </a:xfrm>
          <a:prstGeom prst="rect">
            <a:avLst/>
          </a:prstGeom>
          <a:noFill/>
        </p:spPr>
        <p:txBody>
          <a:bodyPr wrap="none" rtlCol="0">
            <a:spAutoFit/>
          </a:bodyPr>
          <a:lstStyle/>
          <a:p>
            <a:r>
              <a:rPr kumimoji="1" lang="ja-JP" altLang="en-US" dirty="0" smtClean="0"/>
              <a:t>本研究室、博士課程の家城さん</a:t>
            </a:r>
            <a:endParaRPr kumimoji="1" lang="ja-JP" altLang="en-US" dirty="0"/>
          </a:p>
        </p:txBody>
      </p:sp>
      <p:pic>
        <p:nvPicPr>
          <p:cNvPr id="6146" name="Picture 2" descr="茨城県東海村で、ニュートリノの数やエネルギーを測定する装置を前に立つ家城佳さん（左端）ら日本とカナダのチーム＝２００９年、家城さん提供"/>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2492182"/>
            <a:ext cx="2276680" cy="266501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矢印コネクタ 4"/>
          <p:cNvCxnSpPr/>
          <p:nvPr/>
        </p:nvCxnSpPr>
        <p:spPr>
          <a:xfrm flipH="1">
            <a:off x="7236296" y="2337477"/>
            <a:ext cx="268000" cy="116353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スライド番号プレースホルダー 25"/>
          <p:cNvSpPr>
            <a:spLocks noGrp="1"/>
          </p:cNvSpPr>
          <p:nvPr>
            <p:ph type="sldNum" sz="quarter" idx="12"/>
          </p:nvPr>
        </p:nvSpPr>
        <p:spPr/>
        <p:txBody>
          <a:bodyPr/>
          <a:lstStyle/>
          <a:p>
            <a:fld id="{B3FA5749-9756-4A3E-A20A-D274FC361E3D}" type="slidenum">
              <a:rPr kumimoji="1" lang="ja-JP" altLang="en-US" smtClean="0"/>
              <a:t>12</a:t>
            </a:fld>
            <a:endParaRPr kumimoji="1" lang="ja-JP" altLang="en-US"/>
          </a:p>
        </p:txBody>
      </p:sp>
      <p:cxnSp>
        <p:nvCxnSpPr>
          <p:cNvPr id="28" name="直線矢印コネクタ 27"/>
          <p:cNvCxnSpPr/>
          <p:nvPr/>
        </p:nvCxnSpPr>
        <p:spPr>
          <a:xfrm>
            <a:off x="2195736" y="1700808"/>
            <a:ext cx="37145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054" name="グループ化 2053"/>
          <p:cNvGrpSpPr/>
          <p:nvPr/>
        </p:nvGrpSpPr>
        <p:grpSpPr>
          <a:xfrm>
            <a:off x="1403648" y="2348880"/>
            <a:ext cx="4498171" cy="2665010"/>
            <a:chOff x="2195736" y="2492182"/>
            <a:chExt cx="4498171" cy="2665010"/>
          </a:xfrm>
        </p:grpSpPr>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86" t="54816" b="12685"/>
            <a:stretch/>
          </p:blipFill>
          <p:spPr bwMode="auto">
            <a:xfrm>
              <a:off x="2223638" y="2492182"/>
              <a:ext cx="4470269" cy="2644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正方形/長方形 41"/>
            <p:cNvSpPr/>
            <p:nvPr/>
          </p:nvSpPr>
          <p:spPr>
            <a:xfrm>
              <a:off x="2195736" y="3812818"/>
              <a:ext cx="2016224" cy="1344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4" name="Picture 2" descr="http://blog.miraikan.jst.go.jp/wp-content/uploads/2011/07/T2Kimage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84" y="3824687"/>
            <a:ext cx="2460970" cy="1542209"/>
          </a:xfrm>
          <a:prstGeom prst="rect">
            <a:avLst/>
          </a:prstGeom>
          <a:noFill/>
          <a:extLst>
            <a:ext uri="{909E8E84-426E-40DD-AFC4-6F175D3DCCD1}">
              <a14:hiddenFill xmlns:a14="http://schemas.microsoft.com/office/drawing/2010/main">
                <a:solidFill>
                  <a:srgbClr val="FFFFFF"/>
                </a:solidFill>
              </a14:hiddenFill>
            </a:ext>
          </a:extLst>
        </p:spPr>
      </p:pic>
      <p:sp>
        <p:nvSpPr>
          <p:cNvPr id="35" name="円/楕円 34"/>
          <p:cNvSpPr/>
          <p:nvPr/>
        </p:nvSpPr>
        <p:spPr>
          <a:xfrm rot="2059546">
            <a:off x="707344" y="4078697"/>
            <a:ext cx="1207559" cy="5714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flipV="1">
            <a:off x="5292080" y="2492182"/>
            <a:ext cx="1440160" cy="59168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292080" y="4221088"/>
            <a:ext cx="1440160" cy="97210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298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634008"/>
            <a:ext cx="8229600" cy="1066800"/>
          </a:xfrm>
        </p:spPr>
        <p:txBody>
          <a:bodyPr/>
          <a:lstStyle/>
          <a:p>
            <a:r>
              <a:rPr kumimoji="1" lang="en-US" altLang="ja-JP" dirty="0" smtClean="0"/>
              <a:t>KOTO</a:t>
            </a:r>
            <a:r>
              <a:rPr kumimoji="1" lang="ja-JP" altLang="en-US" dirty="0" smtClean="0"/>
              <a:t>実験</a:t>
            </a:r>
            <a:r>
              <a:rPr kumimoji="1" lang="en-US" altLang="ja-JP" dirty="0" smtClean="0"/>
              <a:t>(</a:t>
            </a:r>
            <a:r>
              <a:rPr kumimoji="1" lang="en-US" altLang="ja-JP" dirty="0" smtClean="0">
                <a:solidFill>
                  <a:srgbClr val="FF0000"/>
                </a:solidFill>
              </a:rPr>
              <a:t>K</a:t>
            </a:r>
            <a:r>
              <a:rPr kumimoji="1" lang="en-US" altLang="ja-JP" baseline="30000" dirty="0" smtClean="0">
                <a:solidFill>
                  <a:srgbClr val="FF0000"/>
                </a:solidFill>
              </a:rPr>
              <a:t>0</a:t>
            </a:r>
            <a:r>
              <a:rPr kumimoji="1" lang="en-US" altLang="ja-JP" dirty="0" smtClean="0"/>
              <a:t> at </a:t>
            </a:r>
            <a:r>
              <a:rPr kumimoji="1" lang="en-US" altLang="ja-JP" dirty="0" smtClean="0">
                <a:solidFill>
                  <a:srgbClr val="FF0000"/>
                </a:solidFill>
              </a:rPr>
              <a:t>To</a:t>
            </a:r>
            <a:r>
              <a:rPr kumimoji="1" lang="en-US" altLang="ja-JP" dirty="0" smtClean="0"/>
              <a:t>kai)</a:t>
            </a:r>
            <a:endParaRPr kumimoji="1" lang="ja-JP" altLang="en-US" dirty="0"/>
          </a:p>
        </p:txBody>
      </p:sp>
      <p:sp>
        <p:nvSpPr>
          <p:cNvPr id="3" name="コンテンツ プレースホルダー 2"/>
          <p:cNvSpPr>
            <a:spLocks noGrp="1"/>
          </p:cNvSpPr>
          <p:nvPr>
            <p:ph idx="1"/>
          </p:nvPr>
        </p:nvSpPr>
        <p:spPr>
          <a:xfrm>
            <a:off x="323528" y="1628800"/>
            <a:ext cx="8640960" cy="4945736"/>
          </a:xfrm>
        </p:spPr>
        <p:txBody>
          <a:bodyPr>
            <a:normAutofit/>
          </a:bodyPr>
          <a:lstStyle/>
          <a:p>
            <a:r>
              <a:rPr kumimoji="1" lang="en-US" altLang="ja-JP" sz="2000" dirty="0" smtClean="0"/>
              <a:t>2008</a:t>
            </a:r>
            <a:r>
              <a:rPr kumimoji="1" lang="ja-JP" altLang="en-US" sz="2000" dirty="0" smtClean="0"/>
              <a:t>年にノーベル賞を受賞した、「小林・益川理論」に関わる実験</a:t>
            </a:r>
            <a:endParaRPr lang="en-US" altLang="ja-JP" sz="2000" dirty="0" smtClean="0"/>
          </a:p>
          <a:p>
            <a:endParaRPr lang="en-US" altLang="ja-JP" sz="2000" dirty="0" smtClean="0"/>
          </a:p>
          <a:p>
            <a:r>
              <a:rPr lang="ja-JP" altLang="en-US" sz="2000" dirty="0" smtClean="0"/>
              <a:t>宇宙</a:t>
            </a:r>
            <a:r>
              <a:rPr lang="ja-JP" altLang="en-US" sz="2000" dirty="0" smtClean="0"/>
              <a:t>が生まれたとき物質と反物質は同量存在したが、現在の宇宙にはほとんど物質しか残っていない</a:t>
            </a:r>
            <a:endParaRPr lang="en-US" altLang="ja-JP" sz="2000" dirty="0" smtClean="0"/>
          </a:p>
          <a:p>
            <a:pPr marL="109728" indent="0">
              <a:buNone/>
            </a:pPr>
            <a:r>
              <a:rPr lang="ja-JP" altLang="en-US" sz="2000" dirty="0"/>
              <a:t>　</a:t>
            </a:r>
            <a:r>
              <a:rPr lang="ja-JP" altLang="en-US" sz="2000" dirty="0" smtClean="0"/>
              <a:t>　　→物質と反物質では、従う物理法則</a:t>
            </a:r>
            <a:r>
              <a:rPr lang="ja-JP" altLang="en-US" sz="2000" dirty="0" smtClean="0"/>
              <a:t>が異なる</a:t>
            </a:r>
            <a:r>
              <a:rPr lang="en-US" altLang="ja-JP" sz="2000" dirty="0" smtClean="0"/>
              <a:t>(</a:t>
            </a:r>
            <a:r>
              <a:rPr lang="en-US" altLang="ja-JP" sz="2000" dirty="0" smtClean="0">
                <a:solidFill>
                  <a:srgbClr val="FF0000"/>
                </a:solidFill>
              </a:rPr>
              <a:t>CP</a:t>
            </a:r>
            <a:r>
              <a:rPr lang="ja-JP" altLang="en-US" sz="2000" dirty="0" smtClean="0">
                <a:solidFill>
                  <a:srgbClr val="FF0000"/>
                </a:solidFill>
              </a:rPr>
              <a:t>対称性</a:t>
            </a:r>
            <a:r>
              <a:rPr lang="ja-JP" altLang="en-US" sz="2000" dirty="0" smtClean="0">
                <a:solidFill>
                  <a:srgbClr val="FF0000"/>
                </a:solidFill>
              </a:rPr>
              <a:t>の破れ</a:t>
            </a:r>
            <a:r>
              <a:rPr lang="en-US" altLang="ja-JP" sz="2000" dirty="0" smtClean="0"/>
              <a:t>)</a:t>
            </a:r>
          </a:p>
          <a:p>
            <a:pPr marL="109728" indent="0">
              <a:buNone/>
            </a:pPr>
            <a:r>
              <a:rPr lang="ja-JP" altLang="en-US" sz="2000" dirty="0"/>
              <a:t>　</a:t>
            </a:r>
            <a:r>
              <a:rPr lang="ja-JP" altLang="en-US" sz="2000" dirty="0" smtClean="0"/>
              <a:t>　　　</a:t>
            </a:r>
            <a:r>
              <a:rPr lang="ja-JP" altLang="en-US" sz="2000" dirty="0"/>
              <a:t>→</a:t>
            </a:r>
            <a:r>
              <a:rPr lang="ja-JP" altLang="en-US" sz="2000" dirty="0" smtClean="0"/>
              <a:t>小林・益川理論で説明。クォークが</a:t>
            </a:r>
            <a:r>
              <a:rPr lang="en-US" altLang="ja-JP" sz="2000" dirty="0" smtClean="0"/>
              <a:t>6</a:t>
            </a:r>
            <a:r>
              <a:rPr lang="ja-JP" altLang="en-US" sz="2000" dirty="0" smtClean="0"/>
              <a:t>種類以上あることを予言</a:t>
            </a:r>
            <a:endParaRPr lang="en-US" altLang="ja-JP" sz="2000" dirty="0" smtClean="0"/>
          </a:p>
          <a:p>
            <a:pPr marL="109728" indent="0">
              <a:buNone/>
            </a:pPr>
            <a:endParaRPr lang="en-US" altLang="ja-JP" sz="2000" dirty="0" smtClean="0"/>
          </a:p>
          <a:p>
            <a:r>
              <a:rPr kumimoji="1" lang="ja-JP" altLang="en-US" sz="2000" dirty="0" smtClean="0"/>
              <a:t>しかし、小林・益川理論だけでは「破れ」が小さすぎて、今の宇宙にこれほどの物質が残っている事を説明できない</a:t>
            </a:r>
            <a:endParaRPr kumimoji="1" lang="en-US" altLang="ja-JP" sz="2000" dirty="0" smtClean="0"/>
          </a:p>
          <a:p>
            <a:endParaRPr kumimoji="1" lang="en-US" altLang="ja-JP" sz="2000" dirty="0"/>
          </a:p>
          <a:p>
            <a:endParaRPr kumimoji="1" lang="en-US" altLang="ja-JP" sz="2000" dirty="0"/>
          </a:p>
          <a:p>
            <a:endParaRPr lang="en-US" altLang="ja-JP" sz="2000" dirty="0" smtClean="0"/>
          </a:p>
          <a:p>
            <a:endParaRPr kumimoji="1" lang="en-US" altLang="ja-JP" sz="2000" dirty="0"/>
          </a:p>
          <a:p>
            <a:endParaRPr lang="en-US" altLang="ja-JP" sz="2000" dirty="0" smtClean="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kumimoji="1" lang="ja-JP" altLang="en-US" sz="2000" dirty="0"/>
          </a:p>
        </p:txBody>
      </p:sp>
      <p:pic>
        <p:nvPicPr>
          <p:cNvPr id="8194" name="Picture 2" descr="http://scienceportal.jp/news/nikkeidigest/1209/images/120912_img_w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93" y="4869160"/>
            <a:ext cx="2528695" cy="187220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cienceportal.jp/contents/guide/rikatan/0902/images/090202_img1_w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4807792"/>
            <a:ext cx="4762500" cy="1933576"/>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p:cNvSpPr>
            <a:spLocks noGrp="1"/>
          </p:cNvSpPr>
          <p:nvPr>
            <p:ph type="sldNum" sz="quarter" idx="12"/>
          </p:nvPr>
        </p:nvSpPr>
        <p:spPr/>
        <p:txBody>
          <a:bodyPr/>
          <a:lstStyle/>
          <a:p>
            <a:fld id="{B3FA5749-9756-4A3E-A20A-D274FC361E3D}" type="slidenum">
              <a:rPr kumimoji="1" lang="ja-JP" altLang="en-US" smtClean="0"/>
              <a:t>13</a:t>
            </a:fld>
            <a:endParaRPr kumimoji="1" lang="ja-JP" altLang="en-US"/>
          </a:p>
        </p:txBody>
      </p:sp>
      <p:pic>
        <p:nvPicPr>
          <p:cNvPr id="14" name="Picture 3" descr="http://flyman.img.jugem.jp/20081010_607962.jpg"/>
          <p:cNvPicPr>
            <a:picLocks noChangeAspect="1" noChangeArrowheads="1"/>
          </p:cNvPicPr>
          <p:nvPr/>
        </p:nvPicPr>
        <p:blipFill>
          <a:blip r:embed="rId5" cstate="print"/>
          <a:srcRect/>
          <a:stretch>
            <a:fillRect/>
          </a:stretch>
        </p:blipFill>
        <p:spPr bwMode="auto">
          <a:xfrm>
            <a:off x="1035193" y="4873327"/>
            <a:ext cx="324036" cy="324036"/>
          </a:xfrm>
          <a:prstGeom prst="rect">
            <a:avLst/>
          </a:prstGeom>
          <a:noFill/>
        </p:spPr>
      </p:pic>
      <p:pic>
        <p:nvPicPr>
          <p:cNvPr id="15" name="Picture 3" descr="http://flyman.img.jugem.jp/20081010_607962.jpg"/>
          <p:cNvPicPr>
            <a:picLocks noChangeAspect="1" noChangeArrowheads="1"/>
          </p:cNvPicPr>
          <p:nvPr/>
        </p:nvPicPr>
        <p:blipFill>
          <a:blip r:embed="rId5" cstate="print"/>
          <a:srcRect/>
          <a:stretch>
            <a:fillRect/>
          </a:stretch>
        </p:blipFill>
        <p:spPr bwMode="auto">
          <a:xfrm>
            <a:off x="2299540" y="4873327"/>
            <a:ext cx="324036" cy="324036"/>
          </a:xfrm>
          <a:prstGeom prst="rect">
            <a:avLst/>
          </a:prstGeom>
          <a:noFill/>
        </p:spPr>
      </p:pic>
    </p:spTree>
    <p:extLst>
      <p:ext uri="{BB962C8B-B14F-4D97-AF65-F5344CB8AC3E}">
        <p14:creationId xmlns:p14="http://schemas.microsoft.com/office/powerpoint/2010/main" val="1016090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836712"/>
            <a:ext cx="8507288" cy="5737824"/>
          </a:xfrm>
        </p:spPr>
        <p:txBody>
          <a:bodyPr>
            <a:normAutofit/>
          </a:bodyPr>
          <a:lstStyle/>
          <a:p>
            <a:endParaRPr lang="en-US" altLang="ja-JP" sz="2000" dirty="0" smtClean="0"/>
          </a:p>
          <a:p>
            <a:r>
              <a:rPr lang="en-US" altLang="ja-JP" sz="2000" dirty="0" smtClean="0"/>
              <a:t>J-PARC</a:t>
            </a:r>
            <a:r>
              <a:rPr lang="ja-JP" altLang="en-US" sz="2000" dirty="0"/>
              <a:t>で</a:t>
            </a:r>
            <a:r>
              <a:rPr lang="ja-JP" altLang="en-US" sz="2000" dirty="0" smtClean="0"/>
              <a:t>生成した</a:t>
            </a:r>
            <a:r>
              <a:rPr lang="ja-JP" altLang="en-US" sz="2000" dirty="0"/>
              <a:t>、「中性</a:t>
            </a:r>
            <a:r>
              <a:rPr lang="en-US" altLang="ja-JP" sz="2000" dirty="0"/>
              <a:t>K</a:t>
            </a:r>
            <a:r>
              <a:rPr lang="ja-JP" altLang="en-US" sz="2000" dirty="0"/>
              <a:t>中間子</a:t>
            </a:r>
            <a:r>
              <a:rPr lang="en-US" altLang="ja-JP" sz="2000" dirty="0"/>
              <a:t>(K</a:t>
            </a:r>
            <a:r>
              <a:rPr lang="en-US" altLang="ja-JP" sz="2000" baseline="30000" dirty="0"/>
              <a:t>0</a:t>
            </a:r>
            <a:r>
              <a:rPr lang="en-US" altLang="ja-JP" sz="2000" dirty="0"/>
              <a:t>)</a:t>
            </a:r>
            <a:r>
              <a:rPr lang="ja-JP" altLang="en-US" sz="2000" dirty="0" smtClean="0"/>
              <a:t>」</a:t>
            </a:r>
            <a:endParaRPr lang="en-US" altLang="ja-JP" sz="2000" dirty="0" smtClean="0"/>
          </a:p>
          <a:p>
            <a:pPr marL="109728" indent="0">
              <a:buNone/>
            </a:pPr>
            <a:r>
              <a:rPr lang="ja-JP" altLang="en-US" sz="2000" dirty="0" smtClean="0"/>
              <a:t>　という粒子</a:t>
            </a:r>
            <a:r>
              <a:rPr lang="ja-JP" altLang="en-US" sz="2000" dirty="0"/>
              <a:t>の性質を調べる</a:t>
            </a:r>
            <a:r>
              <a:rPr lang="ja-JP" altLang="en-US" sz="2000" dirty="0" smtClean="0"/>
              <a:t>。</a:t>
            </a:r>
            <a:endParaRPr lang="en-US" altLang="ja-JP" sz="2000" dirty="0" smtClean="0"/>
          </a:p>
          <a:p>
            <a:pPr marL="109728" indent="0">
              <a:buNone/>
            </a:pPr>
            <a:endParaRPr lang="en-US" altLang="ja-JP" sz="2000" dirty="0" smtClean="0"/>
          </a:p>
          <a:p>
            <a:r>
              <a:rPr lang="ja-JP" altLang="en-US" sz="2000" dirty="0" smtClean="0"/>
              <a:t>「</a:t>
            </a:r>
            <a:r>
              <a:rPr lang="en-US" altLang="ja-JP" sz="2000" dirty="0" smtClean="0"/>
              <a:t>K</a:t>
            </a:r>
            <a:r>
              <a:rPr lang="en-US" altLang="ja-JP" sz="2000" baseline="30000" dirty="0" smtClean="0"/>
              <a:t>0</a:t>
            </a:r>
            <a:r>
              <a:rPr lang="ja-JP" altLang="en-US" sz="2000" dirty="0" smtClean="0"/>
              <a:t>→</a:t>
            </a:r>
            <a:r>
              <a:rPr lang="en-US" altLang="ja-JP" sz="2000" dirty="0" smtClean="0"/>
              <a:t>π</a:t>
            </a:r>
            <a:r>
              <a:rPr lang="en-US" altLang="ja-JP" sz="2000" baseline="30000" dirty="0" smtClean="0"/>
              <a:t>0</a:t>
            </a:r>
            <a:r>
              <a:rPr lang="en-US" altLang="ja-JP" sz="2000" dirty="0" smtClean="0"/>
              <a:t>νν</a:t>
            </a:r>
            <a:r>
              <a:rPr lang="ja-JP" altLang="en-US" sz="2000" dirty="0" smtClean="0"/>
              <a:t>」</a:t>
            </a:r>
            <a:r>
              <a:rPr lang="ja-JP" altLang="en-US" sz="2000" dirty="0"/>
              <a:t>と</a:t>
            </a:r>
            <a:r>
              <a:rPr lang="ja-JP" altLang="en-US" sz="2000" dirty="0" smtClean="0"/>
              <a:t>いう崩壊が起こる確率を測定すると、</a:t>
            </a:r>
            <a:r>
              <a:rPr lang="en-US" altLang="ja-JP" sz="2000" dirty="0" smtClean="0"/>
              <a:t>CP</a:t>
            </a:r>
            <a:r>
              <a:rPr lang="ja-JP" altLang="en-US" sz="2000" dirty="0" smtClean="0"/>
              <a:t>対称性がどのくらい破れているか確かめることができる！（</a:t>
            </a:r>
            <a:r>
              <a:rPr lang="en-US" altLang="ja-JP" sz="2000" dirty="0" smtClean="0"/>
              <a:t>400</a:t>
            </a:r>
            <a:r>
              <a:rPr lang="ja-JP" altLang="en-US" sz="2000" dirty="0" smtClean="0"/>
              <a:t>億分の</a:t>
            </a:r>
            <a:r>
              <a:rPr lang="en-US" altLang="ja-JP" sz="2000" dirty="0" smtClean="0"/>
              <a:t>1</a:t>
            </a:r>
            <a:r>
              <a:rPr lang="ja-JP" altLang="en-US" sz="2000" dirty="0" smtClean="0"/>
              <a:t>の確率と言われており、まだ見つかっていない）</a:t>
            </a:r>
            <a:endParaRPr lang="en-US" altLang="ja-JP" sz="2000" dirty="0" smtClean="0"/>
          </a:p>
          <a:p>
            <a:endParaRPr lang="en-US" altLang="ja-JP" sz="2000" dirty="0"/>
          </a:p>
          <a:p>
            <a:r>
              <a:rPr lang="ja-JP" altLang="en-US" sz="2000" dirty="0" smtClean="0"/>
              <a:t>宇宙がどうして現在のような姿になったのか、その起源</a:t>
            </a:r>
            <a:r>
              <a:rPr lang="ja-JP" altLang="en-US" sz="2000" dirty="0"/>
              <a:t>の謎に迫る！</a:t>
            </a:r>
            <a:endParaRPr lang="en-US" altLang="ja-JP" sz="2000" dirty="0"/>
          </a:p>
          <a:p>
            <a:endParaRPr kumimoji="1" lang="ja-JP" altLang="en-US" dirty="0"/>
          </a:p>
        </p:txBody>
      </p:sp>
      <p:grpSp>
        <p:nvGrpSpPr>
          <p:cNvPr id="7" name="グループ化 6"/>
          <p:cNvGrpSpPr/>
          <p:nvPr/>
        </p:nvGrpSpPr>
        <p:grpSpPr>
          <a:xfrm>
            <a:off x="1259632" y="4466400"/>
            <a:ext cx="2952328" cy="2346976"/>
            <a:chOff x="1259632" y="4365104"/>
            <a:chExt cx="2952328" cy="2346976"/>
          </a:xfrm>
        </p:grpSpPr>
        <p:pic>
          <p:nvPicPr>
            <p:cNvPr id="5" name="Picture 2" descr="http://osksn2.hep.sci.osaka-u.ac.jp/%7Esugiyama/photo/2012December/content/images/large/IMG_88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365104"/>
              <a:ext cx="2952328" cy="19674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627960" y="6342748"/>
              <a:ext cx="2215671" cy="369332"/>
            </a:xfrm>
            <a:prstGeom prst="rect">
              <a:avLst/>
            </a:prstGeom>
            <a:noFill/>
          </p:spPr>
          <p:txBody>
            <a:bodyPr wrap="none" rtlCol="0">
              <a:spAutoFit/>
            </a:bodyPr>
            <a:lstStyle/>
            <a:p>
              <a:r>
                <a:rPr kumimoji="1" lang="en-US" altLang="ja-JP" dirty="0" smtClean="0"/>
                <a:t>KOTO</a:t>
              </a:r>
              <a:r>
                <a:rPr kumimoji="1" lang="ja-JP" altLang="en-US" dirty="0" smtClean="0"/>
                <a:t>検出器　内部</a:t>
              </a:r>
              <a:endParaRPr kumimoji="1" lang="ja-JP" altLang="en-US" dirty="0"/>
            </a:p>
          </p:txBody>
        </p:sp>
      </p:grpSp>
      <p:grpSp>
        <p:nvGrpSpPr>
          <p:cNvPr id="8" name="グループ化 7"/>
          <p:cNvGrpSpPr/>
          <p:nvPr/>
        </p:nvGrpSpPr>
        <p:grpSpPr>
          <a:xfrm>
            <a:off x="5004048" y="4077072"/>
            <a:ext cx="3240360" cy="2799602"/>
            <a:chOff x="5004048" y="4005064"/>
            <a:chExt cx="3240360" cy="2799602"/>
          </a:xfrm>
        </p:grpSpPr>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4005064"/>
              <a:ext cx="3240360" cy="24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sp>
          <p:nvSpPr>
            <p:cNvPr id="10" name="テキスト ボックス 9"/>
            <p:cNvSpPr txBox="1"/>
            <p:nvPr/>
          </p:nvSpPr>
          <p:spPr>
            <a:xfrm>
              <a:off x="5508104" y="6435334"/>
              <a:ext cx="2215671" cy="369332"/>
            </a:xfrm>
            <a:prstGeom prst="rect">
              <a:avLst/>
            </a:prstGeom>
            <a:noFill/>
          </p:spPr>
          <p:txBody>
            <a:bodyPr wrap="none" rtlCol="0">
              <a:spAutoFit/>
            </a:bodyPr>
            <a:lstStyle/>
            <a:p>
              <a:r>
                <a:rPr kumimoji="1" lang="en-US" altLang="ja-JP" dirty="0" smtClean="0"/>
                <a:t>KOTO</a:t>
              </a:r>
              <a:r>
                <a:rPr kumimoji="1" lang="ja-JP" altLang="en-US" dirty="0" smtClean="0"/>
                <a:t>検出器　外観</a:t>
              </a:r>
              <a:endParaRPr kumimoji="1" lang="ja-JP" altLang="en-US" dirty="0"/>
            </a:p>
          </p:txBody>
        </p:sp>
      </p:grpSp>
      <p:sp>
        <p:nvSpPr>
          <p:cNvPr id="12" name="スライド番号プレースホルダー 11"/>
          <p:cNvSpPr>
            <a:spLocks noGrp="1"/>
          </p:cNvSpPr>
          <p:nvPr>
            <p:ph type="sldNum" sz="quarter" idx="12"/>
          </p:nvPr>
        </p:nvSpPr>
        <p:spPr/>
        <p:txBody>
          <a:bodyPr/>
          <a:lstStyle/>
          <a:p>
            <a:fld id="{B3FA5749-9756-4A3E-A20A-D274FC361E3D}" type="slidenum">
              <a:rPr kumimoji="1" lang="ja-JP" altLang="en-US" smtClean="0"/>
              <a:t>14</a:t>
            </a:fld>
            <a:endParaRPr kumimoji="1" lang="ja-JP" altLang="en-US" dirty="0"/>
          </a:p>
        </p:txBody>
      </p:sp>
      <p:pic>
        <p:nvPicPr>
          <p:cNvPr id="9220" name="Picture 4" descr="http://legacy.kek.jp/newskek/2005/sepoct/photo/K-decay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6136" y="602802"/>
            <a:ext cx="2136082" cy="160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607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620688"/>
            <a:ext cx="8229600" cy="1066800"/>
          </a:xfrm>
        </p:spPr>
        <p:txBody>
          <a:bodyPr>
            <a:normAutofit fontScale="90000"/>
          </a:bodyPr>
          <a:lstStyle/>
          <a:p>
            <a:r>
              <a:rPr kumimoji="1" lang="en-US" altLang="ja-JP" dirty="0" smtClean="0"/>
              <a:t>ATLAS</a:t>
            </a:r>
            <a:r>
              <a:rPr kumimoji="1" lang="ja-JP" altLang="en-US" dirty="0" smtClean="0"/>
              <a:t>実験</a:t>
            </a:r>
            <a:r>
              <a:rPr kumimoji="1" lang="en-US" altLang="ja-JP" dirty="0" smtClean="0"/>
              <a:t>(</a:t>
            </a:r>
            <a:r>
              <a:rPr kumimoji="1" lang="en-US" altLang="ja-JP" dirty="0" smtClean="0">
                <a:solidFill>
                  <a:srgbClr val="FF0000"/>
                </a:solidFill>
              </a:rPr>
              <a:t>A</a:t>
            </a:r>
            <a:r>
              <a:rPr kumimoji="1" lang="en-US" altLang="ja-JP" dirty="0" smtClean="0"/>
              <a:t> </a:t>
            </a:r>
            <a:r>
              <a:rPr kumimoji="1" lang="en-US" altLang="ja-JP" dirty="0" smtClean="0">
                <a:solidFill>
                  <a:srgbClr val="FF0000"/>
                </a:solidFill>
              </a:rPr>
              <a:t>T</a:t>
            </a:r>
            <a:r>
              <a:rPr kumimoji="1" lang="en-US" altLang="ja-JP" dirty="0" smtClean="0"/>
              <a:t>oroidal </a:t>
            </a:r>
            <a:r>
              <a:rPr kumimoji="1" lang="en-US" altLang="ja-JP" dirty="0" smtClean="0">
                <a:solidFill>
                  <a:srgbClr val="FF0000"/>
                </a:solidFill>
              </a:rPr>
              <a:t>L</a:t>
            </a:r>
            <a:r>
              <a:rPr kumimoji="1" lang="en-US" altLang="ja-JP" dirty="0" smtClean="0"/>
              <a:t>HC </a:t>
            </a:r>
            <a:r>
              <a:rPr kumimoji="1" lang="en-US" altLang="ja-JP" dirty="0" smtClean="0">
                <a:solidFill>
                  <a:srgbClr val="FF0000"/>
                </a:solidFill>
              </a:rPr>
              <a:t>A</a:t>
            </a:r>
            <a:r>
              <a:rPr kumimoji="1" lang="en-US" altLang="ja-JP" dirty="0" smtClean="0"/>
              <a:t>pparatu</a:t>
            </a:r>
            <a:r>
              <a:rPr kumimoji="1" lang="en-US" altLang="ja-JP" dirty="0" smtClean="0">
                <a:solidFill>
                  <a:srgbClr val="FF0000"/>
                </a:solidFill>
              </a:rPr>
              <a:t>S</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179512" y="1556792"/>
            <a:ext cx="8661648" cy="5333224"/>
          </a:xfrm>
        </p:spPr>
        <p:txBody>
          <a:bodyPr>
            <a:normAutofit/>
          </a:bodyPr>
          <a:lstStyle/>
          <a:p>
            <a:r>
              <a:rPr lang="ja-JP" altLang="en-US" sz="2000" dirty="0" smtClean="0"/>
              <a:t>スイス・フランス国境にある</a:t>
            </a:r>
            <a:r>
              <a:rPr lang="en-US" altLang="ja-JP" sz="2000" dirty="0" smtClean="0"/>
              <a:t>LHC</a:t>
            </a:r>
            <a:r>
              <a:rPr lang="ja-JP" altLang="en-US" sz="2000" dirty="0" smtClean="0"/>
              <a:t>加速器を使った実験。ヨーロッパと日本が中心となって進めている。</a:t>
            </a:r>
            <a:endParaRPr lang="en-US" altLang="ja-JP" sz="2000" dirty="0" smtClean="0"/>
          </a:p>
          <a:p>
            <a:endParaRPr lang="en-US" altLang="ja-JP" sz="2000" dirty="0"/>
          </a:p>
          <a:p>
            <a:r>
              <a:rPr lang="ja-JP" altLang="en-US" sz="2000" dirty="0" smtClean="0"/>
              <a:t>光速近くまで加速させた陽子を正面衝突させる。</a:t>
            </a:r>
            <a:r>
              <a:rPr lang="ja-JP" altLang="en-US" sz="2000" dirty="0" smtClean="0">
                <a:solidFill>
                  <a:srgbClr val="FF0000"/>
                </a:solidFill>
              </a:rPr>
              <a:t>世界最高エネルギー</a:t>
            </a:r>
            <a:r>
              <a:rPr lang="en-US" altLang="ja-JP" sz="2000" dirty="0" smtClean="0"/>
              <a:t>8TeV</a:t>
            </a:r>
            <a:r>
              <a:rPr lang="ja-JP" altLang="en-US" sz="2000" dirty="0" smtClean="0"/>
              <a:t>を誇る。</a:t>
            </a:r>
            <a:r>
              <a:rPr lang="en-US" altLang="ja-JP" sz="2000" dirty="0" smtClean="0"/>
              <a:t>(</a:t>
            </a:r>
            <a:r>
              <a:rPr lang="ja-JP" altLang="en-US" sz="2000" dirty="0" smtClean="0"/>
              <a:t>光速の約</a:t>
            </a:r>
            <a:r>
              <a:rPr lang="en-US" altLang="ja-JP" sz="2000" dirty="0" smtClean="0"/>
              <a:t>99.9999993%)</a:t>
            </a:r>
          </a:p>
          <a:p>
            <a:endParaRPr lang="en-US" altLang="ja-JP" sz="2000" dirty="0" smtClean="0"/>
          </a:p>
          <a:p>
            <a:r>
              <a:rPr lang="ja-JP" altLang="en-US" sz="2000" dirty="0" smtClean="0"/>
              <a:t>未発見の粒子を探索する。ヒッグス粒子はその一つ</a:t>
            </a:r>
            <a:endParaRPr lang="en-US" altLang="ja-JP" sz="2000" dirty="0" smtClean="0"/>
          </a:p>
          <a:p>
            <a:endParaRPr lang="en-US" altLang="ja-JP" sz="2000" dirty="0" smtClean="0">
              <a:solidFill>
                <a:srgbClr val="FF0000"/>
              </a:solidFill>
            </a:endParaRPr>
          </a:p>
          <a:p>
            <a:endParaRPr lang="en-US" altLang="ja-JP" sz="2000" dirty="0">
              <a:solidFill>
                <a:srgbClr val="FF0000"/>
              </a:solidFill>
            </a:endParaRPr>
          </a:p>
          <a:p>
            <a:endParaRPr lang="en-US" altLang="ja-JP" sz="2000" dirty="0" smtClean="0">
              <a:solidFill>
                <a:srgbClr val="FF0000"/>
              </a:solidFill>
            </a:endParaRPr>
          </a:p>
          <a:p>
            <a:endParaRPr lang="en-US" altLang="ja-JP" sz="2000" dirty="0">
              <a:solidFill>
                <a:srgbClr val="FF0000"/>
              </a:solidFill>
            </a:endParaRPr>
          </a:p>
          <a:p>
            <a:endParaRPr lang="en-US" altLang="ja-JP" sz="2000" dirty="0" smtClean="0">
              <a:solidFill>
                <a:srgbClr val="FF0000"/>
              </a:solidFill>
            </a:endParaRPr>
          </a:p>
          <a:p>
            <a:endParaRPr lang="en-US" altLang="ja-JP" sz="2000" dirty="0">
              <a:solidFill>
                <a:srgbClr val="FF0000"/>
              </a:solidFill>
            </a:endParaRPr>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p:txBody>
      </p:sp>
      <p:pic>
        <p:nvPicPr>
          <p:cNvPr id="15" name="Picture 2" descr="C:\Documents and Settings\Administrator\デスクトップ\01.jpg"/>
          <p:cNvPicPr>
            <a:picLocks noChangeAspect="1" noChangeArrowheads="1"/>
          </p:cNvPicPr>
          <p:nvPr/>
        </p:nvPicPr>
        <p:blipFill>
          <a:blip r:embed="rId3" cstate="print"/>
          <a:stretch>
            <a:fillRect/>
          </a:stretch>
        </p:blipFill>
        <p:spPr bwMode="auto">
          <a:xfrm>
            <a:off x="1043608" y="4261707"/>
            <a:ext cx="3456384" cy="1953130"/>
          </a:xfrm>
          <a:prstGeom prst="rect">
            <a:avLst/>
          </a:prstGeom>
          <a:noFill/>
        </p:spPr>
      </p:pic>
      <p:pic>
        <p:nvPicPr>
          <p:cNvPr id="16" name="Picture 6" descr="http://www.atlas.ch/photos/atlas_photos/selected-photos/full-detector/fde_gen_0102_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149080"/>
            <a:ext cx="2592288" cy="1944217"/>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p:cNvSpPr txBox="1"/>
          <p:nvPr/>
        </p:nvSpPr>
        <p:spPr>
          <a:xfrm>
            <a:off x="1090890" y="6241703"/>
            <a:ext cx="3361819" cy="584775"/>
          </a:xfrm>
          <a:prstGeom prst="rect">
            <a:avLst/>
          </a:prstGeom>
          <a:noFill/>
        </p:spPr>
        <p:txBody>
          <a:bodyPr wrap="none" rtlCol="0">
            <a:spAutoFit/>
          </a:bodyPr>
          <a:lstStyle/>
          <a:p>
            <a:pPr algn="ctr"/>
            <a:r>
              <a:rPr lang="en-US" altLang="ja-JP" sz="1600" dirty="0" smtClean="0"/>
              <a:t>LHC</a:t>
            </a:r>
            <a:r>
              <a:rPr lang="ja-JP" altLang="en-US" sz="1600" dirty="0" smtClean="0"/>
              <a:t>加速器</a:t>
            </a:r>
            <a:endParaRPr lang="en-US" altLang="ja-JP" sz="1600" dirty="0" smtClean="0"/>
          </a:p>
          <a:p>
            <a:pPr algn="ctr"/>
            <a:r>
              <a:rPr lang="ja-JP" altLang="en-US" sz="1600" dirty="0" smtClean="0"/>
              <a:t>一周</a:t>
            </a:r>
            <a:r>
              <a:rPr lang="en-US" altLang="ja-JP" sz="1600" dirty="0" smtClean="0"/>
              <a:t>27km</a:t>
            </a:r>
            <a:r>
              <a:rPr lang="ja-JP" altLang="en-US" sz="1600" dirty="0" smtClean="0"/>
              <a:t>（山手線と同じくらい）</a:t>
            </a:r>
            <a:endParaRPr kumimoji="1" lang="en-US" altLang="ja-JP" sz="1600" dirty="0" smtClean="0"/>
          </a:p>
        </p:txBody>
      </p:sp>
      <p:sp>
        <p:nvSpPr>
          <p:cNvPr id="18" name="テキスト ボックス 17"/>
          <p:cNvSpPr txBox="1"/>
          <p:nvPr/>
        </p:nvSpPr>
        <p:spPr>
          <a:xfrm>
            <a:off x="5334470" y="6093297"/>
            <a:ext cx="3570209" cy="584775"/>
          </a:xfrm>
          <a:prstGeom prst="rect">
            <a:avLst/>
          </a:prstGeom>
          <a:noFill/>
        </p:spPr>
        <p:txBody>
          <a:bodyPr wrap="none" rtlCol="0">
            <a:spAutoFit/>
          </a:bodyPr>
          <a:lstStyle/>
          <a:p>
            <a:pPr algn="ctr"/>
            <a:r>
              <a:rPr lang="en-US" altLang="ja-JP" sz="1600" dirty="0" smtClean="0"/>
              <a:t>ATLAS</a:t>
            </a:r>
            <a:r>
              <a:rPr lang="ja-JP" altLang="en-US" sz="1600" dirty="0" smtClean="0"/>
              <a:t>検出器</a:t>
            </a:r>
            <a:endParaRPr lang="en-US" altLang="ja-JP" sz="1600" dirty="0" smtClean="0"/>
          </a:p>
          <a:p>
            <a:pPr algn="ctr"/>
            <a:r>
              <a:rPr lang="en-US" altLang="ja-JP" sz="1600" dirty="0"/>
              <a:t>7</a:t>
            </a:r>
            <a:r>
              <a:rPr lang="ja-JP" altLang="en-US" sz="1600" dirty="0" smtClean="0"/>
              <a:t>階建てのビルと同じくらいの大きさ</a:t>
            </a:r>
            <a:endParaRPr lang="en-US" altLang="ja-JP" sz="1600" dirty="0" smtClean="0"/>
          </a:p>
        </p:txBody>
      </p:sp>
      <p:sp>
        <p:nvSpPr>
          <p:cNvPr id="5" name="スライド番号プレースホルダー 4"/>
          <p:cNvSpPr>
            <a:spLocks noGrp="1"/>
          </p:cNvSpPr>
          <p:nvPr>
            <p:ph type="sldNum" sz="quarter" idx="12"/>
          </p:nvPr>
        </p:nvSpPr>
        <p:spPr/>
        <p:txBody>
          <a:bodyPr/>
          <a:lstStyle/>
          <a:p>
            <a:fld id="{B3FA5749-9756-4A3E-A20A-D274FC361E3D}" type="slidenum">
              <a:rPr kumimoji="1" lang="ja-JP" altLang="en-US" smtClean="0"/>
              <a:t>15</a:t>
            </a:fld>
            <a:endParaRPr kumimoji="1" lang="ja-JP" altLang="en-US"/>
          </a:p>
        </p:txBody>
      </p:sp>
    </p:spTree>
    <p:extLst>
      <p:ext uri="{BB962C8B-B14F-4D97-AF65-F5344CB8AC3E}">
        <p14:creationId xmlns:p14="http://schemas.microsoft.com/office/powerpoint/2010/main" val="1956014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980728"/>
            <a:ext cx="8661648" cy="5909288"/>
          </a:xfrm>
        </p:spPr>
        <p:txBody>
          <a:bodyPr>
            <a:noAutofit/>
          </a:bodyPr>
          <a:lstStyle/>
          <a:p>
            <a:r>
              <a:rPr lang="en-US" altLang="ja-JP" sz="3200" dirty="0" smtClean="0">
                <a:solidFill>
                  <a:srgbClr val="FF0000"/>
                </a:solidFill>
              </a:rPr>
              <a:t>2012</a:t>
            </a:r>
            <a:r>
              <a:rPr lang="ja-JP" altLang="en-US" sz="3200" dirty="0" smtClean="0">
                <a:solidFill>
                  <a:srgbClr val="FF0000"/>
                </a:solidFill>
              </a:rPr>
              <a:t>年</a:t>
            </a:r>
            <a:r>
              <a:rPr lang="en-US" altLang="ja-JP" sz="3200" dirty="0" smtClean="0">
                <a:solidFill>
                  <a:srgbClr val="FF0000"/>
                </a:solidFill>
              </a:rPr>
              <a:t>7</a:t>
            </a:r>
            <a:r>
              <a:rPr lang="ja-JP" altLang="en-US" sz="3200" dirty="0" smtClean="0">
                <a:solidFill>
                  <a:srgbClr val="FF0000"/>
                </a:solidFill>
              </a:rPr>
              <a:t>月</a:t>
            </a:r>
            <a:r>
              <a:rPr lang="ja-JP" altLang="en-US" sz="3200" dirty="0" smtClean="0">
                <a:solidFill>
                  <a:srgbClr val="FF0000"/>
                </a:solidFill>
              </a:rPr>
              <a:t>、</a:t>
            </a:r>
            <a:r>
              <a:rPr lang="ja-JP" altLang="en-US" sz="3200" dirty="0">
                <a:solidFill>
                  <a:srgbClr val="FF0000"/>
                </a:solidFill>
              </a:rPr>
              <a:t>ヒッグス</a:t>
            </a:r>
            <a:r>
              <a:rPr lang="ja-JP" altLang="en-US" sz="3200" dirty="0" smtClean="0">
                <a:solidFill>
                  <a:srgbClr val="FF0000"/>
                </a:solidFill>
              </a:rPr>
              <a:t>粒子</a:t>
            </a:r>
            <a:r>
              <a:rPr lang="ja-JP" altLang="en-US" sz="3200" dirty="0" smtClean="0">
                <a:solidFill>
                  <a:srgbClr val="FF0000"/>
                </a:solidFill>
              </a:rPr>
              <a:t>を発見！</a:t>
            </a:r>
            <a:endParaRPr lang="en-US" altLang="ja-JP" sz="3200" dirty="0" smtClean="0">
              <a:solidFill>
                <a:srgbClr val="FF0000"/>
              </a:solidFill>
            </a:endParaRPr>
          </a:p>
          <a:p>
            <a:pPr lvl="1"/>
            <a:r>
              <a:rPr lang="ja-JP" altLang="en-US" sz="2000" dirty="0">
                <a:solidFill>
                  <a:schemeClr val="tx1"/>
                </a:solidFill>
              </a:rPr>
              <a:t>ヒッグス</a:t>
            </a:r>
            <a:r>
              <a:rPr lang="ja-JP" altLang="en-US" sz="2000" dirty="0" smtClean="0">
                <a:solidFill>
                  <a:schemeClr val="tx1"/>
                </a:solidFill>
              </a:rPr>
              <a:t>粒子は</a:t>
            </a:r>
            <a:r>
              <a:rPr lang="ja-JP" altLang="en-US" sz="2000" dirty="0" smtClean="0">
                <a:solidFill>
                  <a:schemeClr val="tx1"/>
                </a:solidFill>
              </a:rPr>
              <a:t>、ビッグバン直後に物質に質量を与えた粒子</a:t>
            </a:r>
            <a:endParaRPr lang="en-US" altLang="ja-JP" sz="2000" dirty="0" smtClean="0">
              <a:solidFill>
                <a:schemeClr val="tx1"/>
              </a:solidFill>
            </a:endParaRPr>
          </a:p>
          <a:p>
            <a:pPr lvl="1"/>
            <a:r>
              <a:rPr lang="ja-JP" altLang="en-US" sz="2000" dirty="0" smtClean="0">
                <a:solidFill>
                  <a:schemeClr val="tx1"/>
                </a:solidFill>
              </a:rPr>
              <a:t>ピーター・ヒッグスが</a:t>
            </a:r>
            <a:r>
              <a:rPr lang="en-US" altLang="ja-JP" sz="2000" dirty="0" smtClean="0">
                <a:solidFill>
                  <a:schemeClr val="tx1"/>
                </a:solidFill>
              </a:rPr>
              <a:t>1964</a:t>
            </a:r>
            <a:r>
              <a:rPr lang="ja-JP" altLang="en-US" sz="2000" dirty="0" smtClean="0">
                <a:solidFill>
                  <a:schemeClr val="tx1"/>
                </a:solidFill>
              </a:rPr>
              <a:t>年に提唱して以来、長年</a:t>
            </a:r>
            <a:r>
              <a:rPr lang="ja-JP" altLang="en-US" sz="2000" dirty="0" smtClean="0">
                <a:solidFill>
                  <a:schemeClr val="tx1"/>
                </a:solidFill>
              </a:rPr>
              <a:t>に渡って探索されてきた</a:t>
            </a:r>
            <a:endParaRPr lang="en-US" altLang="ja-JP" sz="2000" dirty="0">
              <a:solidFill>
                <a:schemeClr val="tx1"/>
              </a:solidFill>
            </a:endParaRPr>
          </a:p>
          <a:p>
            <a:endParaRPr lang="en-US" altLang="ja-JP" sz="2000" dirty="0">
              <a:solidFill>
                <a:srgbClr val="FF0000"/>
              </a:solidFill>
            </a:endParaRPr>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r>
              <a:rPr lang="ja-JP" altLang="en-US" sz="2000" dirty="0" smtClean="0"/>
              <a:t>ヒッグス粒子はどの</a:t>
            </a:r>
            <a:r>
              <a:rPr lang="ja-JP" altLang="en-US" sz="2000" dirty="0"/>
              <a:t>ような</a:t>
            </a:r>
            <a:r>
              <a:rPr lang="ja-JP" altLang="en-US" sz="2000" dirty="0" smtClean="0"/>
              <a:t>性質をもつのか？</a:t>
            </a:r>
            <a:endParaRPr lang="en-US" altLang="ja-JP" sz="2000" dirty="0" smtClean="0"/>
          </a:p>
          <a:p>
            <a:r>
              <a:rPr lang="ja-JP" altLang="en-US" sz="2000" dirty="0" smtClean="0"/>
              <a:t>他に素粒子</a:t>
            </a:r>
            <a:r>
              <a:rPr lang="ja-JP" altLang="en-US" sz="2000" dirty="0" smtClean="0"/>
              <a:t>は</a:t>
            </a:r>
            <a:r>
              <a:rPr lang="ja-JP" altLang="en-US" sz="2000" dirty="0" smtClean="0"/>
              <a:t>あるのか</a:t>
            </a:r>
            <a:r>
              <a:rPr lang="ja-JP" altLang="en-US" sz="2000" dirty="0" smtClean="0"/>
              <a:t>？</a:t>
            </a:r>
            <a:endParaRPr lang="en-US" altLang="ja-JP" sz="2000" dirty="0" smtClean="0"/>
          </a:p>
          <a:p>
            <a:endParaRPr lang="en-US" altLang="ja-JP" sz="2000" dirty="0" smtClean="0"/>
          </a:p>
          <a:p>
            <a:r>
              <a:rPr lang="en-US" altLang="ja-JP" sz="2000" dirty="0" smtClean="0"/>
              <a:t>2015</a:t>
            </a:r>
            <a:r>
              <a:rPr lang="ja-JP" altLang="en-US" sz="2000" dirty="0" smtClean="0"/>
              <a:t>年</a:t>
            </a:r>
            <a:r>
              <a:rPr lang="ja-JP" altLang="en-US" sz="2000" dirty="0" smtClean="0"/>
              <a:t>から</a:t>
            </a:r>
            <a:r>
              <a:rPr lang="ja-JP" altLang="en-US" sz="2000" dirty="0" smtClean="0"/>
              <a:t>、</a:t>
            </a:r>
            <a:r>
              <a:rPr lang="en-US" altLang="ja-JP" sz="2000" dirty="0" smtClean="0"/>
              <a:t>13TeV</a:t>
            </a:r>
            <a:r>
              <a:rPr lang="ja-JP" altLang="en-US" sz="2000" dirty="0" smtClean="0"/>
              <a:t>にアップグレード！新物理の発見に期待！</a:t>
            </a:r>
            <a:endParaRPr lang="en-US" altLang="ja-JP" sz="2000" dirty="0" smtClean="0"/>
          </a:p>
        </p:txBody>
      </p:sp>
      <p:pic>
        <p:nvPicPr>
          <p:cNvPr id="13" name="図 12"/>
          <p:cNvPicPr>
            <a:picLocks noChangeAspect="1"/>
          </p:cNvPicPr>
          <p:nvPr/>
        </p:nvPicPr>
        <p:blipFill rotWithShape="1">
          <a:blip r:embed="rId3"/>
          <a:srcRect l="-2024" t="-2823" r="17954" b="60781"/>
          <a:stretch/>
        </p:blipFill>
        <p:spPr>
          <a:xfrm>
            <a:off x="1640226" y="4261206"/>
            <a:ext cx="2643742" cy="823978"/>
          </a:xfrm>
          <a:prstGeom prst="rect">
            <a:avLst/>
          </a:prstGeom>
        </p:spPr>
      </p:pic>
      <p:pic>
        <p:nvPicPr>
          <p:cNvPr id="14" name="図 13"/>
          <p:cNvPicPr>
            <a:picLocks noChangeAspect="1"/>
          </p:cNvPicPr>
          <p:nvPr/>
        </p:nvPicPr>
        <p:blipFill rotWithShape="1">
          <a:blip r:embed="rId4"/>
          <a:srcRect l="51079" r="18701"/>
          <a:stretch/>
        </p:blipFill>
        <p:spPr>
          <a:xfrm>
            <a:off x="4236621" y="2442373"/>
            <a:ext cx="769031" cy="2230821"/>
          </a:xfrm>
          <a:prstGeom prst="rect">
            <a:avLst/>
          </a:prstGeom>
        </p:spPr>
      </p:pic>
      <p:pic>
        <p:nvPicPr>
          <p:cNvPr id="10242" name="Picture 2" descr="ファイル:Higgs, Peter (1929)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2427907"/>
            <a:ext cx="1314450" cy="2081213"/>
          </a:xfrm>
          <a:prstGeom prst="rect">
            <a:avLst/>
          </a:prstGeom>
          <a:noFill/>
          <a:extLst>
            <a:ext uri="{909E8E84-426E-40DD-AFC4-6F175D3DCCD1}">
              <a14:hiddenFill xmlns:a14="http://schemas.microsoft.com/office/drawing/2010/main">
                <a:solidFill>
                  <a:srgbClr val="FFFFFF"/>
                </a:solidFill>
              </a14:hiddenFill>
            </a:ext>
          </a:extLst>
        </p:spPr>
      </p:pic>
      <p:sp>
        <p:nvSpPr>
          <p:cNvPr id="6" name="スライド番号プレースホルダー 5"/>
          <p:cNvSpPr>
            <a:spLocks noGrp="1"/>
          </p:cNvSpPr>
          <p:nvPr>
            <p:ph type="sldNum" sz="quarter" idx="12"/>
          </p:nvPr>
        </p:nvSpPr>
        <p:spPr/>
        <p:txBody>
          <a:bodyPr/>
          <a:lstStyle/>
          <a:p>
            <a:fld id="{B3FA5749-9756-4A3E-A20A-D274FC361E3D}" type="slidenum">
              <a:rPr kumimoji="1" lang="ja-JP" altLang="en-US" smtClean="0"/>
              <a:t>16</a:t>
            </a:fld>
            <a:endParaRPr kumimoji="1" lang="ja-JP" altLang="en-US"/>
          </a:p>
        </p:txBody>
      </p:sp>
      <p:pic>
        <p:nvPicPr>
          <p:cNvPr id="10244" name="Picture 4" descr="https://atlas.web.cern.ch/Atlas/GROUPS/PHYSICS/CONFNOTES/ATLAS-CONF-2012-092/fig_3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2805118"/>
            <a:ext cx="3240360" cy="213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3787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908720"/>
            <a:ext cx="8507288" cy="5665816"/>
          </a:xfrm>
        </p:spPr>
        <p:txBody>
          <a:bodyPr/>
          <a:lstStyle/>
          <a:p>
            <a:endParaRPr kumimoji="1" lang="en-US" altLang="ja-JP" dirty="0" smtClean="0"/>
          </a:p>
          <a:p>
            <a:r>
              <a:rPr kumimoji="1" lang="ja-JP" altLang="en-US" dirty="0" smtClean="0"/>
              <a:t>どの実験も、これからどんどん新しい現象にチャレンジしていく段階にある！</a:t>
            </a:r>
            <a:endParaRPr kumimoji="1" lang="en-US" altLang="ja-JP" dirty="0" smtClean="0"/>
          </a:p>
          <a:p>
            <a:endParaRPr lang="en-US" altLang="ja-JP" dirty="0"/>
          </a:p>
          <a:p>
            <a:r>
              <a:rPr kumimoji="1" lang="ja-JP" altLang="en-US" dirty="0" smtClean="0"/>
              <a:t>もしかすると、世紀の発見ができるかも？</a:t>
            </a:r>
            <a:endParaRPr kumimoji="1" lang="ja-JP" altLang="en-US" dirty="0"/>
          </a:p>
        </p:txBody>
      </p:sp>
      <p:pic>
        <p:nvPicPr>
          <p:cNvPr id="4" name="Picture 3" descr="http://flyman.img.jugem.jp/20081010_607962.jpg"/>
          <p:cNvPicPr>
            <a:picLocks noChangeAspect="1" noChangeArrowheads="1"/>
          </p:cNvPicPr>
          <p:nvPr/>
        </p:nvPicPr>
        <p:blipFill>
          <a:blip r:embed="rId2" cstate="print"/>
          <a:srcRect/>
          <a:stretch>
            <a:fillRect/>
          </a:stretch>
        </p:blipFill>
        <p:spPr bwMode="auto">
          <a:xfrm>
            <a:off x="6732240" y="4581128"/>
            <a:ext cx="1512168" cy="1512168"/>
          </a:xfrm>
          <a:prstGeom prst="rect">
            <a:avLst/>
          </a:prstGeom>
          <a:noFill/>
        </p:spPr>
      </p:pic>
      <p:pic>
        <p:nvPicPr>
          <p:cNvPr id="7170" name="Picture 2" descr="http://galaxy2600.c.blog.so-net.ne.jp/_images/blog/_37f/galaxy2600/scn12070417040002-p5E38392E38383E382B0E382B9E7B292E5AD90-d3a5f.jpg?c=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356992"/>
            <a:ext cx="4850902" cy="3201595"/>
          </a:xfrm>
          <a:prstGeom prst="rect">
            <a:avLst/>
          </a:prstGeom>
          <a:noFill/>
          <a:extLst>
            <a:ext uri="{909E8E84-426E-40DD-AFC4-6F175D3DCCD1}">
              <a14:hiddenFill xmlns:a14="http://schemas.microsoft.com/office/drawing/2010/main">
                <a:solidFill>
                  <a:srgbClr val="FFFFFF"/>
                </a:solidFill>
              </a14:hiddenFill>
            </a:ext>
          </a:extLst>
        </p:spPr>
      </p:pic>
      <p:sp>
        <p:nvSpPr>
          <p:cNvPr id="6" name="スライド番号プレースホルダー 5"/>
          <p:cNvSpPr>
            <a:spLocks noGrp="1"/>
          </p:cNvSpPr>
          <p:nvPr>
            <p:ph type="sldNum" sz="quarter" idx="12"/>
          </p:nvPr>
        </p:nvSpPr>
        <p:spPr/>
        <p:txBody>
          <a:bodyPr/>
          <a:lstStyle/>
          <a:p>
            <a:fld id="{B3FA5749-9756-4A3E-A20A-D274FC361E3D}" type="slidenum">
              <a:rPr kumimoji="1" lang="ja-JP" altLang="en-US" smtClean="0"/>
              <a:t>17</a:t>
            </a:fld>
            <a:endParaRPr kumimoji="1" lang="ja-JP" altLang="en-US"/>
          </a:p>
        </p:txBody>
      </p:sp>
    </p:spTree>
    <p:extLst>
      <p:ext uri="{BB962C8B-B14F-4D97-AF65-F5344CB8AC3E}">
        <p14:creationId xmlns:p14="http://schemas.microsoft.com/office/powerpoint/2010/main" val="5131942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8824" y="692696"/>
            <a:ext cx="8229600" cy="1066800"/>
          </a:xfrm>
        </p:spPr>
        <p:txBody>
          <a:bodyPr/>
          <a:lstStyle/>
          <a:p>
            <a:r>
              <a:rPr kumimoji="1" lang="ja-JP" altLang="en-US" dirty="0" smtClean="0"/>
              <a:t>研究生活のようす</a:t>
            </a:r>
            <a:endParaRPr kumimoji="1" lang="ja-JP" altLang="en-US" dirty="0"/>
          </a:p>
        </p:txBody>
      </p:sp>
      <p:sp>
        <p:nvSpPr>
          <p:cNvPr id="3" name="コンテンツ プレースホルダー 2"/>
          <p:cNvSpPr>
            <a:spLocks noGrp="1"/>
          </p:cNvSpPr>
          <p:nvPr>
            <p:ph idx="1"/>
          </p:nvPr>
        </p:nvSpPr>
        <p:spPr>
          <a:xfrm>
            <a:off x="179512" y="1844824"/>
            <a:ext cx="8712968" cy="5013176"/>
          </a:xfrm>
        </p:spPr>
        <p:txBody>
          <a:bodyPr>
            <a:normAutofit/>
          </a:bodyPr>
          <a:lstStyle/>
          <a:p>
            <a:endParaRPr kumimoji="1" lang="en-US" altLang="ja-JP" sz="2000" dirty="0" smtClean="0"/>
          </a:p>
          <a:p>
            <a:endParaRPr lang="en-US" altLang="ja-JP" sz="2000" dirty="0"/>
          </a:p>
          <a:p>
            <a:endParaRPr kumimoji="1"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smtClean="0"/>
          </a:p>
          <a:p>
            <a:endParaRPr lang="en-US" altLang="ja-JP" sz="2000" dirty="0"/>
          </a:p>
          <a:p>
            <a:endParaRPr lang="en-US" altLang="ja-JP" sz="2000" dirty="0" smtClean="0"/>
          </a:p>
          <a:p>
            <a:endParaRPr lang="en-US" altLang="ja-JP" sz="2000" dirty="0" smtClean="0"/>
          </a:p>
          <a:p>
            <a:endParaRPr lang="en-US" altLang="ja-JP" sz="2000" dirty="0" smtClean="0"/>
          </a:p>
          <a:p>
            <a:endParaRPr lang="en-US" altLang="ja-JP" sz="2000" dirty="0"/>
          </a:p>
          <a:p>
            <a:r>
              <a:rPr lang="ja-JP" altLang="en-US" dirty="0" smtClean="0">
                <a:solidFill>
                  <a:srgbClr val="FF0000"/>
                </a:solidFill>
              </a:rPr>
              <a:t>これらを、学生が中心になって進めている！</a:t>
            </a:r>
            <a:endParaRPr lang="en-US" altLang="ja-JP" dirty="0" smtClean="0">
              <a:solidFill>
                <a:srgbClr val="FF0000"/>
              </a:solidFill>
            </a:endParaRPr>
          </a:p>
          <a:p>
            <a:endParaRPr lang="en-US" altLang="ja-JP" sz="2000" dirty="0"/>
          </a:p>
          <a:p>
            <a:endParaRPr lang="en-US" altLang="ja-JP" sz="2000" dirty="0" smtClean="0"/>
          </a:p>
          <a:p>
            <a:endParaRPr lang="en-US" altLang="ja-JP" sz="2000" dirty="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kumimoji="1" lang="en-US" altLang="ja-JP" sz="2000" dirty="0" smtClean="0"/>
          </a:p>
          <a:p>
            <a:endParaRPr lang="en-US" altLang="ja-JP" sz="2000" dirty="0"/>
          </a:p>
          <a:p>
            <a:endParaRPr kumimoji="1" lang="en-US" altLang="ja-JP" sz="2000" dirty="0" smtClean="0"/>
          </a:p>
          <a:p>
            <a:endParaRPr kumimoji="1" lang="ja-JP" altLang="en-US" sz="2000" dirty="0"/>
          </a:p>
        </p:txBody>
      </p:sp>
      <p:pic>
        <p:nvPicPr>
          <p:cNvPr id="5" name="Picture 4" descr="C:\Users\t.hineno\Desktop\C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9267" y="1995704"/>
            <a:ext cx="2110685" cy="1527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p:cNvPicPr>
            <a:picLocks noChangeAspect="1" noChangeArrowheads="1"/>
          </p:cNvPicPr>
          <p:nvPr/>
        </p:nvPicPr>
        <p:blipFill>
          <a:blip r:embed="rId3" cstate="print"/>
          <a:srcRect/>
          <a:stretch>
            <a:fillRect/>
          </a:stretch>
        </p:blipFill>
        <p:spPr bwMode="auto">
          <a:xfrm>
            <a:off x="4519122" y="1601363"/>
            <a:ext cx="2477305" cy="1643279"/>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77674" y="1193204"/>
            <a:ext cx="1716753" cy="256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5" cstate="print"/>
          <a:srcRect/>
          <a:stretch>
            <a:fillRect/>
          </a:stretch>
        </p:blipFill>
        <p:spPr bwMode="auto">
          <a:xfrm>
            <a:off x="4449470" y="4180513"/>
            <a:ext cx="2210762" cy="1696759"/>
          </a:xfrm>
          <a:prstGeom prst="rect">
            <a:avLst/>
          </a:prstGeom>
          <a:noFill/>
          <a:ln w="9525">
            <a:noFill/>
            <a:miter lim="800000"/>
            <a:headEnd/>
            <a:tailEnd/>
          </a:ln>
        </p:spPr>
      </p:pic>
      <p:pic>
        <p:nvPicPr>
          <p:cNvPr id="11" name="Picture 8"/>
          <p:cNvPicPr>
            <a:picLocks noChangeAspect="1" noChangeArrowheads="1"/>
          </p:cNvPicPr>
          <p:nvPr/>
        </p:nvPicPr>
        <p:blipFill>
          <a:blip r:embed="rId6" cstate="print"/>
          <a:srcRect/>
          <a:stretch>
            <a:fillRect/>
          </a:stretch>
        </p:blipFill>
        <p:spPr bwMode="auto">
          <a:xfrm>
            <a:off x="325566" y="2177154"/>
            <a:ext cx="1672985" cy="1314521"/>
          </a:xfrm>
          <a:prstGeom prst="rect">
            <a:avLst/>
          </a:prstGeom>
          <a:noFill/>
          <a:ln w="9525">
            <a:noFill/>
            <a:miter lim="800000"/>
            <a:headEnd/>
            <a:tailEnd/>
          </a:ln>
        </p:spPr>
      </p:pic>
      <p:sp>
        <p:nvSpPr>
          <p:cNvPr id="6" name="テキスト ボックス 5"/>
          <p:cNvSpPr txBox="1"/>
          <p:nvPr/>
        </p:nvSpPr>
        <p:spPr>
          <a:xfrm>
            <a:off x="755576" y="1601363"/>
            <a:ext cx="2492990" cy="646331"/>
          </a:xfrm>
          <a:prstGeom prst="rect">
            <a:avLst/>
          </a:prstGeom>
          <a:noFill/>
        </p:spPr>
        <p:txBody>
          <a:bodyPr wrap="none" rtlCol="0">
            <a:spAutoFit/>
          </a:bodyPr>
          <a:lstStyle/>
          <a:p>
            <a:r>
              <a:rPr lang="ja-JP" altLang="en-US" dirty="0"/>
              <a:t>実験装置の設計・</a:t>
            </a:r>
            <a:r>
              <a:rPr lang="ja-JP" altLang="en-US" dirty="0" smtClean="0"/>
              <a:t>開発</a:t>
            </a:r>
            <a:endParaRPr lang="en-US" altLang="ja-JP" dirty="0"/>
          </a:p>
          <a:p>
            <a:endParaRPr kumimoji="1" lang="ja-JP" altLang="en-US" dirty="0"/>
          </a:p>
        </p:txBody>
      </p:sp>
      <p:sp>
        <p:nvSpPr>
          <p:cNvPr id="8" name="テキスト ボックス 7"/>
          <p:cNvSpPr txBox="1"/>
          <p:nvPr/>
        </p:nvSpPr>
        <p:spPr>
          <a:xfrm>
            <a:off x="4981396" y="858761"/>
            <a:ext cx="2954655" cy="646331"/>
          </a:xfrm>
          <a:prstGeom prst="rect">
            <a:avLst/>
          </a:prstGeom>
          <a:noFill/>
        </p:spPr>
        <p:txBody>
          <a:bodyPr wrap="none" rtlCol="0">
            <a:spAutoFit/>
          </a:bodyPr>
          <a:lstStyle/>
          <a:p>
            <a:r>
              <a:rPr lang="ja-JP" altLang="en-US" dirty="0"/>
              <a:t>ビームラインでの建設作業</a:t>
            </a:r>
            <a:endParaRPr lang="en-US" altLang="ja-JP" dirty="0"/>
          </a:p>
          <a:p>
            <a:endParaRPr kumimoji="1" lang="ja-JP" altLang="en-US" dirty="0"/>
          </a:p>
        </p:txBody>
      </p:sp>
      <p:sp>
        <p:nvSpPr>
          <p:cNvPr id="9" name="テキスト ボックス 8"/>
          <p:cNvSpPr txBox="1"/>
          <p:nvPr/>
        </p:nvSpPr>
        <p:spPr>
          <a:xfrm>
            <a:off x="179512" y="3646765"/>
            <a:ext cx="3647152" cy="646331"/>
          </a:xfrm>
          <a:prstGeom prst="rect">
            <a:avLst/>
          </a:prstGeom>
          <a:noFill/>
        </p:spPr>
        <p:txBody>
          <a:bodyPr wrap="none" rtlCol="0">
            <a:spAutoFit/>
          </a:bodyPr>
          <a:lstStyle/>
          <a:p>
            <a:r>
              <a:rPr lang="ja-JP" altLang="en-US" dirty="0"/>
              <a:t>交代でシフトを</a:t>
            </a:r>
            <a:r>
              <a:rPr lang="ja-JP" altLang="en-US" dirty="0" smtClean="0"/>
              <a:t>組んでデータ</a:t>
            </a:r>
            <a:r>
              <a:rPr lang="ja-JP" altLang="en-US" dirty="0"/>
              <a:t>取得</a:t>
            </a:r>
            <a:endParaRPr lang="en-US" altLang="ja-JP" dirty="0"/>
          </a:p>
          <a:p>
            <a:endParaRPr kumimoji="1" lang="ja-JP" altLang="en-US" dirty="0"/>
          </a:p>
        </p:txBody>
      </p:sp>
      <p:sp>
        <p:nvSpPr>
          <p:cNvPr id="12" name="テキスト ボックス 11"/>
          <p:cNvSpPr txBox="1"/>
          <p:nvPr/>
        </p:nvSpPr>
        <p:spPr>
          <a:xfrm>
            <a:off x="5493003" y="3718773"/>
            <a:ext cx="2031325" cy="646331"/>
          </a:xfrm>
          <a:prstGeom prst="rect">
            <a:avLst/>
          </a:prstGeom>
          <a:noFill/>
        </p:spPr>
        <p:txBody>
          <a:bodyPr wrap="none" rtlCol="0">
            <a:spAutoFit/>
          </a:bodyPr>
          <a:lstStyle/>
          <a:p>
            <a:r>
              <a:rPr lang="ja-JP" altLang="en-US" dirty="0"/>
              <a:t>データの物理解析</a:t>
            </a:r>
            <a:endParaRPr lang="en-US" altLang="ja-JP" dirty="0"/>
          </a:p>
          <a:p>
            <a:endParaRPr kumimoji="1" lang="ja-JP" altLang="en-US" dirty="0"/>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063" y="4034922"/>
            <a:ext cx="2497729" cy="167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6583" y="4835786"/>
            <a:ext cx="1731107" cy="115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テキスト ボックス 17"/>
          <p:cNvSpPr txBox="1"/>
          <p:nvPr/>
        </p:nvSpPr>
        <p:spPr>
          <a:xfrm>
            <a:off x="1974483" y="5949280"/>
            <a:ext cx="1877437" cy="276999"/>
          </a:xfrm>
          <a:prstGeom prst="rect">
            <a:avLst/>
          </a:prstGeom>
          <a:noFill/>
        </p:spPr>
        <p:txBody>
          <a:bodyPr wrap="none" rtlCol="0">
            <a:spAutoFit/>
          </a:bodyPr>
          <a:lstStyle/>
          <a:p>
            <a:r>
              <a:rPr kumimoji="1" lang="ja-JP" altLang="en-US" sz="1200" dirty="0" smtClean="0"/>
              <a:t>終わったら皆で打ち上げ</a:t>
            </a:r>
            <a:endParaRPr kumimoji="1" lang="ja-JP" altLang="en-US" sz="1200" dirty="0"/>
          </a:p>
        </p:txBody>
      </p:sp>
      <p:sp>
        <p:nvSpPr>
          <p:cNvPr id="14" name="スライド番号プレースホルダー 13"/>
          <p:cNvSpPr>
            <a:spLocks noGrp="1"/>
          </p:cNvSpPr>
          <p:nvPr>
            <p:ph type="sldNum" sz="quarter" idx="12"/>
          </p:nvPr>
        </p:nvSpPr>
        <p:spPr/>
        <p:txBody>
          <a:bodyPr/>
          <a:lstStyle/>
          <a:p>
            <a:fld id="{B3FA5749-9756-4A3E-A20A-D274FC361E3D}" type="slidenum">
              <a:rPr kumimoji="1" lang="ja-JP" altLang="en-US" smtClean="0"/>
              <a:t>18</a:t>
            </a:fld>
            <a:endParaRPr kumimoji="1" lang="ja-JP" altLang="en-US"/>
          </a:p>
        </p:txBody>
      </p:sp>
      <p:pic>
        <p:nvPicPr>
          <p:cNvPr id="1033" name="Picture 9" descr="https://atlas.web.cern.ch/Atlas/GROUPS/PHYSICS/CONFNOTES/ATLAS-CONF-2012-168/fig_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13135" y="4581128"/>
            <a:ext cx="2232661" cy="160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571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8824" y="692696"/>
            <a:ext cx="8229600" cy="1066800"/>
          </a:xfrm>
        </p:spPr>
        <p:txBody>
          <a:bodyPr/>
          <a:lstStyle/>
          <a:p>
            <a:r>
              <a:rPr lang="ja-JP" altLang="en-US" dirty="0" smtClean="0"/>
              <a:t>学部生のときに出来ること</a:t>
            </a:r>
            <a:endParaRPr kumimoji="1" lang="ja-JP" altLang="en-US" dirty="0"/>
          </a:p>
        </p:txBody>
      </p:sp>
      <p:sp>
        <p:nvSpPr>
          <p:cNvPr id="3" name="コンテンツ プレースホルダー 2"/>
          <p:cNvSpPr>
            <a:spLocks noGrp="1"/>
          </p:cNvSpPr>
          <p:nvPr>
            <p:ph idx="1"/>
          </p:nvPr>
        </p:nvSpPr>
        <p:spPr>
          <a:xfrm>
            <a:off x="179512" y="1844824"/>
            <a:ext cx="8712968" cy="4824536"/>
          </a:xfrm>
        </p:spPr>
        <p:txBody>
          <a:bodyPr>
            <a:normAutofit/>
          </a:bodyPr>
          <a:lstStyle/>
          <a:p>
            <a:r>
              <a:rPr kumimoji="1" lang="en-US" altLang="ja-JP" sz="2000" dirty="0" smtClean="0"/>
              <a:t>1</a:t>
            </a:r>
            <a:r>
              <a:rPr kumimoji="1" lang="ja-JP" altLang="en-US" sz="2000" dirty="0" err="1" smtClean="0"/>
              <a:t>、</a:t>
            </a:r>
            <a:r>
              <a:rPr kumimoji="1" lang="en-US" altLang="ja-JP" sz="2000" dirty="0" smtClean="0"/>
              <a:t>2</a:t>
            </a:r>
            <a:r>
              <a:rPr kumimoji="1" lang="ja-JP" altLang="en-US" sz="2000" dirty="0" smtClean="0"/>
              <a:t>年生時･･･授業・自主ゼミ等で物理の基礎を学ぶ</a:t>
            </a:r>
            <a:endParaRPr kumimoji="1" lang="en-US" altLang="ja-JP" sz="2000" dirty="0" smtClean="0"/>
          </a:p>
          <a:p>
            <a:r>
              <a:rPr lang="en-US" altLang="ja-JP" sz="2000" dirty="0" smtClean="0"/>
              <a:t>3</a:t>
            </a:r>
            <a:r>
              <a:rPr lang="ja-JP" altLang="en-US" sz="2000" dirty="0" smtClean="0"/>
              <a:t>年生</a:t>
            </a:r>
            <a:r>
              <a:rPr lang="ja-JP" altLang="en-US" sz="2000" dirty="0"/>
              <a:t>･･</a:t>
            </a:r>
            <a:r>
              <a:rPr lang="ja-JP" altLang="en-US" sz="2000" dirty="0" smtClean="0"/>
              <a:t>･課題演習</a:t>
            </a:r>
            <a:endParaRPr lang="en-US" altLang="ja-JP" sz="2000" dirty="0" smtClean="0"/>
          </a:p>
          <a:p>
            <a:pPr lvl="1"/>
            <a:r>
              <a:rPr lang="ja-JP" altLang="en-US" sz="1800" dirty="0" smtClean="0"/>
              <a:t>実験を通して、素粒子実験に必要な基礎技術を習得する</a:t>
            </a:r>
            <a:endParaRPr lang="en-US" altLang="ja-JP" sz="1800" dirty="0" smtClean="0"/>
          </a:p>
          <a:p>
            <a:pPr lvl="2"/>
            <a:r>
              <a:rPr lang="ja-JP" altLang="en-US" sz="1600" dirty="0" smtClean="0"/>
              <a:t>検出器の基礎</a:t>
            </a:r>
            <a:endParaRPr lang="en-US" altLang="ja-JP" sz="1600" dirty="0" smtClean="0"/>
          </a:p>
          <a:p>
            <a:pPr lvl="2"/>
            <a:r>
              <a:rPr lang="ja-JP" altLang="en-US" sz="1600" dirty="0"/>
              <a:t>データ解析</a:t>
            </a:r>
            <a:r>
              <a:rPr lang="ja-JP" altLang="en-US" sz="1600" dirty="0" smtClean="0"/>
              <a:t>の基礎</a:t>
            </a:r>
            <a:endParaRPr lang="en-US" altLang="ja-JP" sz="1600" dirty="0" smtClean="0"/>
          </a:p>
          <a:p>
            <a:pPr lvl="2"/>
            <a:r>
              <a:rPr lang="ja-JP" altLang="en-US" sz="1600" dirty="0"/>
              <a:t>電子回路</a:t>
            </a:r>
            <a:r>
              <a:rPr lang="ja-JP" altLang="en-US" sz="1600" dirty="0" smtClean="0"/>
              <a:t>の基礎</a:t>
            </a:r>
            <a:endParaRPr lang="en-US" altLang="ja-JP" sz="1600" dirty="0"/>
          </a:p>
          <a:p>
            <a:endParaRPr lang="en-US" altLang="ja-JP" sz="2000" dirty="0" smtClean="0"/>
          </a:p>
          <a:p>
            <a:r>
              <a:rPr lang="en-US" altLang="ja-JP" sz="2000" dirty="0" smtClean="0"/>
              <a:t>4</a:t>
            </a:r>
            <a:r>
              <a:rPr lang="ja-JP" altLang="en-US" sz="2000" dirty="0" smtClean="0"/>
              <a:t>年生･･･課題研究</a:t>
            </a:r>
            <a:endParaRPr lang="en-US" altLang="ja-JP" sz="2000" dirty="0"/>
          </a:p>
          <a:p>
            <a:pPr lvl="1"/>
            <a:r>
              <a:rPr kumimoji="1" lang="ja-JP" altLang="en-US" sz="1800" dirty="0" smtClean="0"/>
              <a:t>どんな実験をやりたいか、学生が自分で決めて実行する</a:t>
            </a:r>
            <a:endParaRPr kumimoji="1" lang="en-US" altLang="ja-JP" sz="1800" dirty="0" smtClean="0"/>
          </a:p>
          <a:p>
            <a:pPr lvl="1"/>
            <a:r>
              <a:rPr lang="ja-JP" altLang="en-US" sz="1800" dirty="0" smtClean="0"/>
              <a:t>自主性＝京大理学部ならではの魅力！</a:t>
            </a:r>
            <a:endParaRPr lang="en-US" altLang="ja-JP" sz="1600" dirty="0" smtClean="0"/>
          </a:p>
          <a:p>
            <a:pPr lvl="2"/>
            <a:endParaRPr kumimoji="1" lang="en-US" altLang="ja-JP" sz="1600" dirty="0" smtClean="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smtClean="0"/>
          </a:p>
          <a:p>
            <a:endParaRPr lang="en-US" altLang="ja-JP" sz="2000" dirty="0"/>
          </a:p>
          <a:p>
            <a:endParaRPr lang="en-US" altLang="ja-JP" sz="2000" dirty="0"/>
          </a:p>
          <a:p>
            <a:endParaRPr kumimoji="1" lang="en-US" altLang="ja-JP" sz="2000" dirty="0" smtClean="0"/>
          </a:p>
          <a:p>
            <a:endParaRPr lang="en-US" altLang="ja-JP" sz="2000" dirty="0"/>
          </a:p>
          <a:p>
            <a:endParaRPr kumimoji="1" lang="en-US" altLang="ja-JP" sz="2000" dirty="0" smtClean="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kumimoji="1" lang="en-US" altLang="ja-JP" sz="2000" dirty="0" smtClean="0"/>
          </a:p>
          <a:p>
            <a:endParaRPr lang="en-US" altLang="ja-JP" sz="2000" dirty="0"/>
          </a:p>
          <a:p>
            <a:endParaRPr kumimoji="1" lang="en-US" altLang="ja-JP" sz="2000" dirty="0" smtClean="0"/>
          </a:p>
          <a:p>
            <a:endParaRPr kumimoji="1" lang="ja-JP" altLang="en-US" sz="2000" dirty="0"/>
          </a:p>
        </p:txBody>
      </p:sp>
      <p:pic>
        <p:nvPicPr>
          <p:cNvPr id="5" name="Picture 11"/>
          <p:cNvPicPr>
            <a:picLocks noChangeArrowheads="1"/>
          </p:cNvPicPr>
          <p:nvPr/>
        </p:nvPicPr>
        <p:blipFill>
          <a:blip r:embed="rId3" cstate="print"/>
          <a:srcRect/>
          <a:stretch>
            <a:fillRect/>
          </a:stretch>
        </p:blipFill>
        <p:spPr bwMode="auto">
          <a:xfrm>
            <a:off x="3851920" y="2897045"/>
            <a:ext cx="1800200" cy="1180027"/>
          </a:xfrm>
          <a:prstGeom prst="rect">
            <a:avLst/>
          </a:prstGeom>
          <a:noFill/>
          <a:ln w="12700">
            <a:noFill/>
            <a:miter lim="800000"/>
            <a:headEnd/>
            <a:tailEnd/>
          </a:ln>
        </p:spPr>
      </p:pic>
      <p:pic>
        <p:nvPicPr>
          <p:cNvPr id="6" name="Picture 1"/>
          <p:cNvPicPr>
            <a:picLocks noChangeArrowheads="1"/>
          </p:cNvPicPr>
          <p:nvPr/>
        </p:nvPicPr>
        <p:blipFill>
          <a:blip r:embed="rId4" cstate="print"/>
          <a:srcRect/>
          <a:stretch>
            <a:fillRect/>
          </a:stretch>
        </p:blipFill>
        <p:spPr bwMode="auto">
          <a:xfrm>
            <a:off x="755576" y="5040560"/>
            <a:ext cx="3456384" cy="1772816"/>
          </a:xfrm>
          <a:prstGeom prst="rect">
            <a:avLst/>
          </a:prstGeom>
          <a:noFill/>
          <a:ln w="12700">
            <a:noFill/>
            <a:miter lim="800000"/>
            <a:headEnd/>
            <a:tailEnd/>
          </a:ln>
        </p:spPr>
      </p:pic>
      <p:pic>
        <p:nvPicPr>
          <p:cNvPr id="7" name="Picture 12"/>
          <p:cNvPicPr>
            <a:picLocks noChangeArrowheads="1"/>
          </p:cNvPicPr>
          <p:nvPr/>
        </p:nvPicPr>
        <p:blipFill>
          <a:blip r:embed="rId5" cstate="print"/>
          <a:srcRect/>
          <a:stretch>
            <a:fillRect/>
          </a:stretch>
        </p:blipFill>
        <p:spPr bwMode="auto">
          <a:xfrm>
            <a:off x="4427984" y="5040560"/>
            <a:ext cx="1438275" cy="1817440"/>
          </a:xfrm>
          <a:prstGeom prst="rect">
            <a:avLst/>
          </a:prstGeom>
          <a:noFill/>
          <a:ln w="12700">
            <a:noFill/>
            <a:miter lim="800000"/>
            <a:headEnd/>
            <a:tailEnd/>
          </a:ln>
        </p:spPr>
      </p:pic>
      <p:pic>
        <p:nvPicPr>
          <p:cNvPr id="8" name="Picture 17" descr="C:\Users\Yamauchi\Desktop\resize1176.jpg"/>
          <p:cNvPicPr>
            <a:picLocks noChangeAspect="1" noChangeArrowheads="1"/>
          </p:cNvPicPr>
          <p:nvPr/>
        </p:nvPicPr>
        <p:blipFill>
          <a:blip r:embed="rId6" cstate="print"/>
          <a:srcRect/>
          <a:stretch>
            <a:fillRect/>
          </a:stretch>
        </p:blipFill>
        <p:spPr bwMode="auto">
          <a:xfrm>
            <a:off x="6706450" y="2420888"/>
            <a:ext cx="2330046" cy="3744416"/>
          </a:xfrm>
          <a:prstGeom prst="rect">
            <a:avLst/>
          </a:prstGeom>
          <a:noFill/>
        </p:spPr>
      </p:pic>
      <p:sp>
        <p:nvSpPr>
          <p:cNvPr id="10" name="スライド番号プレースホルダー 9"/>
          <p:cNvSpPr>
            <a:spLocks noGrp="1"/>
          </p:cNvSpPr>
          <p:nvPr>
            <p:ph type="sldNum" sz="quarter" idx="12"/>
          </p:nvPr>
        </p:nvSpPr>
        <p:spPr/>
        <p:txBody>
          <a:bodyPr/>
          <a:lstStyle/>
          <a:p>
            <a:fld id="{B3FA5749-9756-4A3E-A20A-D274FC361E3D}" type="slidenum">
              <a:rPr kumimoji="1" lang="ja-JP" altLang="en-US" smtClean="0"/>
              <a:t>19</a:t>
            </a:fld>
            <a:endParaRPr kumimoji="1" lang="ja-JP" altLang="en-US"/>
          </a:p>
        </p:txBody>
      </p:sp>
    </p:spTree>
    <p:extLst>
      <p:ext uri="{BB962C8B-B14F-4D97-AF65-F5344CB8AC3E}">
        <p14:creationId xmlns:p14="http://schemas.microsoft.com/office/powerpoint/2010/main" val="12885715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764704"/>
            <a:ext cx="8229600" cy="1066800"/>
          </a:xfrm>
        </p:spPr>
        <p:txBody>
          <a:bodyPr/>
          <a:lstStyle/>
          <a:p>
            <a:r>
              <a:rPr kumimoji="1" lang="ja-JP" altLang="en-US" dirty="0" smtClean="0"/>
              <a:t>もくじ</a:t>
            </a:r>
            <a:endParaRPr kumimoji="1" lang="ja-JP" altLang="en-US" dirty="0"/>
          </a:p>
        </p:txBody>
      </p:sp>
      <p:sp>
        <p:nvSpPr>
          <p:cNvPr id="3" name="コンテンツ プレースホルダー 2"/>
          <p:cNvSpPr>
            <a:spLocks noGrp="1"/>
          </p:cNvSpPr>
          <p:nvPr>
            <p:ph idx="1"/>
          </p:nvPr>
        </p:nvSpPr>
        <p:spPr>
          <a:xfrm>
            <a:off x="107504" y="1988840"/>
            <a:ext cx="8579296" cy="4585696"/>
          </a:xfrm>
        </p:spPr>
        <p:txBody>
          <a:bodyPr/>
          <a:lstStyle/>
          <a:p>
            <a:r>
              <a:rPr kumimoji="1" lang="ja-JP" altLang="en-US" dirty="0" smtClean="0"/>
              <a:t>素粒子実験って？</a:t>
            </a:r>
            <a:endParaRPr kumimoji="1" lang="en-US" altLang="ja-JP" dirty="0" smtClean="0"/>
          </a:p>
          <a:p>
            <a:pPr lvl="1"/>
            <a:r>
              <a:rPr lang="ja-JP" altLang="en-US" dirty="0"/>
              <a:t>そもそも素粒子ってなに</a:t>
            </a:r>
            <a:r>
              <a:rPr lang="ja-JP" altLang="en-US" dirty="0" smtClean="0"/>
              <a:t>？</a:t>
            </a:r>
            <a:endParaRPr lang="en-US" altLang="ja-JP" dirty="0" smtClean="0"/>
          </a:p>
          <a:p>
            <a:pPr lvl="1"/>
            <a:r>
              <a:rPr lang="ja-JP" altLang="en-US" dirty="0" smtClean="0"/>
              <a:t>なぜ「高エネルギー」なのか</a:t>
            </a:r>
            <a:endParaRPr lang="en-US" altLang="ja-JP" dirty="0"/>
          </a:p>
          <a:p>
            <a:pPr lvl="1"/>
            <a:r>
              <a:rPr lang="ja-JP" altLang="en-US" dirty="0"/>
              <a:t>どうやって実験している？</a:t>
            </a:r>
            <a:endParaRPr lang="en-US" altLang="ja-JP" dirty="0"/>
          </a:p>
          <a:p>
            <a:r>
              <a:rPr lang="ja-JP" altLang="en-US" dirty="0" smtClean="0"/>
              <a:t>京大ではどんな実験をやっているのか？</a:t>
            </a:r>
            <a:endParaRPr lang="en-US" altLang="ja-JP" dirty="0" smtClean="0"/>
          </a:p>
          <a:p>
            <a:pPr lvl="1"/>
            <a:r>
              <a:rPr lang="en-US" altLang="ja-JP" dirty="0" smtClean="0"/>
              <a:t>T2K</a:t>
            </a:r>
            <a:r>
              <a:rPr lang="ja-JP" altLang="en-US" dirty="0" smtClean="0"/>
              <a:t>実験</a:t>
            </a:r>
            <a:endParaRPr lang="en-US" altLang="ja-JP" dirty="0" smtClean="0"/>
          </a:p>
          <a:p>
            <a:pPr lvl="1"/>
            <a:r>
              <a:rPr lang="en-US" altLang="ja-JP" dirty="0" smtClean="0"/>
              <a:t>KOTO</a:t>
            </a:r>
            <a:r>
              <a:rPr lang="ja-JP" altLang="en-US" dirty="0" smtClean="0"/>
              <a:t>実験</a:t>
            </a:r>
            <a:endParaRPr lang="en-US" altLang="ja-JP" dirty="0" smtClean="0"/>
          </a:p>
          <a:p>
            <a:pPr lvl="1"/>
            <a:r>
              <a:rPr lang="en-US" altLang="ja-JP" dirty="0" smtClean="0"/>
              <a:t>ATLAS</a:t>
            </a:r>
            <a:r>
              <a:rPr lang="ja-JP" altLang="en-US" dirty="0" smtClean="0"/>
              <a:t>実験</a:t>
            </a:r>
            <a:endParaRPr lang="en-US" altLang="ja-JP" dirty="0" smtClean="0"/>
          </a:p>
          <a:p>
            <a:r>
              <a:rPr lang="ja-JP" altLang="en-US" dirty="0"/>
              <a:t>具体的</a:t>
            </a:r>
            <a:r>
              <a:rPr lang="ja-JP" altLang="en-US" dirty="0" smtClean="0"/>
              <a:t>に研究ってどういうことをしているのか？</a:t>
            </a:r>
            <a:endParaRPr lang="en-US" altLang="ja-JP" dirty="0" smtClean="0"/>
          </a:p>
          <a:p>
            <a:r>
              <a:rPr lang="ja-JP" altLang="en-US" dirty="0" smtClean="0"/>
              <a:t>学部生の間は何をするのか？</a:t>
            </a:r>
            <a:endParaRPr lang="en-US" altLang="ja-JP" dirty="0"/>
          </a:p>
          <a:p>
            <a:endParaRPr lang="en-US" altLang="ja-JP" dirty="0" smtClean="0"/>
          </a:p>
          <a:p>
            <a:endParaRPr lang="en-US" altLang="ja-JP" dirty="0"/>
          </a:p>
          <a:p>
            <a:endParaRPr lang="en-US" altLang="ja-JP" dirty="0"/>
          </a:p>
          <a:p>
            <a:endParaRPr kumimoji="1" lang="en-US" altLang="ja-JP" dirty="0" smtClean="0"/>
          </a:p>
          <a:p>
            <a:endParaRPr kumimoji="1" lang="en-US" altLang="ja-JP" dirty="0" smtClean="0"/>
          </a:p>
        </p:txBody>
      </p:sp>
      <p:sp>
        <p:nvSpPr>
          <p:cNvPr id="5" name="スライド番号プレースホルダー 4"/>
          <p:cNvSpPr>
            <a:spLocks noGrp="1"/>
          </p:cNvSpPr>
          <p:nvPr>
            <p:ph type="sldNum" sz="quarter" idx="12"/>
          </p:nvPr>
        </p:nvSpPr>
        <p:spPr/>
        <p:txBody>
          <a:bodyPr/>
          <a:lstStyle/>
          <a:p>
            <a:fld id="{B3FA5749-9756-4A3E-A20A-D274FC361E3D}" type="slidenum">
              <a:rPr kumimoji="1" lang="ja-JP" altLang="en-US" smtClean="0"/>
              <a:t>2</a:t>
            </a:fld>
            <a:endParaRPr kumimoji="1" lang="ja-JP" altLang="en-US"/>
          </a:p>
        </p:txBody>
      </p:sp>
    </p:spTree>
    <p:extLst>
      <p:ext uri="{BB962C8B-B14F-4D97-AF65-F5344CB8AC3E}">
        <p14:creationId xmlns:p14="http://schemas.microsoft.com/office/powerpoint/2010/main" val="7412897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8824" y="692696"/>
            <a:ext cx="8229600" cy="1066800"/>
          </a:xfrm>
        </p:spPr>
        <p:txBody>
          <a:bodyPr/>
          <a:lstStyle/>
          <a:p>
            <a:r>
              <a:rPr lang="ja-JP" altLang="en-US" dirty="0"/>
              <a:t>さいご</a:t>
            </a:r>
            <a:r>
              <a:rPr kumimoji="1" lang="ja-JP" altLang="en-US" dirty="0" smtClean="0"/>
              <a:t>に</a:t>
            </a:r>
            <a:endParaRPr kumimoji="1" lang="ja-JP" altLang="en-US" dirty="0"/>
          </a:p>
        </p:txBody>
      </p:sp>
      <p:sp>
        <p:nvSpPr>
          <p:cNvPr id="3" name="コンテンツ プレースホルダー 2"/>
          <p:cNvSpPr>
            <a:spLocks noGrp="1"/>
          </p:cNvSpPr>
          <p:nvPr>
            <p:ph idx="1"/>
          </p:nvPr>
        </p:nvSpPr>
        <p:spPr>
          <a:xfrm>
            <a:off x="179512" y="1844824"/>
            <a:ext cx="8712968" cy="4824536"/>
          </a:xfrm>
        </p:spPr>
        <p:txBody>
          <a:bodyPr>
            <a:normAutofit/>
          </a:bodyPr>
          <a:lstStyle/>
          <a:p>
            <a:r>
              <a:rPr kumimoji="1" lang="ja-JP" altLang="en-US" sz="3200" dirty="0" smtClean="0"/>
              <a:t>京大高エネ研の院生だけど、何か質問ある？</a:t>
            </a:r>
            <a:endParaRPr kumimoji="1" lang="en-US" altLang="ja-JP" sz="3200" dirty="0" smtClean="0"/>
          </a:p>
          <a:p>
            <a:endParaRPr lang="en-US" altLang="ja-JP" sz="3200" dirty="0"/>
          </a:p>
          <a:p>
            <a:endParaRPr kumimoji="1" lang="en-US" altLang="ja-JP" sz="3200" dirty="0" smtClean="0"/>
          </a:p>
          <a:p>
            <a:r>
              <a:rPr kumimoji="1" lang="ja-JP" altLang="en-US" sz="3200" dirty="0" smtClean="0"/>
              <a:t>学生生活のこと、研究のこと</a:t>
            </a:r>
            <a:r>
              <a:rPr kumimoji="1" lang="ja-JP" altLang="en-US" sz="3200" dirty="0" err="1" smtClean="0"/>
              <a:t>、、、</a:t>
            </a:r>
            <a:r>
              <a:rPr kumimoji="1" lang="ja-JP" altLang="en-US" sz="3200" dirty="0" smtClean="0"/>
              <a:t>何でも聞いてください！</a:t>
            </a:r>
            <a:endParaRPr kumimoji="1" lang="en-US" altLang="ja-JP" sz="32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lang="en-US" altLang="ja-JP" sz="2000" dirty="0"/>
          </a:p>
          <a:p>
            <a:endParaRPr kumimoji="1" lang="en-US" altLang="ja-JP" sz="2000" dirty="0" smtClean="0"/>
          </a:p>
          <a:p>
            <a:endParaRPr kumimoji="1" lang="en-US" altLang="ja-JP" sz="2000" dirty="0" smtClean="0"/>
          </a:p>
          <a:p>
            <a:endParaRPr lang="en-US" altLang="ja-JP" sz="2000" dirty="0"/>
          </a:p>
          <a:p>
            <a:endParaRPr kumimoji="1" lang="en-US" altLang="ja-JP" sz="2000" dirty="0" smtClean="0"/>
          </a:p>
          <a:p>
            <a:endParaRPr kumimoji="1" lang="ja-JP" altLang="en-US" sz="2000" dirty="0"/>
          </a:p>
        </p:txBody>
      </p:sp>
      <p:sp>
        <p:nvSpPr>
          <p:cNvPr id="5" name="スライド番号プレースホルダー 4"/>
          <p:cNvSpPr>
            <a:spLocks noGrp="1"/>
          </p:cNvSpPr>
          <p:nvPr>
            <p:ph type="sldNum" sz="quarter" idx="12"/>
          </p:nvPr>
        </p:nvSpPr>
        <p:spPr/>
        <p:txBody>
          <a:bodyPr/>
          <a:lstStyle/>
          <a:p>
            <a:fld id="{B3FA5749-9756-4A3E-A20A-D274FC361E3D}" type="slidenum">
              <a:rPr kumimoji="1" lang="ja-JP" altLang="en-US" smtClean="0"/>
              <a:t>20</a:t>
            </a:fld>
            <a:endParaRPr kumimoji="1" lang="ja-JP" altLang="en-US"/>
          </a:p>
        </p:txBody>
      </p:sp>
    </p:spTree>
    <p:extLst>
      <p:ext uri="{BB962C8B-B14F-4D97-AF65-F5344CB8AC3E}">
        <p14:creationId xmlns:p14="http://schemas.microsoft.com/office/powerpoint/2010/main" val="1288571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764704"/>
            <a:ext cx="8229600" cy="1066800"/>
          </a:xfrm>
        </p:spPr>
        <p:txBody>
          <a:bodyPr/>
          <a:lstStyle/>
          <a:p>
            <a:r>
              <a:rPr kumimoji="1" lang="ja-JP" altLang="en-US" dirty="0" smtClean="0"/>
              <a:t>素粒子実験とは？</a:t>
            </a:r>
            <a:endParaRPr kumimoji="1" lang="ja-JP" altLang="en-US" dirty="0"/>
          </a:p>
        </p:txBody>
      </p:sp>
      <p:sp>
        <p:nvSpPr>
          <p:cNvPr id="3" name="コンテンツ プレースホルダー 2"/>
          <p:cNvSpPr>
            <a:spLocks noGrp="1"/>
          </p:cNvSpPr>
          <p:nvPr>
            <p:ph idx="1"/>
          </p:nvPr>
        </p:nvSpPr>
        <p:spPr>
          <a:xfrm>
            <a:off x="179512" y="2060848"/>
            <a:ext cx="8229600" cy="4325112"/>
          </a:xfrm>
        </p:spPr>
        <p:txBody>
          <a:bodyPr>
            <a:normAutofit/>
          </a:bodyPr>
          <a:lstStyle/>
          <a:p>
            <a:r>
              <a:rPr kumimoji="1" lang="ja-JP" altLang="en-US" sz="3200" dirty="0" smtClean="0"/>
              <a:t>最近、色々と報道されています！</a:t>
            </a:r>
            <a:endParaRPr kumimoji="1" lang="en-US" altLang="ja-JP" sz="3200" dirty="0" smtClean="0"/>
          </a:p>
          <a:p>
            <a:r>
              <a:rPr lang="ja-JP" altLang="en-US" sz="3200" dirty="0" smtClean="0"/>
              <a:t>なんかすごそうだけど、何をやっているのか良く分からない</a:t>
            </a:r>
            <a:r>
              <a:rPr lang="ja-JP" altLang="en-US" sz="3200" dirty="0" err="1" smtClean="0"/>
              <a:t>。。。</a:t>
            </a:r>
            <a:endParaRPr kumimoji="1" lang="ja-JP" altLang="en-US" sz="3200" dirty="0"/>
          </a:p>
        </p:txBody>
      </p:sp>
      <p:sp>
        <p:nvSpPr>
          <p:cNvPr id="8" name="スライド番号プレースホルダー 7"/>
          <p:cNvSpPr>
            <a:spLocks noGrp="1"/>
          </p:cNvSpPr>
          <p:nvPr>
            <p:ph type="sldNum" sz="quarter" idx="12"/>
          </p:nvPr>
        </p:nvSpPr>
        <p:spPr/>
        <p:txBody>
          <a:bodyPr/>
          <a:lstStyle/>
          <a:p>
            <a:fld id="{B3FA5749-9756-4A3E-A20A-D274FC361E3D}" type="slidenum">
              <a:rPr kumimoji="1" lang="ja-JP" altLang="en-US" smtClean="0"/>
              <a:t>3</a:t>
            </a:fld>
            <a:endParaRPr kumimoji="1" lang="ja-JP" altLang="en-US"/>
          </a:p>
        </p:txBody>
      </p:sp>
      <p:grpSp>
        <p:nvGrpSpPr>
          <p:cNvPr id="11" name="グループ化 10"/>
          <p:cNvGrpSpPr/>
          <p:nvPr/>
        </p:nvGrpSpPr>
        <p:grpSpPr>
          <a:xfrm>
            <a:off x="1763688" y="3683103"/>
            <a:ext cx="4464496" cy="4896544"/>
            <a:chOff x="1259632" y="2636912"/>
            <a:chExt cx="3456384" cy="3528392"/>
          </a:xfrm>
        </p:grpSpPr>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685"/>
            <a:stretch/>
          </p:blipFill>
          <p:spPr bwMode="auto">
            <a:xfrm>
              <a:off x="1619672" y="2636912"/>
              <a:ext cx="2745855" cy="3313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正方形/長方形 9"/>
            <p:cNvSpPr/>
            <p:nvPr/>
          </p:nvSpPr>
          <p:spPr>
            <a:xfrm>
              <a:off x="3707904" y="2636912"/>
              <a:ext cx="1008112"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475656" y="4784858"/>
              <a:ext cx="2664296" cy="138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1259632" y="3556812"/>
              <a:ext cx="1008112" cy="1744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図 5"/>
          <p:cNvPicPr>
            <a:picLocks noChangeAspect="1"/>
          </p:cNvPicPr>
          <p:nvPr/>
        </p:nvPicPr>
        <p:blipFill rotWithShape="1">
          <a:blip r:embed="rId4"/>
          <a:srcRect l="51079" r="18701"/>
          <a:stretch/>
        </p:blipFill>
        <p:spPr>
          <a:xfrm>
            <a:off x="5868144" y="3704738"/>
            <a:ext cx="1008112" cy="2924349"/>
          </a:xfrm>
          <a:prstGeom prst="rect">
            <a:avLst/>
          </a:prstGeom>
        </p:spPr>
      </p:pic>
    </p:spTree>
    <p:extLst>
      <p:ext uri="{BB962C8B-B14F-4D97-AF65-F5344CB8AC3E}">
        <p14:creationId xmlns:p14="http://schemas.microsoft.com/office/powerpoint/2010/main" val="4239539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620688"/>
            <a:ext cx="8229600" cy="1066800"/>
          </a:xfrm>
        </p:spPr>
        <p:txBody>
          <a:bodyPr/>
          <a:lstStyle/>
          <a:p>
            <a:r>
              <a:rPr kumimoji="1" lang="ja-JP" altLang="en-US" dirty="0" smtClean="0"/>
              <a:t>そもそも素粒子って？</a:t>
            </a:r>
            <a:endParaRPr kumimoji="1" lang="ja-JP" altLang="en-US" dirty="0"/>
          </a:p>
        </p:txBody>
      </p:sp>
      <p:sp>
        <p:nvSpPr>
          <p:cNvPr id="3" name="コンテンツ プレースホルダー 2"/>
          <p:cNvSpPr>
            <a:spLocks noGrp="1"/>
          </p:cNvSpPr>
          <p:nvPr>
            <p:ph idx="1"/>
          </p:nvPr>
        </p:nvSpPr>
        <p:spPr>
          <a:xfrm>
            <a:off x="14808" y="1484784"/>
            <a:ext cx="8229600" cy="4685152"/>
          </a:xfrm>
        </p:spPr>
        <p:txBody>
          <a:bodyPr/>
          <a:lstStyle/>
          <a:p>
            <a:endParaRPr kumimoji="1" lang="en-US" altLang="ja-JP" sz="2000" dirty="0" smtClean="0"/>
          </a:p>
          <a:p>
            <a:r>
              <a:rPr kumimoji="1" lang="ja-JP" altLang="en-US" sz="2000" dirty="0" smtClean="0"/>
              <a:t>素粒子</a:t>
            </a:r>
            <a:r>
              <a:rPr lang="en-US" altLang="ja-JP" sz="2000" dirty="0" smtClean="0"/>
              <a:t> </a:t>
            </a:r>
            <a:r>
              <a:rPr kumimoji="1" lang="en-US" altLang="ja-JP" sz="2000" dirty="0" smtClean="0"/>
              <a:t>= </a:t>
            </a:r>
            <a:r>
              <a:rPr kumimoji="1" lang="ja-JP" altLang="en-US" sz="2000" dirty="0" smtClean="0"/>
              <a:t>物質を構成する最小単位</a:t>
            </a:r>
            <a:endParaRPr kumimoji="1" lang="en-US" altLang="ja-JP" sz="2000" dirty="0" smtClean="0"/>
          </a:p>
          <a:p>
            <a:pPr lvl="1"/>
            <a:r>
              <a:rPr lang="ja-JP" altLang="en-US" sz="1600" dirty="0" smtClean="0"/>
              <a:t>我々の暮らす世界（物質・質量・空間</a:t>
            </a:r>
            <a:r>
              <a:rPr lang="en-US" altLang="ja-JP" sz="1600" dirty="0" smtClean="0"/>
              <a:t>…</a:t>
            </a:r>
            <a:r>
              <a:rPr lang="ja-JP" altLang="en-US" sz="1600" dirty="0" smtClean="0"/>
              <a:t>）は何から出来ている？</a:t>
            </a:r>
            <a:endParaRPr lang="en-US" altLang="ja-JP" sz="1600" dirty="0" smtClean="0"/>
          </a:p>
          <a:p>
            <a:pPr lvl="1"/>
            <a:r>
              <a:rPr lang="ja-JP" altLang="en-US" sz="1600" dirty="0" smtClean="0"/>
              <a:t>宇宙を支配する物理法則とはどのようなものなのか</a:t>
            </a:r>
            <a:r>
              <a:rPr lang="ja-JP" altLang="en-US" sz="1600" dirty="0" smtClean="0"/>
              <a:t>？</a:t>
            </a:r>
            <a:endParaRPr lang="en-US" altLang="ja-JP" sz="2000" dirty="0" smtClean="0"/>
          </a:p>
          <a:p>
            <a:r>
              <a:rPr lang="ja-JP" altLang="en-US" sz="2000" dirty="0" smtClean="0"/>
              <a:t>これら</a:t>
            </a:r>
            <a:r>
              <a:rPr lang="ja-JP" altLang="en-US" sz="2000" dirty="0" smtClean="0"/>
              <a:t>の問題を、実際に実験を行い、</a:t>
            </a:r>
            <a:endParaRPr lang="en-US" altLang="ja-JP" sz="2000" dirty="0" smtClean="0"/>
          </a:p>
          <a:p>
            <a:pPr marL="0" indent="0">
              <a:buNone/>
            </a:pPr>
            <a:r>
              <a:rPr lang="ja-JP" altLang="en-US" sz="2000" dirty="0"/>
              <a:t>　</a:t>
            </a:r>
            <a:r>
              <a:rPr lang="ja-JP" altLang="en-US" sz="2000" dirty="0" smtClean="0"/>
              <a:t>　　　　　　　　　　観察することで解き明かす</a:t>
            </a:r>
            <a:r>
              <a:rPr lang="ja-JP" altLang="en-US" sz="2000" dirty="0" smtClean="0"/>
              <a:t>学問</a:t>
            </a:r>
            <a:endParaRPr lang="en-US" altLang="ja-JP" sz="2000" dirty="0"/>
          </a:p>
          <a:p>
            <a:pPr marL="109728" indent="0">
              <a:buNone/>
            </a:pPr>
            <a:r>
              <a:rPr kumimoji="1" lang="ja-JP" altLang="en-US" sz="2000" dirty="0" smtClean="0"/>
              <a:t>　　　　　　　</a:t>
            </a:r>
            <a:r>
              <a:rPr kumimoji="1" lang="ja-JP" altLang="en-US" sz="2400" dirty="0" smtClean="0"/>
              <a:t>＝</a:t>
            </a:r>
            <a:r>
              <a:rPr kumimoji="1" lang="ja-JP" altLang="en-US" sz="2400" dirty="0" smtClean="0">
                <a:solidFill>
                  <a:srgbClr val="FF0000"/>
                </a:solidFill>
              </a:rPr>
              <a:t>素粒子実験</a:t>
            </a:r>
            <a:endParaRPr kumimoji="1" lang="en-US" altLang="ja-JP" sz="2400" dirty="0" smtClean="0">
              <a:solidFill>
                <a:srgbClr val="FF0000"/>
              </a:solidFill>
            </a:endParaRPr>
          </a:p>
          <a:p>
            <a:endParaRPr lang="en-US" altLang="ja-JP" sz="2000" dirty="0"/>
          </a:p>
          <a:p>
            <a:endParaRPr kumimoji="1" lang="en-US" altLang="ja-JP" sz="2000" dirty="0" smtClean="0"/>
          </a:p>
          <a:p>
            <a:endParaRPr lang="en-US" altLang="ja-JP" sz="2000" dirty="0"/>
          </a:p>
          <a:p>
            <a:endParaRPr kumimoji="1" lang="en-US" altLang="ja-JP" sz="2000" dirty="0" smtClean="0"/>
          </a:p>
          <a:p>
            <a:endParaRPr kumimoji="1" lang="en-US" altLang="ja-JP" sz="2000" dirty="0" smtClean="0"/>
          </a:p>
          <a:p>
            <a:endParaRPr lang="en-US" altLang="ja-JP" sz="2000" dirty="0"/>
          </a:p>
          <a:p>
            <a:endParaRPr kumimoji="1" lang="en-US" altLang="ja-JP" sz="2000" dirty="0" smtClean="0"/>
          </a:p>
          <a:p>
            <a:endParaRPr kumimoji="1" lang="ja-JP" altLang="en-US" dirty="0"/>
          </a:p>
        </p:txBody>
      </p:sp>
      <p:pic>
        <p:nvPicPr>
          <p:cNvPr id="5" name="Picture 2" descr="http://www-yukawa.phys.sci.osaka-u.ac.jp/SAP/?plugin=ref&amp;page=SAP2010%2FProgram%2F61&amp;src=hanagaki.png"/>
          <p:cNvPicPr>
            <a:picLocks noChangeAspect="1" noChangeArrowheads="1"/>
          </p:cNvPicPr>
          <p:nvPr/>
        </p:nvPicPr>
        <p:blipFill>
          <a:blip r:embed="rId3" cstate="print"/>
          <a:srcRect l="59641" r="5900"/>
          <a:stretch>
            <a:fillRect/>
          </a:stretch>
        </p:blipFill>
        <p:spPr bwMode="auto">
          <a:xfrm>
            <a:off x="6961518" y="836712"/>
            <a:ext cx="2146986" cy="4672889"/>
          </a:xfrm>
          <a:prstGeom prst="rect">
            <a:avLst/>
          </a:prstGeom>
          <a:noFill/>
        </p:spPr>
      </p:pic>
      <p:grpSp>
        <p:nvGrpSpPr>
          <p:cNvPr id="15" name="グループ化 14"/>
          <p:cNvGrpSpPr/>
          <p:nvPr/>
        </p:nvGrpSpPr>
        <p:grpSpPr>
          <a:xfrm>
            <a:off x="3167844" y="5930696"/>
            <a:ext cx="4068452" cy="738664"/>
            <a:chOff x="3186833" y="5714672"/>
            <a:chExt cx="4068452" cy="738664"/>
          </a:xfrm>
        </p:grpSpPr>
        <p:cxnSp>
          <p:nvCxnSpPr>
            <p:cNvPr id="8" name="直線矢印コネクタ 7"/>
            <p:cNvCxnSpPr/>
            <p:nvPr/>
          </p:nvCxnSpPr>
          <p:spPr>
            <a:xfrm flipH="1" flipV="1">
              <a:off x="3186833" y="5805264"/>
              <a:ext cx="737096" cy="3733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3943160" y="5714672"/>
              <a:ext cx="3312125" cy="738664"/>
            </a:xfrm>
            <a:prstGeom prst="rect">
              <a:avLst/>
            </a:prstGeom>
            <a:noFill/>
          </p:spPr>
          <p:txBody>
            <a:bodyPr wrap="none" rtlCol="0">
              <a:spAutoFit/>
            </a:bodyPr>
            <a:lstStyle/>
            <a:p>
              <a:r>
                <a:rPr kumimoji="1" lang="ja-JP" altLang="en-US" dirty="0" smtClean="0"/>
                <a:t>質量をもたらす素粒子</a:t>
              </a:r>
              <a:endParaRPr kumimoji="1" lang="en-US" altLang="ja-JP" dirty="0" smtClean="0"/>
            </a:p>
            <a:p>
              <a:r>
                <a:rPr kumimoji="1" lang="en-US" altLang="ja-JP" sz="2400" dirty="0" smtClean="0">
                  <a:solidFill>
                    <a:srgbClr val="FF0000"/>
                  </a:solidFill>
                </a:rPr>
                <a:t>2012</a:t>
              </a:r>
              <a:r>
                <a:rPr kumimoji="1" lang="ja-JP" altLang="en-US" sz="2400" dirty="0" smtClean="0">
                  <a:solidFill>
                    <a:srgbClr val="FF0000"/>
                  </a:solidFill>
                </a:rPr>
                <a:t>年</a:t>
              </a:r>
              <a:r>
                <a:rPr kumimoji="1" lang="ja-JP" altLang="en-US" sz="2400" dirty="0" smtClean="0">
                  <a:solidFill>
                    <a:srgbClr val="FF0000"/>
                  </a:solidFill>
                </a:rPr>
                <a:t>、</a:t>
              </a:r>
              <a:r>
                <a:rPr lang="ja-JP" altLang="en-US" sz="2400" dirty="0" smtClean="0">
                  <a:solidFill>
                    <a:srgbClr val="FF0000"/>
                  </a:solidFill>
                </a:rPr>
                <a:t>つい</a:t>
              </a:r>
              <a:r>
                <a:rPr lang="ja-JP" altLang="en-US" sz="2400" dirty="0" smtClean="0">
                  <a:solidFill>
                    <a:srgbClr val="FF0000"/>
                  </a:solidFill>
                </a:rPr>
                <a:t>に発見！</a:t>
              </a:r>
              <a:endParaRPr kumimoji="1" lang="ja-JP" altLang="en-US" sz="2400" dirty="0">
                <a:solidFill>
                  <a:srgbClr val="FF0000"/>
                </a:solidFill>
              </a:endParaRPr>
            </a:p>
          </p:txBody>
        </p:sp>
      </p:grpSp>
      <p:pic>
        <p:nvPicPr>
          <p:cNvPr id="2050" name="Picture 2" descr="http://upload.wikimedia.org/wikipedia/commons/thumb/f/f9/%E6%A8%99%E6%BA%96%E7%90%86%E8%AB%96%E7%B4%A0%E7%B2%92%E5%AD%90%E8%A1%A8.svg/300px-%E6%A8%99%E6%BA%96%E7%90%86%E8%AB%96%E7%B4%A0%E7%B2%92%E5%AD%90%E8%A1%A8.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951057"/>
            <a:ext cx="2700300" cy="228625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2915816" y="3843045"/>
            <a:ext cx="4108817" cy="923330"/>
          </a:xfrm>
          <a:prstGeom prst="rect">
            <a:avLst/>
          </a:prstGeom>
          <a:noFill/>
        </p:spPr>
        <p:txBody>
          <a:bodyPr wrap="none" rtlCol="0">
            <a:spAutoFit/>
          </a:bodyPr>
          <a:lstStyle/>
          <a:p>
            <a:r>
              <a:rPr lang="ja-JP" altLang="en-US" dirty="0" smtClean="0"/>
              <a:t>・「</a:t>
            </a:r>
            <a:r>
              <a:rPr lang="ja-JP" altLang="en-US" dirty="0" smtClean="0">
                <a:solidFill>
                  <a:srgbClr val="FF0000"/>
                </a:solidFill>
              </a:rPr>
              <a:t>標準理論</a:t>
            </a:r>
            <a:r>
              <a:rPr lang="ja-JP" altLang="en-US" dirty="0" smtClean="0"/>
              <a:t>」といわれる理論で</a:t>
            </a:r>
            <a:endParaRPr lang="en-US" altLang="ja-JP" dirty="0" smtClean="0"/>
          </a:p>
          <a:p>
            <a:r>
              <a:rPr lang="ja-JP" altLang="en-US" dirty="0" smtClean="0"/>
              <a:t>　大体説明できる</a:t>
            </a:r>
            <a:endParaRPr lang="en-US" altLang="ja-JP" dirty="0" smtClean="0"/>
          </a:p>
          <a:p>
            <a:r>
              <a:rPr kumimoji="1" lang="ja-JP" altLang="en-US" dirty="0" smtClean="0"/>
              <a:t>・それぞれ対になる「</a:t>
            </a:r>
            <a:r>
              <a:rPr kumimoji="1" lang="ja-JP" altLang="en-US" dirty="0" smtClean="0">
                <a:solidFill>
                  <a:srgbClr val="FF0000"/>
                </a:solidFill>
              </a:rPr>
              <a:t>反粒子</a:t>
            </a:r>
            <a:r>
              <a:rPr kumimoji="1" lang="ja-JP" altLang="en-US" dirty="0" smtClean="0"/>
              <a:t>」がある</a:t>
            </a:r>
            <a:endParaRPr kumimoji="1" lang="ja-JP" altLang="en-US" dirty="0"/>
          </a:p>
        </p:txBody>
      </p:sp>
      <p:sp>
        <p:nvSpPr>
          <p:cNvPr id="14" name="円/楕円 13"/>
          <p:cNvSpPr/>
          <p:nvPr/>
        </p:nvSpPr>
        <p:spPr>
          <a:xfrm>
            <a:off x="611560" y="3951057"/>
            <a:ext cx="1440160" cy="2256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p:cNvCxnSpPr/>
          <p:nvPr/>
        </p:nvCxnSpPr>
        <p:spPr>
          <a:xfrm flipH="1">
            <a:off x="611560" y="6021288"/>
            <a:ext cx="288032" cy="373338"/>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07504" y="6372036"/>
            <a:ext cx="2492990" cy="369332"/>
          </a:xfrm>
          <a:prstGeom prst="rect">
            <a:avLst/>
          </a:prstGeom>
          <a:noFill/>
        </p:spPr>
        <p:txBody>
          <a:bodyPr wrap="none" rtlCol="0">
            <a:spAutoFit/>
          </a:bodyPr>
          <a:lstStyle/>
          <a:p>
            <a:r>
              <a:rPr kumimoji="1" lang="ja-JP" altLang="en-US" dirty="0" smtClean="0"/>
              <a:t>物質の元になる素粒子</a:t>
            </a:r>
            <a:endParaRPr kumimoji="1" lang="ja-JP" altLang="en-US" dirty="0"/>
          </a:p>
        </p:txBody>
      </p:sp>
      <p:sp>
        <p:nvSpPr>
          <p:cNvPr id="21" name="円/楕円 20"/>
          <p:cNvSpPr/>
          <p:nvPr/>
        </p:nvSpPr>
        <p:spPr>
          <a:xfrm>
            <a:off x="2195736" y="4112204"/>
            <a:ext cx="432048" cy="19090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p:cNvCxnSpPr>
            <a:stCxn id="23" idx="1"/>
          </p:cNvCxnSpPr>
          <p:nvPr/>
        </p:nvCxnSpPr>
        <p:spPr>
          <a:xfrm flipH="1">
            <a:off x="2655180" y="5332566"/>
            <a:ext cx="677583" cy="102278"/>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332763" y="5147900"/>
            <a:ext cx="2031325" cy="369332"/>
          </a:xfrm>
          <a:prstGeom prst="rect">
            <a:avLst/>
          </a:prstGeom>
          <a:noFill/>
        </p:spPr>
        <p:txBody>
          <a:bodyPr wrap="none" rtlCol="0">
            <a:spAutoFit/>
          </a:bodyPr>
          <a:lstStyle/>
          <a:p>
            <a:r>
              <a:rPr kumimoji="1" lang="ja-JP" altLang="en-US" dirty="0" smtClean="0"/>
              <a:t>力を伝える素粒子</a:t>
            </a:r>
            <a:endParaRPr kumimoji="1" lang="ja-JP" altLang="en-US" dirty="0"/>
          </a:p>
        </p:txBody>
      </p:sp>
      <p:sp>
        <p:nvSpPr>
          <p:cNvPr id="25" name="円/楕円 24"/>
          <p:cNvSpPr/>
          <p:nvPr/>
        </p:nvSpPr>
        <p:spPr>
          <a:xfrm>
            <a:off x="2699792" y="5508849"/>
            <a:ext cx="432048" cy="5844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26"/>
          <p:cNvSpPr>
            <a:spLocks noGrp="1"/>
          </p:cNvSpPr>
          <p:nvPr>
            <p:ph type="sldNum" sz="quarter" idx="12"/>
          </p:nvPr>
        </p:nvSpPr>
        <p:spPr/>
        <p:txBody>
          <a:bodyPr/>
          <a:lstStyle/>
          <a:p>
            <a:fld id="{B3FA5749-9756-4A3E-A20A-D274FC361E3D}" type="slidenum">
              <a:rPr kumimoji="1" lang="ja-JP" altLang="en-US" smtClean="0"/>
              <a:t>4</a:t>
            </a:fld>
            <a:endParaRPr kumimoji="1" lang="ja-JP" altLang="en-US"/>
          </a:p>
        </p:txBody>
      </p:sp>
    </p:spTree>
    <p:extLst>
      <p:ext uri="{BB962C8B-B14F-4D97-AF65-F5344CB8AC3E}">
        <p14:creationId xmlns:p14="http://schemas.microsoft.com/office/powerpoint/2010/main" val="623626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692696"/>
            <a:ext cx="8229600" cy="1066800"/>
          </a:xfrm>
        </p:spPr>
        <p:txBody>
          <a:bodyPr/>
          <a:lstStyle/>
          <a:p>
            <a:r>
              <a:rPr kumimoji="1" lang="ja-JP" altLang="en-US" dirty="0" smtClean="0"/>
              <a:t>なぜ「高エネルギー」なのか</a:t>
            </a:r>
            <a:endParaRPr kumimoji="1" lang="ja-JP" altLang="en-US" dirty="0"/>
          </a:p>
        </p:txBody>
      </p:sp>
      <p:sp>
        <p:nvSpPr>
          <p:cNvPr id="3" name="コンテンツ プレースホルダー 2"/>
          <p:cNvSpPr>
            <a:spLocks noGrp="1"/>
          </p:cNvSpPr>
          <p:nvPr>
            <p:ph idx="1"/>
          </p:nvPr>
        </p:nvSpPr>
        <p:spPr>
          <a:xfrm>
            <a:off x="107504" y="1700808"/>
            <a:ext cx="8856984" cy="4873728"/>
          </a:xfrm>
        </p:spPr>
        <p:txBody>
          <a:bodyPr>
            <a:normAutofit/>
          </a:bodyPr>
          <a:lstStyle/>
          <a:p>
            <a:r>
              <a:rPr kumimoji="1" lang="ja-JP" altLang="en-US" sz="2000" dirty="0" smtClean="0"/>
              <a:t>宇宙の誕生･･･ビッグバン＝高密度のエネルギー</a:t>
            </a:r>
            <a:endParaRPr kumimoji="1" lang="en-US" altLang="ja-JP" sz="2000" dirty="0" smtClean="0"/>
          </a:p>
          <a:p>
            <a:r>
              <a:rPr lang="ja-JP" altLang="en-US" sz="2000" dirty="0" smtClean="0"/>
              <a:t>エネルギーから物質と反物質が同</a:t>
            </a:r>
            <a:r>
              <a:rPr lang="ja-JP" altLang="en-US" sz="2000" dirty="0"/>
              <a:t>じ</a:t>
            </a:r>
            <a:r>
              <a:rPr lang="ja-JP" altLang="en-US" sz="2000" dirty="0" smtClean="0"/>
              <a:t>量生成された</a:t>
            </a:r>
            <a:endParaRPr lang="en-US" altLang="ja-JP" sz="2000" dirty="0" smtClean="0"/>
          </a:p>
          <a:p>
            <a:pPr lvl="1"/>
            <a:r>
              <a:rPr lang="ja-JP" altLang="en-US" sz="1800" dirty="0" smtClean="0"/>
              <a:t>反物質･･･物質と対の存在。対応する物質と出会うと、対消滅して</a:t>
            </a:r>
            <a:r>
              <a:rPr lang="ja-JP" altLang="en-US" sz="1800" dirty="0"/>
              <a:t>エネルギーだけ</a:t>
            </a:r>
            <a:r>
              <a:rPr lang="ja-JP" altLang="en-US" sz="1800" dirty="0" smtClean="0"/>
              <a:t>が残る</a:t>
            </a:r>
            <a:endParaRPr lang="en-US" altLang="ja-JP" sz="2000" dirty="0"/>
          </a:p>
          <a:p>
            <a:r>
              <a:rPr lang="ja-JP" altLang="en-US" sz="2000" dirty="0" smtClean="0"/>
              <a:t>しかし、現在の宇宙には物質しか存在しない</a:t>
            </a:r>
            <a:endParaRPr lang="en-US" altLang="ja-JP" sz="2000" dirty="0" smtClean="0"/>
          </a:p>
          <a:p>
            <a:pPr marL="109728" indent="0">
              <a:buNone/>
            </a:pPr>
            <a:r>
              <a:rPr lang="ja-JP" altLang="en-US" sz="2000" dirty="0" smtClean="0"/>
              <a:t>　→今の宇宙の大きな謎の一つ。反物質はどこに消えた？</a:t>
            </a:r>
            <a:endParaRPr lang="en-US" altLang="ja-JP" sz="2000" dirty="0" smtClean="0"/>
          </a:p>
          <a:p>
            <a:r>
              <a:rPr kumimoji="1" lang="ja-JP" altLang="en-US" sz="2000" dirty="0" smtClean="0"/>
              <a:t>高エネルギーの環境を再現すれば、初期宇宙で起こった現象が分かる！</a:t>
            </a:r>
            <a:endParaRPr kumimoji="1" lang="ja-JP" altLang="en-US" sz="2000" dirty="0"/>
          </a:p>
        </p:txBody>
      </p:sp>
      <p:sp>
        <p:nvSpPr>
          <p:cNvPr id="4" name="スライド番号プレースホルダー 3"/>
          <p:cNvSpPr>
            <a:spLocks noGrp="1"/>
          </p:cNvSpPr>
          <p:nvPr>
            <p:ph type="sldNum" sz="quarter" idx="12"/>
          </p:nvPr>
        </p:nvSpPr>
        <p:spPr/>
        <p:txBody>
          <a:bodyPr/>
          <a:lstStyle/>
          <a:p>
            <a:fld id="{B3FA5749-9756-4A3E-A20A-D274FC361E3D}" type="slidenum">
              <a:rPr kumimoji="1" lang="ja-JP" altLang="en-US" smtClean="0"/>
              <a:t>5</a:t>
            </a:fld>
            <a:endParaRPr kumimoji="1" lang="ja-JP" altLang="en-US"/>
          </a:p>
        </p:txBody>
      </p:sp>
      <p:pic>
        <p:nvPicPr>
          <p:cNvPr id="5" name="Picture 2" descr="http://img5.blogs.yahoo.co.jp/ybi/1/c2/53/karnak_s/folder/155050/img_155050_8724724_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221088"/>
            <a:ext cx="3240360" cy="2271413"/>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716016" y="4869160"/>
            <a:ext cx="1728192" cy="1623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1,000,000,001</a:t>
            </a:r>
          </a:p>
          <a:p>
            <a:pPr algn="ctr"/>
            <a:endParaRPr lang="en-US" altLang="ja-JP" dirty="0"/>
          </a:p>
          <a:p>
            <a:pPr algn="ctr"/>
            <a:endParaRPr kumimoji="1" lang="en-US" altLang="ja-JP" dirty="0" smtClean="0"/>
          </a:p>
          <a:p>
            <a:pPr algn="ctr"/>
            <a:r>
              <a:rPr lang="ja-JP" altLang="en-US" dirty="0"/>
              <a:t>物質</a:t>
            </a:r>
            <a:endParaRPr kumimoji="1" lang="ja-JP" altLang="en-US" dirty="0"/>
          </a:p>
        </p:txBody>
      </p:sp>
      <p:sp>
        <p:nvSpPr>
          <p:cNvPr id="7" name="正方形/長方形 6"/>
          <p:cNvSpPr/>
          <p:nvPr/>
        </p:nvSpPr>
        <p:spPr>
          <a:xfrm>
            <a:off x="7164288" y="4869160"/>
            <a:ext cx="1728192" cy="16233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1,000,000,001</a:t>
            </a:r>
          </a:p>
          <a:p>
            <a:pPr algn="ctr"/>
            <a:endParaRPr lang="en-US" altLang="ja-JP" dirty="0"/>
          </a:p>
          <a:p>
            <a:pPr algn="ctr"/>
            <a:endParaRPr kumimoji="1" lang="en-US" altLang="ja-JP" dirty="0" smtClean="0"/>
          </a:p>
          <a:p>
            <a:pPr algn="ctr"/>
            <a:r>
              <a:rPr lang="ja-JP" altLang="en-US" dirty="0"/>
              <a:t>反物質</a:t>
            </a:r>
            <a:endParaRPr kumimoji="1" lang="ja-JP" altLang="en-US" dirty="0"/>
          </a:p>
        </p:txBody>
      </p:sp>
      <p:sp>
        <p:nvSpPr>
          <p:cNvPr id="8" name="テキスト ボックス 7"/>
          <p:cNvSpPr txBox="1"/>
          <p:nvPr/>
        </p:nvSpPr>
        <p:spPr>
          <a:xfrm>
            <a:off x="5652120" y="4355812"/>
            <a:ext cx="2262158" cy="369332"/>
          </a:xfrm>
          <a:prstGeom prst="rect">
            <a:avLst/>
          </a:prstGeom>
          <a:noFill/>
        </p:spPr>
        <p:txBody>
          <a:bodyPr wrap="none" rtlCol="0">
            <a:spAutoFit/>
          </a:bodyPr>
          <a:lstStyle/>
          <a:p>
            <a:r>
              <a:rPr lang="ja-JP" altLang="en-US" dirty="0"/>
              <a:t>できたばかり</a:t>
            </a:r>
            <a:r>
              <a:rPr lang="ja-JP" altLang="en-US" dirty="0" smtClean="0"/>
              <a:t>の宇宙</a:t>
            </a:r>
            <a:endParaRPr kumimoji="1" lang="ja-JP" altLang="en-US" dirty="0"/>
          </a:p>
        </p:txBody>
      </p:sp>
    </p:spTree>
    <p:extLst>
      <p:ext uri="{BB962C8B-B14F-4D97-AF65-F5344CB8AC3E}">
        <p14:creationId xmlns:p14="http://schemas.microsoft.com/office/powerpoint/2010/main" val="3352789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692696"/>
            <a:ext cx="8229600" cy="1066800"/>
          </a:xfrm>
        </p:spPr>
        <p:txBody>
          <a:bodyPr/>
          <a:lstStyle/>
          <a:p>
            <a:r>
              <a:rPr kumimoji="1" lang="ja-JP" altLang="en-US" dirty="0" smtClean="0"/>
              <a:t>なぜ「高エネルギー」なのか</a:t>
            </a:r>
            <a:endParaRPr kumimoji="1" lang="ja-JP" altLang="en-US" dirty="0"/>
          </a:p>
        </p:txBody>
      </p:sp>
      <p:sp>
        <p:nvSpPr>
          <p:cNvPr id="3" name="コンテンツ プレースホルダー 2"/>
          <p:cNvSpPr>
            <a:spLocks noGrp="1"/>
          </p:cNvSpPr>
          <p:nvPr>
            <p:ph idx="1"/>
          </p:nvPr>
        </p:nvSpPr>
        <p:spPr>
          <a:xfrm>
            <a:off x="107504" y="1700808"/>
            <a:ext cx="8856984" cy="4873728"/>
          </a:xfrm>
        </p:spPr>
        <p:txBody>
          <a:bodyPr>
            <a:normAutofit/>
          </a:bodyPr>
          <a:lstStyle/>
          <a:p>
            <a:r>
              <a:rPr kumimoji="1" lang="ja-JP" altLang="en-US" sz="2000" dirty="0" smtClean="0"/>
              <a:t>宇宙の誕生･･･ビッグバン＝高密度のエネルギー</a:t>
            </a:r>
            <a:endParaRPr kumimoji="1" lang="en-US" altLang="ja-JP" sz="2000" dirty="0" smtClean="0"/>
          </a:p>
          <a:p>
            <a:r>
              <a:rPr lang="ja-JP" altLang="en-US" sz="2000" dirty="0" smtClean="0"/>
              <a:t>エネルギーから物質と反物質が同</a:t>
            </a:r>
            <a:r>
              <a:rPr lang="ja-JP" altLang="en-US" sz="2000" dirty="0"/>
              <a:t>じ</a:t>
            </a:r>
            <a:r>
              <a:rPr lang="ja-JP" altLang="en-US" sz="2000" dirty="0" smtClean="0"/>
              <a:t>量生成された</a:t>
            </a:r>
            <a:endParaRPr lang="en-US" altLang="ja-JP" sz="2000" dirty="0" smtClean="0"/>
          </a:p>
          <a:p>
            <a:pPr lvl="1"/>
            <a:r>
              <a:rPr lang="ja-JP" altLang="en-US" sz="1800" dirty="0" smtClean="0"/>
              <a:t>反物質･･･物質と対の存在。対応する物質と出会うと、対消滅して</a:t>
            </a:r>
            <a:r>
              <a:rPr lang="ja-JP" altLang="en-US" sz="1800" dirty="0"/>
              <a:t>エネルギーだけ</a:t>
            </a:r>
            <a:r>
              <a:rPr lang="ja-JP" altLang="en-US" sz="1800" dirty="0" smtClean="0"/>
              <a:t>が残る</a:t>
            </a:r>
            <a:endParaRPr lang="en-US" altLang="ja-JP" sz="2000" dirty="0"/>
          </a:p>
          <a:p>
            <a:r>
              <a:rPr lang="ja-JP" altLang="en-US" sz="2000" dirty="0" smtClean="0"/>
              <a:t>しかし、現在の宇宙には物質しか存在しない</a:t>
            </a:r>
            <a:endParaRPr lang="en-US" altLang="ja-JP" sz="2000" dirty="0" smtClean="0"/>
          </a:p>
          <a:p>
            <a:pPr marL="109728" indent="0">
              <a:buNone/>
            </a:pPr>
            <a:r>
              <a:rPr lang="ja-JP" altLang="en-US" sz="2000" dirty="0" smtClean="0"/>
              <a:t>　→今の宇宙の大きな謎の一つ。反物質はどこに消えた？</a:t>
            </a:r>
            <a:endParaRPr lang="en-US" altLang="ja-JP" sz="2000" dirty="0" smtClean="0"/>
          </a:p>
          <a:p>
            <a:r>
              <a:rPr kumimoji="1" lang="ja-JP" altLang="en-US" sz="2000" dirty="0" smtClean="0"/>
              <a:t>高エネルギーの環境を再現すれば、初期宇宙で起こった現象が分かる！</a:t>
            </a:r>
            <a:endParaRPr kumimoji="1" lang="ja-JP" altLang="en-US" sz="2000" dirty="0"/>
          </a:p>
        </p:txBody>
      </p:sp>
      <p:sp>
        <p:nvSpPr>
          <p:cNvPr id="4" name="スライド番号プレースホルダー 3"/>
          <p:cNvSpPr>
            <a:spLocks noGrp="1"/>
          </p:cNvSpPr>
          <p:nvPr>
            <p:ph type="sldNum" sz="quarter" idx="12"/>
          </p:nvPr>
        </p:nvSpPr>
        <p:spPr/>
        <p:txBody>
          <a:bodyPr/>
          <a:lstStyle/>
          <a:p>
            <a:fld id="{B3FA5749-9756-4A3E-A20A-D274FC361E3D}" type="slidenum">
              <a:rPr kumimoji="1" lang="ja-JP" altLang="en-US" smtClean="0"/>
              <a:t>6</a:t>
            </a:fld>
            <a:endParaRPr kumimoji="1" lang="ja-JP" altLang="en-US"/>
          </a:p>
        </p:txBody>
      </p:sp>
      <p:pic>
        <p:nvPicPr>
          <p:cNvPr id="5" name="Picture 2" descr="http://img5.blogs.yahoo.co.jp/ybi/1/c2/53/karnak_s/folder/155050/img_155050_8724724_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221088"/>
            <a:ext cx="3240360" cy="2271413"/>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716016" y="4869160"/>
            <a:ext cx="1728192" cy="1623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1,000,000,00</a:t>
            </a:r>
            <a:r>
              <a:rPr kumimoji="1" lang="en-US" altLang="ja-JP" dirty="0" smtClean="0">
                <a:solidFill>
                  <a:srgbClr val="FFFF00"/>
                </a:solidFill>
              </a:rPr>
              <a:t>2</a:t>
            </a:r>
          </a:p>
          <a:p>
            <a:pPr algn="ctr"/>
            <a:endParaRPr lang="en-US" altLang="ja-JP" dirty="0"/>
          </a:p>
          <a:p>
            <a:pPr algn="ctr"/>
            <a:endParaRPr kumimoji="1" lang="en-US" altLang="ja-JP" dirty="0" smtClean="0"/>
          </a:p>
          <a:p>
            <a:pPr algn="ctr"/>
            <a:r>
              <a:rPr lang="ja-JP" altLang="en-US" dirty="0"/>
              <a:t>物質</a:t>
            </a:r>
            <a:endParaRPr kumimoji="1" lang="ja-JP" altLang="en-US" dirty="0"/>
          </a:p>
        </p:txBody>
      </p:sp>
      <p:sp>
        <p:nvSpPr>
          <p:cNvPr id="7" name="正方形/長方形 6"/>
          <p:cNvSpPr/>
          <p:nvPr/>
        </p:nvSpPr>
        <p:spPr>
          <a:xfrm>
            <a:off x="7164288" y="4869160"/>
            <a:ext cx="1728192" cy="162334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t>1,000,000,00</a:t>
            </a:r>
            <a:r>
              <a:rPr kumimoji="1" lang="en-US" altLang="ja-JP" dirty="0" smtClean="0">
                <a:solidFill>
                  <a:schemeClr val="accent1"/>
                </a:solidFill>
              </a:rPr>
              <a:t>0</a:t>
            </a:r>
          </a:p>
          <a:p>
            <a:pPr algn="ctr"/>
            <a:endParaRPr lang="en-US" altLang="ja-JP" dirty="0"/>
          </a:p>
          <a:p>
            <a:pPr algn="ctr"/>
            <a:endParaRPr kumimoji="1" lang="en-US" altLang="ja-JP" dirty="0" smtClean="0"/>
          </a:p>
          <a:p>
            <a:pPr algn="ctr"/>
            <a:r>
              <a:rPr lang="ja-JP" altLang="en-US" dirty="0"/>
              <a:t>反物質</a:t>
            </a:r>
            <a:endParaRPr kumimoji="1" lang="ja-JP" altLang="en-US" dirty="0"/>
          </a:p>
        </p:txBody>
      </p:sp>
      <p:sp>
        <p:nvSpPr>
          <p:cNvPr id="8" name="テキスト ボックス 7"/>
          <p:cNvSpPr txBox="1"/>
          <p:nvPr/>
        </p:nvSpPr>
        <p:spPr>
          <a:xfrm>
            <a:off x="5652120" y="4355812"/>
            <a:ext cx="2262158" cy="369332"/>
          </a:xfrm>
          <a:prstGeom prst="rect">
            <a:avLst/>
          </a:prstGeom>
          <a:noFill/>
        </p:spPr>
        <p:txBody>
          <a:bodyPr wrap="none" rtlCol="0">
            <a:spAutoFit/>
          </a:bodyPr>
          <a:lstStyle/>
          <a:p>
            <a:r>
              <a:rPr lang="ja-JP" altLang="en-US" dirty="0" smtClean="0"/>
              <a:t>できて少し後の宇宙</a:t>
            </a:r>
            <a:endParaRPr kumimoji="1" lang="ja-JP" altLang="en-US" dirty="0"/>
          </a:p>
        </p:txBody>
      </p:sp>
      <p:sp>
        <p:nvSpPr>
          <p:cNvPr id="9" name="正方形/長方形 8"/>
          <p:cNvSpPr/>
          <p:nvPr/>
        </p:nvSpPr>
        <p:spPr>
          <a:xfrm>
            <a:off x="7164288" y="4869160"/>
            <a:ext cx="165065"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444207" y="4869160"/>
            <a:ext cx="165065"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H="1">
            <a:off x="6660232" y="4945570"/>
            <a:ext cx="53278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913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692696"/>
            <a:ext cx="8229600" cy="1066800"/>
          </a:xfrm>
        </p:spPr>
        <p:txBody>
          <a:bodyPr/>
          <a:lstStyle/>
          <a:p>
            <a:r>
              <a:rPr kumimoji="1" lang="ja-JP" altLang="en-US" dirty="0" smtClean="0"/>
              <a:t>なぜ「高エネルギー」なのか</a:t>
            </a:r>
            <a:endParaRPr kumimoji="1" lang="ja-JP" altLang="en-US" dirty="0"/>
          </a:p>
        </p:txBody>
      </p:sp>
      <p:sp>
        <p:nvSpPr>
          <p:cNvPr id="3" name="コンテンツ プレースホルダー 2"/>
          <p:cNvSpPr>
            <a:spLocks noGrp="1"/>
          </p:cNvSpPr>
          <p:nvPr>
            <p:ph idx="1"/>
          </p:nvPr>
        </p:nvSpPr>
        <p:spPr>
          <a:xfrm>
            <a:off x="107504" y="1700808"/>
            <a:ext cx="8856984" cy="4873728"/>
          </a:xfrm>
        </p:spPr>
        <p:txBody>
          <a:bodyPr>
            <a:normAutofit/>
          </a:bodyPr>
          <a:lstStyle/>
          <a:p>
            <a:r>
              <a:rPr kumimoji="1" lang="ja-JP" altLang="en-US" sz="2000" dirty="0" smtClean="0"/>
              <a:t>宇宙の誕生･･･ビッグバン＝高密度のエネルギー</a:t>
            </a:r>
            <a:endParaRPr kumimoji="1" lang="en-US" altLang="ja-JP" sz="2000" dirty="0" smtClean="0"/>
          </a:p>
          <a:p>
            <a:r>
              <a:rPr lang="ja-JP" altLang="en-US" sz="2000" dirty="0" smtClean="0"/>
              <a:t>エネルギーから物質と反物質が同</a:t>
            </a:r>
            <a:r>
              <a:rPr lang="ja-JP" altLang="en-US" sz="2000" dirty="0"/>
              <a:t>じ</a:t>
            </a:r>
            <a:r>
              <a:rPr lang="ja-JP" altLang="en-US" sz="2000" dirty="0" smtClean="0"/>
              <a:t>量生成された</a:t>
            </a:r>
            <a:endParaRPr lang="en-US" altLang="ja-JP" sz="2000" dirty="0" smtClean="0"/>
          </a:p>
          <a:p>
            <a:pPr lvl="1"/>
            <a:r>
              <a:rPr lang="ja-JP" altLang="en-US" sz="1800" dirty="0" smtClean="0"/>
              <a:t>反物質･･･物質と対の存在。対応する物質と出会うと、対消滅して</a:t>
            </a:r>
            <a:r>
              <a:rPr lang="ja-JP" altLang="en-US" sz="1800" dirty="0"/>
              <a:t>エネルギーだけ</a:t>
            </a:r>
            <a:r>
              <a:rPr lang="ja-JP" altLang="en-US" sz="1800" dirty="0" smtClean="0"/>
              <a:t>が残る</a:t>
            </a:r>
            <a:endParaRPr lang="en-US" altLang="ja-JP" sz="2000" dirty="0"/>
          </a:p>
          <a:p>
            <a:r>
              <a:rPr lang="ja-JP" altLang="en-US" sz="2000" dirty="0" smtClean="0"/>
              <a:t>しかし、現在の宇宙には物質しか存在しない</a:t>
            </a:r>
            <a:endParaRPr lang="en-US" altLang="ja-JP" sz="2000" dirty="0" smtClean="0"/>
          </a:p>
          <a:p>
            <a:pPr marL="109728" indent="0">
              <a:buNone/>
            </a:pPr>
            <a:r>
              <a:rPr lang="ja-JP" altLang="en-US" sz="2000" dirty="0" smtClean="0"/>
              <a:t>　→今の宇宙の大きな謎の一つ。反物質はどこに消えた？</a:t>
            </a:r>
            <a:endParaRPr lang="en-US" altLang="ja-JP" sz="2000" dirty="0" smtClean="0"/>
          </a:p>
          <a:p>
            <a:r>
              <a:rPr kumimoji="1" lang="ja-JP" altLang="en-US" sz="2000" dirty="0" smtClean="0"/>
              <a:t>高エネルギーの環境を再現すれば、初期宇宙で起こった現象が分かる！</a:t>
            </a:r>
            <a:endParaRPr kumimoji="1" lang="ja-JP" altLang="en-US" sz="2000" dirty="0"/>
          </a:p>
        </p:txBody>
      </p:sp>
      <p:sp>
        <p:nvSpPr>
          <p:cNvPr id="4" name="スライド番号プレースホルダー 3"/>
          <p:cNvSpPr>
            <a:spLocks noGrp="1"/>
          </p:cNvSpPr>
          <p:nvPr>
            <p:ph type="sldNum" sz="quarter" idx="12"/>
          </p:nvPr>
        </p:nvSpPr>
        <p:spPr/>
        <p:txBody>
          <a:bodyPr/>
          <a:lstStyle/>
          <a:p>
            <a:fld id="{B3FA5749-9756-4A3E-A20A-D274FC361E3D}" type="slidenum">
              <a:rPr kumimoji="1" lang="ja-JP" altLang="en-US" smtClean="0"/>
              <a:t>7</a:t>
            </a:fld>
            <a:endParaRPr kumimoji="1" lang="ja-JP" altLang="en-US"/>
          </a:p>
        </p:txBody>
      </p:sp>
      <p:pic>
        <p:nvPicPr>
          <p:cNvPr id="5" name="Picture 2" descr="http://img5.blogs.yahoo.co.jp/ybi/1/c2/53/karnak_s/folder/155050/img_155050_8724724_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221088"/>
            <a:ext cx="3240360" cy="2271413"/>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4716016" y="4869160"/>
            <a:ext cx="1728192" cy="162334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accent1"/>
                </a:solidFill>
              </a:rPr>
              <a:t>2</a:t>
            </a:r>
          </a:p>
          <a:p>
            <a:pPr algn="ctr"/>
            <a:endParaRPr lang="en-US" altLang="ja-JP" dirty="0"/>
          </a:p>
          <a:p>
            <a:pPr algn="ctr"/>
            <a:endParaRPr kumimoji="1" lang="en-US" altLang="ja-JP" dirty="0" smtClean="0"/>
          </a:p>
          <a:p>
            <a:pPr algn="ctr"/>
            <a:r>
              <a:rPr lang="ja-JP" altLang="en-US" dirty="0">
                <a:solidFill>
                  <a:schemeClr val="accent1"/>
                </a:solidFill>
              </a:rPr>
              <a:t>物質</a:t>
            </a:r>
            <a:endParaRPr kumimoji="1" lang="ja-JP" altLang="en-US" dirty="0">
              <a:solidFill>
                <a:schemeClr val="accent1"/>
              </a:solidFill>
            </a:endParaRPr>
          </a:p>
        </p:txBody>
      </p:sp>
      <p:sp>
        <p:nvSpPr>
          <p:cNvPr id="7" name="正方形/長方形 6"/>
          <p:cNvSpPr/>
          <p:nvPr/>
        </p:nvSpPr>
        <p:spPr>
          <a:xfrm>
            <a:off x="7164288" y="4869160"/>
            <a:ext cx="1728192" cy="1623341"/>
          </a:xfrm>
          <a:prstGeom prst="rect">
            <a:avLst/>
          </a:prstGeom>
          <a:noFill/>
          <a:ln>
            <a:prstDash val="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dirty="0" smtClean="0">
                <a:solidFill>
                  <a:schemeClr val="accent4"/>
                </a:solidFill>
              </a:rPr>
              <a:t>0</a:t>
            </a:r>
          </a:p>
          <a:p>
            <a:pPr algn="ctr"/>
            <a:endParaRPr lang="en-US" altLang="ja-JP" dirty="0"/>
          </a:p>
          <a:p>
            <a:pPr algn="ctr"/>
            <a:endParaRPr kumimoji="1" lang="en-US" altLang="ja-JP" dirty="0" smtClean="0"/>
          </a:p>
          <a:p>
            <a:pPr algn="ctr"/>
            <a:r>
              <a:rPr lang="ja-JP" altLang="en-US" dirty="0">
                <a:solidFill>
                  <a:schemeClr val="accent4"/>
                </a:solidFill>
              </a:rPr>
              <a:t>反物質</a:t>
            </a:r>
            <a:endParaRPr kumimoji="1" lang="ja-JP" altLang="en-US" dirty="0">
              <a:solidFill>
                <a:schemeClr val="accent4"/>
              </a:solidFill>
            </a:endParaRPr>
          </a:p>
        </p:txBody>
      </p:sp>
      <p:sp>
        <p:nvSpPr>
          <p:cNvPr id="8" name="テキスト ボックス 7"/>
          <p:cNvSpPr txBox="1"/>
          <p:nvPr/>
        </p:nvSpPr>
        <p:spPr>
          <a:xfrm>
            <a:off x="6272316" y="4355812"/>
            <a:ext cx="1107996" cy="369332"/>
          </a:xfrm>
          <a:prstGeom prst="rect">
            <a:avLst/>
          </a:prstGeom>
          <a:noFill/>
        </p:spPr>
        <p:txBody>
          <a:bodyPr wrap="none" rtlCol="0">
            <a:spAutoFit/>
          </a:bodyPr>
          <a:lstStyle/>
          <a:p>
            <a:r>
              <a:rPr lang="ja-JP" altLang="en-US" dirty="0"/>
              <a:t>今</a:t>
            </a:r>
            <a:r>
              <a:rPr lang="ja-JP" altLang="en-US" dirty="0" smtClean="0"/>
              <a:t>の宇宙</a:t>
            </a:r>
            <a:endParaRPr kumimoji="1" lang="ja-JP" altLang="en-US" dirty="0"/>
          </a:p>
        </p:txBody>
      </p:sp>
      <p:sp>
        <p:nvSpPr>
          <p:cNvPr id="9" name="正方形/長方形 8"/>
          <p:cNvSpPr/>
          <p:nvPr/>
        </p:nvSpPr>
        <p:spPr>
          <a:xfrm>
            <a:off x="6272316" y="4873562"/>
            <a:ext cx="336957"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矢印コネクタ 10"/>
          <p:cNvCxnSpPr/>
          <p:nvPr/>
        </p:nvCxnSpPr>
        <p:spPr>
          <a:xfrm flipH="1" flipV="1">
            <a:off x="6516216" y="5085184"/>
            <a:ext cx="217041"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6444208" y="5949280"/>
            <a:ext cx="646331" cy="369332"/>
          </a:xfrm>
          <a:prstGeom prst="rect">
            <a:avLst/>
          </a:prstGeom>
          <a:noFill/>
        </p:spPr>
        <p:txBody>
          <a:bodyPr wrap="none" rtlCol="0">
            <a:spAutoFit/>
          </a:bodyPr>
          <a:lstStyle/>
          <a:p>
            <a:r>
              <a:rPr lang="ja-JP" altLang="en-US" dirty="0"/>
              <a:t>我々</a:t>
            </a:r>
            <a:endParaRPr kumimoji="1" lang="ja-JP" altLang="en-US" dirty="0"/>
          </a:p>
        </p:txBody>
      </p:sp>
    </p:spTree>
    <p:extLst>
      <p:ext uri="{BB962C8B-B14F-4D97-AF65-F5344CB8AC3E}">
        <p14:creationId xmlns:p14="http://schemas.microsoft.com/office/powerpoint/2010/main" val="2825913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8824" y="620688"/>
            <a:ext cx="8229600" cy="1066800"/>
          </a:xfrm>
        </p:spPr>
        <p:txBody>
          <a:bodyPr/>
          <a:lstStyle/>
          <a:p>
            <a:r>
              <a:rPr kumimoji="1" lang="ja-JP" altLang="en-US" dirty="0" smtClean="0"/>
              <a:t>どう</a:t>
            </a:r>
            <a:r>
              <a:rPr lang="ja-JP" altLang="en-US" dirty="0" smtClean="0"/>
              <a:t>やって実験</a:t>
            </a:r>
            <a:r>
              <a:rPr kumimoji="1" lang="ja-JP" altLang="en-US" dirty="0" smtClean="0"/>
              <a:t>する</a:t>
            </a:r>
            <a:r>
              <a:rPr kumimoji="1" lang="ja-JP" altLang="en-US" dirty="0" smtClean="0"/>
              <a:t>のか？</a:t>
            </a:r>
            <a:endParaRPr kumimoji="1" lang="ja-JP" altLang="en-US" dirty="0"/>
          </a:p>
        </p:txBody>
      </p:sp>
      <p:sp>
        <p:nvSpPr>
          <p:cNvPr id="3" name="コンテンツ プレースホルダー 2"/>
          <p:cNvSpPr>
            <a:spLocks noGrp="1"/>
          </p:cNvSpPr>
          <p:nvPr>
            <p:ph idx="1"/>
          </p:nvPr>
        </p:nvSpPr>
        <p:spPr>
          <a:xfrm>
            <a:off x="179512" y="1484784"/>
            <a:ext cx="8784976" cy="4325112"/>
          </a:xfrm>
        </p:spPr>
        <p:txBody>
          <a:bodyPr>
            <a:normAutofit/>
          </a:bodyPr>
          <a:lstStyle/>
          <a:p>
            <a:r>
              <a:rPr kumimoji="1" lang="ja-JP" altLang="en-US" sz="2000" dirty="0" smtClean="0"/>
              <a:t>「</a:t>
            </a:r>
            <a:r>
              <a:rPr kumimoji="1" lang="ja-JP" altLang="en-US" sz="2000" dirty="0" smtClean="0"/>
              <a:t>加速器」と「検出器」を使う</a:t>
            </a:r>
            <a:endParaRPr kumimoji="1" lang="en-US" altLang="ja-JP" sz="2000" dirty="0" smtClean="0"/>
          </a:p>
          <a:p>
            <a:pPr lvl="1"/>
            <a:r>
              <a:rPr lang="ja-JP" altLang="en-US" sz="1800" dirty="0"/>
              <a:t>顕微鏡</a:t>
            </a:r>
            <a:r>
              <a:rPr lang="ja-JP" altLang="en-US" sz="1800" dirty="0" smtClean="0"/>
              <a:t>に例えると</a:t>
            </a:r>
            <a:r>
              <a:rPr lang="ja-JP" altLang="en-US" sz="1800" dirty="0" smtClean="0"/>
              <a:t>、光とレンズ（ただし、素粒子は光では見えないけど）</a:t>
            </a:r>
            <a:endParaRPr lang="en-US" altLang="ja-JP" sz="1800" dirty="0" smtClean="0"/>
          </a:p>
          <a:p>
            <a:r>
              <a:rPr lang="ja-JP" altLang="en-US" sz="2000" dirty="0" smtClean="0"/>
              <a:t>加速器（光）･</a:t>
            </a:r>
            <a:r>
              <a:rPr lang="ja-JP" altLang="en-US" sz="2000" dirty="0" smtClean="0"/>
              <a:t>･･粒子を光速近くまで加速し、衝突</a:t>
            </a:r>
            <a:r>
              <a:rPr lang="en-US" altLang="ja-JP" sz="2000" dirty="0" smtClean="0"/>
              <a:t>(</a:t>
            </a:r>
            <a:r>
              <a:rPr lang="ja-JP" altLang="en-US" sz="2000" dirty="0" smtClean="0"/>
              <a:t>反応</a:t>
            </a:r>
            <a:r>
              <a:rPr lang="en-US" altLang="ja-JP" sz="2000" dirty="0" smtClean="0"/>
              <a:t>)</a:t>
            </a:r>
            <a:r>
              <a:rPr lang="ja-JP" altLang="en-US" sz="2000" dirty="0" smtClean="0"/>
              <a:t>させる</a:t>
            </a:r>
            <a:endParaRPr lang="en-US" altLang="ja-JP" sz="2000" dirty="0" smtClean="0"/>
          </a:p>
          <a:p>
            <a:pPr lvl="1"/>
            <a:r>
              <a:rPr lang="ja-JP" altLang="en-US" sz="1800" dirty="0" smtClean="0"/>
              <a:t>初期宇宙の状態を再現</a:t>
            </a:r>
            <a:endParaRPr lang="en-US" altLang="ja-JP" sz="1800" dirty="0" smtClean="0"/>
          </a:p>
          <a:p>
            <a:r>
              <a:rPr lang="ja-JP" altLang="en-US" sz="2000" dirty="0" smtClean="0"/>
              <a:t>検出器（レンズ）･</a:t>
            </a:r>
            <a:r>
              <a:rPr lang="ja-JP" altLang="en-US" sz="2000" dirty="0" smtClean="0"/>
              <a:t>･･衝突によって生成した粒子をとらえ、何が起こったのかを観測</a:t>
            </a:r>
            <a:r>
              <a:rPr lang="ja-JP" altLang="en-US" sz="2000" dirty="0" smtClean="0"/>
              <a:t>する</a:t>
            </a:r>
            <a:endParaRPr lang="en-US" altLang="ja-JP" sz="2000" dirty="0" smtClean="0"/>
          </a:p>
          <a:p>
            <a:r>
              <a:rPr lang="ja-JP" altLang="en-US" sz="2000" dirty="0" smtClean="0"/>
              <a:t>大規模実験→色々な国の機関が、協力して実験を</a:t>
            </a:r>
            <a:r>
              <a:rPr lang="ja-JP" altLang="en-US" sz="2000" dirty="0" smtClean="0"/>
              <a:t>進める</a:t>
            </a:r>
            <a:endParaRPr lang="en-US" altLang="ja-JP" sz="2000" dirty="0" smtClean="0"/>
          </a:p>
          <a:p>
            <a:pPr lvl="1"/>
            <a:r>
              <a:rPr lang="ja-JP" altLang="en-US" sz="1800" dirty="0" smtClean="0"/>
              <a:t>外国の人と協力して研究を進められるのも、大きな魅力！</a:t>
            </a:r>
            <a:endParaRPr lang="en-US" altLang="ja-JP" sz="1800" dirty="0" smtClean="0"/>
          </a:p>
          <a:p>
            <a:endParaRPr lang="en-US" altLang="ja-JP" sz="2000" dirty="0"/>
          </a:p>
          <a:p>
            <a:endParaRPr lang="en-US" altLang="ja-JP" sz="2000" dirty="0" smtClean="0"/>
          </a:p>
          <a:p>
            <a:endParaRPr lang="en-US" altLang="ja-JP" sz="1800" dirty="0" smtClean="0"/>
          </a:p>
          <a:p>
            <a:endParaRPr lang="en-US" altLang="ja-JP" sz="2000" dirty="0"/>
          </a:p>
          <a:p>
            <a:endParaRPr lang="en-US" altLang="ja-JP" sz="2000" dirty="0" smtClean="0"/>
          </a:p>
          <a:p>
            <a:endParaRPr lang="en-US" altLang="ja-JP" sz="2000" dirty="0"/>
          </a:p>
          <a:p>
            <a:endParaRPr kumimoji="1" lang="ja-JP" altLang="en-US" sz="2000" dirty="0"/>
          </a:p>
        </p:txBody>
      </p:sp>
      <p:pic>
        <p:nvPicPr>
          <p:cNvPr id="1026" name="Picture 2" descr="http://illpop.com/img_illust/school/science_a0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4941168"/>
            <a:ext cx="864097" cy="17701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llust-cafe.net/object/images/ma_218.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51530">
            <a:off x="3251872" y="4723329"/>
            <a:ext cx="707408" cy="7074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Documents and Settings\Administrator\デスクトップ\01.jpg"/>
          <p:cNvPicPr>
            <a:picLocks noChangeAspect="1" noChangeArrowheads="1"/>
          </p:cNvPicPr>
          <p:nvPr/>
        </p:nvPicPr>
        <p:blipFill>
          <a:blip r:embed="rId5" cstate="print"/>
          <a:stretch>
            <a:fillRect/>
          </a:stretch>
        </p:blipFill>
        <p:spPr bwMode="auto">
          <a:xfrm>
            <a:off x="8194" y="4653136"/>
            <a:ext cx="2803458" cy="1584176"/>
          </a:xfrm>
          <a:prstGeom prst="rect">
            <a:avLst/>
          </a:prstGeom>
          <a:noFill/>
        </p:spPr>
      </p:pic>
      <p:sp>
        <p:nvSpPr>
          <p:cNvPr id="4" name="右矢印 3"/>
          <p:cNvSpPr/>
          <p:nvPr/>
        </p:nvSpPr>
        <p:spPr>
          <a:xfrm rot="2630436">
            <a:off x="3736010" y="5638659"/>
            <a:ext cx="1026493" cy="12953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30" name="Picture 6" descr="http://www.atlas.ch/photos/atlas_photos/selected-photos/full-detector/fde_gen_0102_0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221088"/>
            <a:ext cx="2171394" cy="1628546"/>
          </a:xfrm>
          <a:prstGeom prst="rect">
            <a:avLst/>
          </a:prstGeom>
          <a:noFill/>
          <a:extLst>
            <a:ext uri="{909E8E84-426E-40DD-AFC4-6F175D3DCCD1}">
              <a14:hiddenFill xmlns:a14="http://schemas.microsoft.com/office/drawing/2010/main">
                <a:solidFill>
                  <a:srgbClr val="FFFFFF"/>
                </a:solidFill>
              </a14:hiddenFill>
            </a:ext>
          </a:extLst>
        </p:spPr>
      </p:pic>
      <p:sp>
        <p:nvSpPr>
          <p:cNvPr id="9" name="右矢印 8"/>
          <p:cNvSpPr/>
          <p:nvPr/>
        </p:nvSpPr>
        <p:spPr>
          <a:xfrm rot="17301792">
            <a:off x="4518762" y="5212160"/>
            <a:ext cx="970574" cy="133052"/>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6623720" y="6639163"/>
            <a:ext cx="2520280" cy="246221"/>
          </a:xfrm>
          <a:prstGeom prst="rect">
            <a:avLst/>
          </a:prstGeom>
        </p:spPr>
        <p:txBody>
          <a:bodyPr wrap="square">
            <a:spAutoFit/>
          </a:bodyPr>
          <a:lstStyle/>
          <a:p>
            <a:r>
              <a:rPr lang="en-US" altLang="ja-JP" sz="1000" dirty="0" smtClean="0"/>
              <a:t>(</a:t>
            </a:r>
            <a:r>
              <a:rPr lang="ja-JP" altLang="en-US" sz="1000" dirty="0" smtClean="0"/>
              <a:t>写真提供 </a:t>
            </a:r>
            <a:r>
              <a:rPr lang="en-US" altLang="ja-JP" sz="1000" dirty="0" smtClean="0"/>
              <a:t>CERN </a:t>
            </a:r>
            <a:r>
              <a:rPr lang="ja-JP" altLang="en-US" sz="1000" dirty="0" smtClean="0"/>
              <a:t>アトラス実験グループ</a:t>
            </a:r>
            <a:r>
              <a:rPr lang="en-US" altLang="ja-JP" sz="1000" dirty="0" smtClean="0"/>
              <a:t>)</a:t>
            </a:r>
            <a:endParaRPr lang="ja-JP" altLang="en-US" sz="1000" dirty="0"/>
          </a:p>
        </p:txBody>
      </p:sp>
      <p:sp>
        <p:nvSpPr>
          <p:cNvPr id="7" name="テキスト ボックス 6"/>
          <p:cNvSpPr txBox="1"/>
          <p:nvPr/>
        </p:nvSpPr>
        <p:spPr>
          <a:xfrm>
            <a:off x="137165" y="6228601"/>
            <a:ext cx="2441694" cy="584775"/>
          </a:xfrm>
          <a:prstGeom prst="rect">
            <a:avLst/>
          </a:prstGeom>
          <a:noFill/>
        </p:spPr>
        <p:txBody>
          <a:bodyPr wrap="none" rtlCol="0">
            <a:spAutoFit/>
          </a:bodyPr>
          <a:lstStyle/>
          <a:p>
            <a:pPr algn="ctr"/>
            <a:r>
              <a:rPr lang="ja-JP" altLang="en-US" sz="1600" dirty="0" smtClean="0"/>
              <a:t>例：</a:t>
            </a:r>
            <a:r>
              <a:rPr lang="en-US" altLang="ja-JP" sz="1600" dirty="0" smtClean="0"/>
              <a:t>LHC</a:t>
            </a:r>
            <a:r>
              <a:rPr lang="ja-JP" altLang="en-US" sz="1600" dirty="0" smtClean="0"/>
              <a:t>加速器</a:t>
            </a:r>
            <a:endParaRPr lang="en-US" altLang="ja-JP" sz="1600" dirty="0" smtClean="0"/>
          </a:p>
          <a:p>
            <a:pPr algn="ctr"/>
            <a:r>
              <a:rPr kumimoji="1" lang="ja-JP" altLang="en-US" sz="1600" dirty="0" smtClean="0"/>
              <a:t>陽子と陽子</a:t>
            </a:r>
            <a:r>
              <a:rPr kumimoji="1" lang="ja-JP" altLang="en-US" sz="1600" dirty="0" smtClean="0"/>
              <a:t>を衝突させる</a:t>
            </a:r>
            <a:endParaRPr kumimoji="1" lang="en-US" altLang="ja-JP" sz="1600" dirty="0" smtClean="0"/>
          </a:p>
        </p:txBody>
      </p:sp>
      <p:sp>
        <p:nvSpPr>
          <p:cNvPr id="12" name="テキスト ボックス 11"/>
          <p:cNvSpPr txBox="1"/>
          <p:nvPr/>
        </p:nvSpPr>
        <p:spPr>
          <a:xfrm>
            <a:off x="6125592" y="5838363"/>
            <a:ext cx="2646878" cy="830997"/>
          </a:xfrm>
          <a:prstGeom prst="rect">
            <a:avLst/>
          </a:prstGeom>
          <a:noFill/>
        </p:spPr>
        <p:txBody>
          <a:bodyPr wrap="none" rtlCol="0">
            <a:spAutoFit/>
          </a:bodyPr>
          <a:lstStyle/>
          <a:p>
            <a:pPr algn="ctr"/>
            <a:r>
              <a:rPr lang="ja-JP" altLang="en-US" sz="1600" dirty="0" smtClean="0"/>
              <a:t>例：</a:t>
            </a:r>
            <a:r>
              <a:rPr lang="en-US" altLang="ja-JP" sz="1600" dirty="0" smtClean="0"/>
              <a:t>ATLAS</a:t>
            </a:r>
            <a:r>
              <a:rPr lang="ja-JP" altLang="en-US" sz="1600" dirty="0" smtClean="0"/>
              <a:t>検出器</a:t>
            </a:r>
            <a:endParaRPr lang="en-US" altLang="ja-JP" sz="1600" dirty="0" smtClean="0"/>
          </a:p>
          <a:p>
            <a:pPr algn="ctr"/>
            <a:r>
              <a:rPr kumimoji="1" lang="ja-JP" altLang="en-US" sz="1600" dirty="0" smtClean="0"/>
              <a:t>衝突した陽子から生成した</a:t>
            </a:r>
            <a:endParaRPr kumimoji="1" lang="en-US" altLang="ja-JP" sz="1600" dirty="0" smtClean="0"/>
          </a:p>
          <a:p>
            <a:pPr algn="ctr"/>
            <a:r>
              <a:rPr lang="ja-JP" altLang="en-US" sz="1600" dirty="0"/>
              <a:t>様々</a:t>
            </a:r>
            <a:r>
              <a:rPr lang="ja-JP" altLang="en-US" sz="1600" dirty="0" smtClean="0"/>
              <a:t>な粒子を</a:t>
            </a:r>
            <a:r>
              <a:rPr lang="ja-JP" altLang="en-US" sz="1600" dirty="0" smtClean="0"/>
              <a:t>とらえる</a:t>
            </a:r>
            <a:endParaRPr lang="en-US" altLang="ja-JP" sz="1600" dirty="0" smtClean="0"/>
          </a:p>
        </p:txBody>
      </p:sp>
      <p:sp>
        <p:nvSpPr>
          <p:cNvPr id="10" name="スライド番号プレースホルダー 9"/>
          <p:cNvSpPr>
            <a:spLocks noGrp="1"/>
          </p:cNvSpPr>
          <p:nvPr>
            <p:ph type="sldNum" sz="quarter" idx="12"/>
          </p:nvPr>
        </p:nvSpPr>
        <p:spPr/>
        <p:txBody>
          <a:bodyPr/>
          <a:lstStyle/>
          <a:p>
            <a:fld id="{B3FA5749-9756-4A3E-A20A-D274FC361E3D}" type="slidenum">
              <a:rPr kumimoji="1" lang="ja-JP" altLang="en-US" smtClean="0"/>
              <a:t>8</a:t>
            </a:fld>
            <a:endParaRPr kumimoji="1" lang="ja-JP" altLang="en-US"/>
          </a:p>
        </p:txBody>
      </p:sp>
    </p:spTree>
    <p:extLst>
      <p:ext uri="{BB962C8B-B14F-4D97-AF65-F5344CB8AC3E}">
        <p14:creationId xmlns:p14="http://schemas.microsoft.com/office/powerpoint/2010/main" val="34360645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atlas.ch/photos/atlas_photos/selected-photos/collaboration/general/0102032-A4-at-144-dpi.jpg"/>
          <p:cNvPicPr>
            <a:picLocks noChangeAspect="1" noChangeArrowheads="1"/>
          </p:cNvPicPr>
          <p:nvPr/>
        </p:nvPicPr>
        <p:blipFill>
          <a:blip r:embed="rId3" cstate="print"/>
          <a:srcRect/>
          <a:stretch>
            <a:fillRect/>
          </a:stretch>
        </p:blipFill>
        <p:spPr bwMode="auto">
          <a:xfrm>
            <a:off x="5220072" y="3208012"/>
            <a:ext cx="3803517" cy="3145614"/>
          </a:xfrm>
          <a:prstGeom prst="rect">
            <a:avLst/>
          </a:prstGeom>
          <a:noFill/>
        </p:spPr>
      </p:pic>
      <p:sp>
        <p:nvSpPr>
          <p:cNvPr id="2" name="タイトル 1"/>
          <p:cNvSpPr>
            <a:spLocks noGrp="1"/>
          </p:cNvSpPr>
          <p:nvPr>
            <p:ph type="title"/>
          </p:nvPr>
        </p:nvSpPr>
        <p:spPr>
          <a:xfrm>
            <a:off x="158824" y="620688"/>
            <a:ext cx="8733656" cy="1066800"/>
          </a:xfrm>
        </p:spPr>
        <p:txBody>
          <a:bodyPr>
            <a:normAutofit/>
          </a:bodyPr>
          <a:lstStyle/>
          <a:p>
            <a:r>
              <a:rPr kumimoji="1" lang="ja-JP" altLang="en-US" dirty="0" smtClean="0"/>
              <a:t>京大高エネ研が参加している実験</a:t>
            </a:r>
            <a:endParaRPr kumimoji="1" lang="ja-JP" altLang="en-US" dirty="0"/>
          </a:p>
        </p:txBody>
      </p:sp>
      <p:sp>
        <p:nvSpPr>
          <p:cNvPr id="3" name="コンテンツ プレースホルダー 2"/>
          <p:cNvSpPr>
            <a:spLocks noGrp="1"/>
          </p:cNvSpPr>
          <p:nvPr>
            <p:ph idx="1"/>
          </p:nvPr>
        </p:nvSpPr>
        <p:spPr>
          <a:xfrm>
            <a:off x="251520" y="1556792"/>
            <a:ext cx="8435280" cy="5017744"/>
          </a:xfrm>
        </p:spPr>
        <p:txBody>
          <a:bodyPr/>
          <a:lstStyle/>
          <a:p>
            <a:endParaRPr lang="en-US" altLang="ja-JP" dirty="0"/>
          </a:p>
          <a:p>
            <a:endParaRPr kumimoji="1" lang="en-US" altLang="ja-JP" dirty="0" smtClean="0"/>
          </a:p>
          <a:p>
            <a:endParaRPr kumimoji="1" lang="ja-JP" altLang="en-US" dirty="0"/>
          </a:p>
        </p:txBody>
      </p:sp>
      <p:grpSp>
        <p:nvGrpSpPr>
          <p:cNvPr id="6" name="グループ化 5"/>
          <p:cNvGrpSpPr/>
          <p:nvPr/>
        </p:nvGrpSpPr>
        <p:grpSpPr>
          <a:xfrm>
            <a:off x="1043608" y="1566910"/>
            <a:ext cx="5544616" cy="1584176"/>
            <a:chOff x="2555776" y="1556792"/>
            <a:chExt cx="5976664" cy="1867708"/>
          </a:xfrm>
        </p:grpSpPr>
        <p:pic>
          <p:nvPicPr>
            <p:cNvPr id="4" name="Picture 17" descr="Group photograph of members of the T2K collaboration"/>
            <p:cNvPicPr>
              <a:picLocks noChangeAspect="1" noChangeArrowheads="1"/>
            </p:cNvPicPr>
            <p:nvPr/>
          </p:nvPicPr>
          <p:blipFill>
            <a:blip r:embed="rId4" cstate="print"/>
            <a:srcRect/>
            <a:stretch>
              <a:fillRect/>
            </a:stretch>
          </p:blipFill>
          <p:spPr bwMode="auto">
            <a:xfrm>
              <a:off x="2555776" y="1556792"/>
              <a:ext cx="5976664" cy="1867708"/>
            </a:xfrm>
            <a:prstGeom prst="rect">
              <a:avLst/>
            </a:prstGeom>
            <a:noFill/>
          </p:spPr>
        </p:pic>
        <p:sp>
          <p:nvSpPr>
            <p:cNvPr id="5" name="テキスト ボックス 4"/>
            <p:cNvSpPr txBox="1"/>
            <p:nvPr/>
          </p:nvSpPr>
          <p:spPr>
            <a:xfrm>
              <a:off x="2555776" y="1568721"/>
              <a:ext cx="5278093" cy="435434"/>
            </a:xfrm>
            <a:prstGeom prst="rect">
              <a:avLst/>
            </a:prstGeom>
            <a:solidFill>
              <a:schemeClr val="bg1"/>
            </a:solidFill>
            <a:ln>
              <a:solidFill>
                <a:schemeClr val="tx1"/>
              </a:solidFill>
            </a:ln>
          </p:spPr>
          <p:txBody>
            <a:bodyPr wrap="square" rtlCol="0">
              <a:spAutoFit/>
            </a:bodyPr>
            <a:lstStyle/>
            <a:p>
              <a:r>
                <a:rPr kumimoji="1" lang="en-US" altLang="ja-JP" b="1" dirty="0" smtClean="0"/>
                <a:t>T2K</a:t>
              </a:r>
              <a:r>
                <a:rPr kumimoji="1" lang="ja-JP" altLang="en-US" b="1" dirty="0" smtClean="0"/>
                <a:t>実験：</a:t>
              </a:r>
              <a:r>
                <a:rPr kumimoji="1" lang="en-US" altLang="ja-JP" b="1" dirty="0" smtClean="0"/>
                <a:t>11</a:t>
              </a:r>
              <a:r>
                <a:rPr lang="ja-JP" altLang="en-US" b="1" dirty="0" smtClean="0"/>
                <a:t>ヶ国、</a:t>
              </a:r>
              <a:r>
                <a:rPr lang="en-US" altLang="ja-JP" b="1" dirty="0" smtClean="0"/>
                <a:t>59</a:t>
              </a:r>
              <a:r>
                <a:rPr lang="ja-JP" altLang="en-US" b="1" dirty="0" smtClean="0"/>
                <a:t>研究機関、約</a:t>
              </a:r>
              <a:r>
                <a:rPr lang="en-US" altLang="ja-JP" b="1" dirty="0" smtClean="0"/>
                <a:t>500</a:t>
              </a:r>
              <a:r>
                <a:rPr lang="ja-JP" altLang="en-US" b="1" dirty="0" smtClean="0"/>
                <a:t>名</a:t>
              </a:r>
              <a:endParaRPr kumimoji="1" lang="ja-JP" altLang="en-US" b="1" dirty="0"/>
            </a:p>
          </p:txBody>
        </p:sp>
      </p:grpSp>
      <p:grpSp>
        <p:nvGrpSpPr>
          <p:cNvPr id="11" name="グループ化 10"/>
          <p:cNvGrpSpPr/>
          <p:nvPr/>
        </p:nvGrpSpPr>
        <p:grpSpPr>
          <a:xfrm>
            <a:off x="319418" y="4365104"/>
            <a:ext cx="4756638" cy="1368152"/>
            <a:chOff x="2555776" y="3402285"/>
            <a:chExt cx="5472608" cy="1439406"/>
          </a:xfrm>
        </p:grpSpPr>
        <p:pic>
          <p:nvPicPr>
            <p:cNvPr id="7" name="Picture 5"/>
            <p:cNvPicPr>
              <a:picLocks noChangeAspect="1" noChangeArrowheads="1"/>
            </p:cNvPicPr>
            <p:nvPr/>
          </p:nvPicPr>
          <p:blipFill>
            <a:blip r:embed="rId5" cstate="print"/>
            <a:srcRect/>
            <a:stretch>
              <a:fillRect/>
            </a:stretch>
          </p:blipFill>
          <p:spPr bwMode="auto">
            <a:xfrm>
              <a:off x="2555776" y="3402285"/>
              <a:ext cx="5472608" cy="1315743"/>
            </a:xfrm>
            <a:prstGeom prst="rect">
              <a:avLst/>
            </a:prstGeom>
            <a:noFill/>
            <a:ln w="9525">
              <a:noFill/>
              <a:miter lim="800000"/>
              <a:headEnd/>
              <a:tailEnd/>
            </a:ln>
          </p:spPr>
        </p:pic>
        <p:sp>
          <p:nvSpPr>
            <p:cNvPr id="8" name="テキスト ボックス 7"/>
            <p:cNvSpPr txBox="1"/>
            <p:nvPr/>
          </p:nvSpPr>
          <p:spPr>
            <a:xfrm>
              <a:off x="2560505" y="4453124"/>
              <a:ext cx="5307060" cy="388567"/>
            </a:xfrm>
            <a:prstGeom prst="rect">
              <a:avLst/>
            </a:prstGeom>
            <a:solidFill>
              <a:schemeClr val="bg1"/>
            </a:solidFill>
            <a:ln>
              <a:solidFill>
                <a:schemeClr val="tx1"/>
              </a:solidFill>
            </a:ln>
          </p:spPr>
          <p:txBody>
            <a:bodyPr wrap="square" rtlCol="0">
              <a:spAutoFit/>
            </a:bodyPr>
            <a:lstStyle/>
            <a:p>
              <a:r>
                <a:rPr kumimoji="1" lang="en-US" altLang="ja-JP" b="1" dirty="0" smtClean="0"/>
                <a:t>KOTO</a:t>
              </a:r>
              <a:r>
                <a:rPr kumimoji="1" lang="ja-JP" altLang="en-US" b="1" dirty="0" smtClean="0"/>
                <a:t>実験：</a:t>
              </a:r>
              <a:r>
                <a:rPr lang="en-US" altLang="ja-JP" b="1" dirty="0" smtClean="0"/>
                <a:t>5</a:t>
              </a:r>
              <a:r>
                <a:rPr lang="ja-JP" altLang="en-US" b="1" dirty="0" smtClean="0"/>
                <a:t>ヶ国、</a:t>
              </a:r>
              <a:r>
                <a:rPr lang="en-US" altLang="ja-JP" b="1" dirty="0" smtClean="0"/>
                <a:t>12</a:t>
              </a:r>
              <a:r>
                <a:rPr lang="ja-JP" altLang="en-US" b="1" dirty="0" smtClean="0"/>
                <a:t>研究機関、約</a:t>
              </a:r>
              <a:r>
                <a:rPr lang="en-US" altLang="ja-JP" b="1" dirty="0" smtClean="0"/>
                <a:t>60</a:t>
              </a:r>
              <a:r>
                <a:rPr lang="ja-JP" altLang="en-US" b="1" dirty="0" smtClean="0"/>
                <a:t>名</a:t>
              </a:r>
              <a:endParaRPr kumimoji="1" lang="ja-JP" altLang="en-US" b="1" dirty="0"/>
            </a:p>
          </p:txBody>
        </p:sp>
      </p:grpSp>
      <p:sp>
        <p:nvSpPr>
          <p:cNvPr id="10" name="テキスト ボックス 9"/>
          <p:cNvSpPr txBox="1"/>
          <p:nvPr/>
        </p:nvSpPr>
        <p:spPr>
          <a:xfrm>
            <a:off x="3779912" y="6168959"/>
            <a:ext cx="5354944" cy="369332"/>
          </a:xfrm>
          <a:prstGeom prst="rect">
            <a:avLst/>
          </a:prstGeom>
          <a:solidFill>
            <a:schemeClr val="bg1"/>
          </a:solidFill>
          <a:ln>
            <a:solidFill>
              <a:schemeClr val="tx1"/>
            </a:solidFill>
          </a:ln>
        </p:spPr>
        <p:txBody>
          <a:bodyPr wrap="square" rtlCol="0">
            <a:spAutoFit/>
          </a:bodyPr>
          <a:lstStyle/>
          <a:p>
            <a:r>
              <a:rPr kumimoji="1" lang="en-US" altLang="ja-JP" b="1" dirty="0" smtClean="0"/>
              <a:t>ATLAS</a:t>
            </a:r>
            <a:r>
              <a:rPr kumimoji="1" lang="ja-JP" altLang="en-US" b="1" dirty="0" smtClean="0"/>
              <a:t>実験：</a:t>
            </a:r>
            <a:r>
              <a:rPr kumimoji="1" lang="en-US" altLang="ja-JP" b="1" dirty="0" smtClean="0"/>
              <a:t>38</a:t>
            </a:r>
            <a:r>
              <a:rPr kumimoji="1" lang="ja-JP" altLang="en-US" b="1" dirty="0" smtClean="0"/>
              <a:t>ヶ国、</a:t>
            </a:r>
            <a:r>
              <a:rPr kumimoji="1" lang="en-US" altLang="ja-JP" b="1" dirty="0" smtClean="0"/>
              <a:t>174</a:t>
            </a:r>
            <a:r>
              <a:rPr kumimoji="1" lang="ja-JP" altLang="en-US" b="1" dirty="0" smtClean="0"/>
              <a:t>研究機関、</a:t>
            </a:r>
            <a:r>
              <a:rPr lang="ja-JP" altLang="en-US" b="1" dirty="0" smtClean="0"/>
              <a:t>約</a:t>
            </a:r>
            <a:r>
              <a:rPr lang="en-US" altLang="ja-JP" b="1" dirty="0" smtClean="0"/>
              <a:t>3000</a:t>
            </a:r>
            <a:r>
              <a:rPr lang="ja-JP" altLang="en-US" b="1" dirty="0" smtClean="0"/>
              <a:t>名</a:t>
            </a:r>
            <a:endParaRPr kumimoji="1" lang="ja-JP" altLang="en-US" b="1" dirty="0"/>
          </a:p>
        </p:txBody>
      </p:sp>
      <p:sp>
        <p:nvSpPr>
          <p:cNvPr id="22" name="スライド番号プレースホルダー 21"/>
          <p:cNvSpPr>
            <a:spLocks noGrp="1"/>
          </p:cNvSpPr>
          <p:nvPr>
            <p:ph type="sldNum" sz="quarter" idx="12"/>
          </p:nvPr>
        </p:nvSpPr>
        <p:spPr/>
        <p:txBody>
          <a:bodyPr/>
          <a:lstStyle/>
          <a:p>
            <a:fld id="{B3FA5749-9756-4A3E-A20A-D274FC361E3D}" type="slidenum">
              <a:rPr kumimoji="1" lang="ja-JP" altLang="en-US" smtClean="0"/>
              <a:t>9</a:t>
            </a:fld>
            <a:endParaRPr kumimoji="1" lang="ja-JP" altLang="en-US"/>
          </a:p>
        </p:txBody>
      </p:sp>
    </p:spTree>
    <p:extLst>
      <p:ext uri="{BB962C8B-B14F-4D97-AF65-F5344CB8AC3E}">
        <p14:creationId xmlns:p14="http://schemas.microsoft.com/office/powerpoint/2010/main" val="33783666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バン">
  <a:themeElements>
    <a:clrScheme name="アーバン">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アーバン">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アーバン">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7231</TotalTime>
  <Words>1486</Words>
  <Application>Microsoft Office PowerPoint</Application>
  <PresentationFormat>画面に合わせる (4:3)</PresentationFormat>
  <Paragraphs>385</Paragraphs>
  <Slides>20</Slides>
  <Notes>12</Notes>
  <HiddenSlides>0</HiddenSlides>
  <MMClips>0</MMClips>
  <ScaleCrop>false</ScaleCrop>
  <HeadingPairs>
    <vt:vector size="4" baseType="variant">
      <vt:variant>
        <vt:lpstr>テーマ</vt:lpstr>
      </vt:variant>
      <vt:variant>
        <vt:i4>1</vt:i4>
      </vt:variant>
      <vt:variant>
        <vt:lpstr>スライド タイトル</vt:lpstr>
      </vt:variant>
      <vt:variant>
        <vt:i4>20</vt:i4>
      </vt:variant>
    </vt:vector>
  </HeadingPairs>
  <TitlesOfParts>
    <vt:vector size="21" baseType="lpstr">
      <vt:lpstr>アーバン</vt:lpstr>
      <vt:lpstr>高エネルギー物理学研究室 （素粒子実験研究室） 研究内容紹介</vt:lpstr>
      <vt:lpstr>もくじ</vt:lpstr>
      <vt:lpstr>素粒子実験とは？</vt:lpstr>
      <vt:lpstr>そもそも素粒子って？</vt:lpstr>
      <vt:lpstr>なぜ「高エネルギー」なのか</vt:lpstr>
      <vt:lpstr>なぜ「高エネルギー」なのか</vt:lpstr>
      <vt:lpstr>なぜ「高エネルギー」なのか</vt:lpstr>
      <vt:lpstr>どうやって実験するのか？</vt:lpstr>
      <vt:lpstr>京大高エネ研が参加している実験</vt:lpstr>
      <vt:lpstr>T2K実験(Tokai to Kamioka)</vt:lpstr>
      <vt:lpstr>PowerPoint プレゼンテーション</vt:lpstr>
      <vt:lpstr>PowerPoint プレゼンテーション</vt:lpstr>
      <vt:lpstr>KOTO実験(K0 at Tokai)</vt:lpstr>
      <vt:lpstr>PowerPoint プレゼンテーション</vt:lpstr>
      <vt:lpstr>ATLAS実験(A Toroidal LHC ApparatuS)</vt:lpstr>
      <vt:lpstr>PowerPoint プレゼンテーション</vt:lpstr>
      <vt:lpstr>PowerPoint プレゼンテーション</vt:lpstr>
      <vt:lpstr>研究生活のようす</vt:lpstr>
      <vt:lpstr>学部生のときに出来ること</vt:lpstr>
      <vt:lpstr>さいごに</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t.hineno</dc:creator>
  <cp:lastModifiedBy>t.hineno</cp:lastModifiedBy>
  <cp:revision>151</cp:revision>
  <dcterms:created xsi:type="dcterms:W3CDTF">2013-07-30T13:25:30Z</dcterms:created>
  <dcterms:modified xsi:type="dcterms:W3CDTF">2013-08-08T00:56:03Z</dcterms:modified>
</cp:coreProperties>
</file>