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sldIdLst>
    <p:sldId id="298" r:id="rId2"/>
    <p:sldId id="256" r:id="rId3"/>
    <p:sldId id="257" r:id="rId4"/>
    <p:sldId id="258" r:id="rId5"/>
    <p:sldId id="259" r:id="rId6"/>
    <p:sldId id="260" r:id="rId7"/>
    <p:sldId id="262" r:id="rId8"/>
    <p:sldId id="263" r:id="rId9"/>
    <p:sldId id="264" r:id="rId10"/>
    <p:sldId id="266" r:id="rId11"/>
    <p:sldId id="265" r:id="rId12"/>
    <p:sldId id="267" r:id="rId13"/>
    <p:sldId id="268" r:id="rId14"/>
    <p:sldId id="269" r:id="rId15"/>
    <p:sldId id="270" r:id="rId16"/>
    <p:sldId id="271" r:id="rId17"/>
    <p:sldId id="272" r:id="rId18"/>
    <p:sldId id="299" r:id="rId19"/>
    <p:sldId id="273" r:id="rId20"/>
    <p:sldId id="279" r:id="rId21"/>
    <p:sldId id="291" r:id="rId22"/>
    <p:sldId id="296" r:id="rId23"/>
    <p:sldId id="280" r:id="rId24"/>
    <p:sldId id="292" r:id="rId25"/>
    <p:sldId id="297"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ＭＳ Ｐゴシック" charset="-128"/>
        <a:cs typeface="+mn-cs"/>
      </a:defRPr>
    </a:lvl1pPr>
    <a:lvl2pPr marL="4572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ＭＳ Ｐゴシック" charset="-128"/>
        <a:cs typeface="+mn-cs"/>
      </a:defRPr>
    </a:lvl2pPr>
    <a:lvl3pPr marL="9144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ＭＳ Ｐゴシック" charset="-128"/>
        <a:cs typeface="+mn-cs"/>
      </a:defRPr>
    </a:lvl3pPr>
    <a:lvl4pPr marL="13716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ＭＳ Ｐゴシック" charset="-128"/>
        <a:cs typeface="+mn-cs"/>
      </a:defRPr>
    </a:lvl4pPr>
    <a:lvl5pPr marL="1828800" algn="l" defTabSz="449263" rtl="0" fontAlgn="base">
      <a:spcBef>
        <a:spcPct val="0"/>
      </a:spcBef>
      <a:spcAft>
        <a:spcPct val="0"/>
      </a:spcAft>
      <a:buClr>
        <a:srgbClr val="000000"/>
      </a:buClr>
      <a:buSzPct val="100000"/>
      <a:buFont typeface="Arial" charset="0"/>
      <a:defRPr kern="1200">
        <a:solidFill>
          <a:schemeClr val="bg1"/>
        </a:solidFill>
        <a:latin typeface="Arial" charset="0"/>
        <a:ea typeface="ＭＳ Ｐゴシック" charset="-128"/>
        <a:cs typeface="+mn-cs"/>
      </a:defRPr>
    </a:lvl5pPr>
    <a:lvl6pPr marL="2286000" algn="l" defTabSz="914400" rtl="0" eaLnBrk="1" latinLnBrk="0" hangingPunct="1">
      <a:defRPr kern="1200">
        <a:solidFill>
          <a:schemeClr val="bg1"/>
        </a:solidFill>
        <a:latin typeface="Arial" charset="0"/>
        <a:ea typeface="ＭＳ Ｐゴシック" charset="-128"/>
        <a:cs typeface="+mn-cs"/>
      </a:defRPr>
    </a:lvl6pPr>
    <a:lvl7pPr marL="2743200" algn="l" defTabSz="914400" rtl="0" eaLnBrk="1" latinLnBrk="0" hangingPunct="1">
      <a:defRPr kern="1200">
        <a:solidFill>
          <a:schemeClr val="bg1"/>
        </a:solidFill>
        <a:latin typeface="Arial" charset="0"/>
        <a:ea typeface="ＭＳ Ｐゴシック" charset="-128"/>
        <a:cs typeface="+mn-cs"/>
      </a:defRPr>
    </a:lvl7pPr>
    <a:lvl8pPr marL="3200400" algn="l" defTabSz="914400" rtl="0" eaLnBrk="1" latinLnBrk="0" hangingPunct="1">
      <a:defRPr kern="1200">
        <a:solidFill>
          <a:schemeClr val="bg1"/>
        </a:solidFill>
        <a:latin typeface="Arial" charset="0"/>
        <a:ea typeface="ＭＳ Ｐゴシック" charset="-128"/>
        <a:cs typeface="+mn-cs"/>
      </a:defRPr>
    </a:lvl8pPr>
    <a:lvl9pPr marL="3657600" algn="l" defTabSz="914400" rtl="0" eaLnBrk="1" latinLnBrk="0" hangingPunct="1">
      <a:defRPr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522"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684"/>
    </p:cViewPr>
  </p:sorterViewPr>
  <p:notesViewPr>
    <p:cSldViewPr>
      <p:cViewPr varScale="1">
        <p:scale>
          <a:sx n="83" d="100"/>
          <a:sy n="83" d="100"/>
        </p:scale>
        <p:origin x="-199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1\Documents\a1_09b\2010_03_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1\Documents\a1_09b\2010_03_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en-US" altLang="ja-JP"/>
              <a:t>Ch1 TDC</a:t>
            </a:r>
            <a:r>
              <a:rPr lang="en-US" altLang="ja-JP" baseline="0"/>
              <a:t> calibration</a:t>
            </a:r>
            <a:endParaRPr lang="ja-JP" altLang="en-US"/>
          </a:p>
        </c:rich>
      </c:tx>
      <c:layout/>
    </c:title>
    <c:plotArea>
      <c:layout/>
      <c:scatterChart>
        <c:scatterStyle val="lineMarker"/>
        <c:ser>
          <c:idx val="0"/>
          <c:order val="0"/>
          <c:spPr>
            <a:ln w="28575">
              <a:noFill/>
            </a:ln>
          </c:spPr>
          <c:trendline>
            <c:trendlineType val="linear"/>
          </c:trendline>
          <c:trendline>
            <c:trendlineType val="linear"/>
            <c:dispEq val="1"/>
            <c:trendlineLbl>
              <c:layout/>
              <c:numFmt formatCode="General" sourceLinked="0"/>
            </c:trendlineLbl>
          </c:trendline>
          <c:xVal>
            <c:numRef>
              <c:f>'Ch1'!$A$2:$A$14</c:f>
              <c:numCache>
                <c:formatCode>General</c:formatCode>
                <c:ptCount val="13"/>
                <c:pt idx="0">
                  <c:v>0</c:v>
                </c:pt>
                <c:pt idx="1">
                  <c:v>1</c:v>
                </c:pt>
                <c:pt idx="2">
                  <c:v>1.5</c:v>
                </c:pt>
                <c:pt idx="3">
                  <c:v>0.5</c:v>
                </c:pt>
                <c:pt idx="4">
                  <c:v>2</c:v>
                </c:pt>
                <c:pt idx="5">
                  <c:v>3</c:v>
                </c:pt>
                <c:pt idx="6">
                  <c:v>4</c:v>
                </c:pt>
                <c:pt idx="7">
                  <c:v>5</c:v>
                </c:pt>
                <c:pt idx="8">
                  <c:v>6</c:v>
                </c:pt>
                <c:pt idx="9">
                  <c:v>7</c:v>
                </c:pt>
                <c:pt idx="10">
                  <c:v>8</c:v>
                </c:pt>
                <c:pt idx="11">
                  <c:v>9</c:v>
                </c:pt>
                <c:pt idx="12">
                  <c:v>10</c:v>
                </c:pt>
              </c:numCache>
            </c:numRef>
          </c:xVal>
          <c:yVal>
            <c:numRef>
              <c:f>'Ch1'!$B$2:$B$14</c:f>
              <c:numCache>
                <c:formatCode>General</c:formatCode>
                <c:ptCount val="13"/>
                <c:pt idx="0">
                  <c:v>0</c:v>
                </c:pt>
                <c:pt idx="1">
                  <c:v>1.43</c:v>
                </c:pt>
                <c:pt idx="2">
                  <c:v>2.09</c:v>
                </c:pt>
                <c:pt idx="3">
                  <c:v>0.77410000000000001</c:v>
                </c:pt>
                <c:pt idx="4">
                  <c:v>2.7319999999999998</c:v>
                </c:pt>
                <c:pt idx="5">
                  <c:v>4.1029999999999962</c:v>
                </c:pt>
                <c:pt idx="6">
                  <c:v>5.3629999999999969</c:v>
                </c:pt>
                <c:pt idx="7">
                  <c:v>6.7050000000000001</c:v>
                </c:pt>
                <c:pt idx="8">
                  <c:v>7.7949999999999964</c:v>
                </c:pt>
                <c:pt idx="9">
                  <c:v>9.2800000000000011</c:v>
                </c:pt>
                <c:pt idx="10">
                  <c:v>10.64</c:v>
                </c:pt>
                <c:pt idx="11">
                  <c:v>11.92</c:v>
                </c:pt>
                <c:pt idx="12">
                  <c:v>13.33</c:v>
                </c:pt>
              </c:numCache>
            </c:numRef>
          </c:yVal>
        </c:ser>
        <c:axId val="55633408"/>
        <c:axId val="55635328"/>
      </c:scatterChart>
      <c:valAx>
        <c:axId val="55633408"/>
        <c:scaling>
          <c:orientation val="minMax"/>
        </c:scaling>
        <c:axPos val="b"/>
        <c:title>
          <c:tx>
            <c:rich>
              <a:bodyPr/>
              <a:lstStyle/>
              <a:p>
                <a:pPr>
                  <a:defRPr/>
                </a:pPr>
                <a:r>
                  <a:rPr lang="en-US" altLang="ja-JP"/>
                  <a:t>time</a:t>
                </a:r>
                <a:r>
                  <a:rPr lang="en-US" altLang="ja-JP" baseline="0"/>
                  <a:t> [μs]</a:t>
                </a:r>
                <a:endParaRPr lang="ja-JP" altLang="en-US"/>
              </a:p>
            </c:rich>
          </c:tx>
          <c:layout/>
        </c:title>
        <c:numFmt formatCode="General" sourceLinked="1"/>
        <c:tickLblPos val="nextTo"/>
        <c:crossAx val="55635328"/>
        <c:crosses val="autoZero"/>
        <c:crossBetween val="midCat"/>
      </c:valAx>
      <c:valAx>
        <c:axId val="55635328"/>
        <c:scaling>
          <c:orientation val="minMax"/>
        </c:scaling>
        <c:axPos val="l"/>
        <c:majorGridlines/>
        <c:title>
          <c:tx>
            <c:rich>
              <a:bodyPr rot="0" vert="wordArtVertRtl"/>
              <a:lstStyle/>
              <a:p>
                <a:pPr>
                  <a:defRPr/>
                </a:pPr>
                <a:r>
                  <a:rPr lang="en-US" altLang="ja-JP" sz="900"/>
                  <a:t>TDC count(10^6)</a:t>
                </a:r>
                <a:endParaRPr lang="ja-JP" altLang="en-US" sz="900"/>
              </a:p>
            </c:rich>
          </c:tx>
          <c:layout/>
        </c:title>
        <c:numFmt formatCode="General" sourceLinked="1"/>
        <c:tickLblPos val="nextTo"/>
        <c:crossAx val="55633408"/>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en-US" altLang="ja-JP"/>
              <a:t>Ch2 TDC calibration</a:t>
            </a:r>
            <a:endParaRPr lang="ja-JP" altLang="en-US"/>
          </a:p>
        </c:rich>
      </c:tx>
      <c:layout/>
    </c:title>
    <c:plotArea>
      <c:layout/>
      <c:scatterChart>
        <c:scatterStyle val="lineMarker"/>
        <c:ser>
          <c:idx val="0"/>
          <c:order val="0"/>
          <c:spPr>
            <a:ln w="28575">
              <a:noFill/>
            </a:ln>
          </c:spPr>
          <c:trendline>
            <c:trendlineType val="linear"/>
            <c:dispEq val="1"/>
            <c:trendlineLbl>
              <c:layout/>
              <c:numFmt formatCode="General" sourceLinked="0"/>
            </c:trendlineLbl>
          </c:trendline>
          <c:xVal>
            <c:numRef>
              <c:f>'Ch2'!$A$2:$A$14</c:f>
              <c:numCache>
                <c:formatCode>General</c:formatCode>
                <c:ptCount val="13"/>
                <c:pt idx="0">
                  <c:v>0</c:v>
                </c:pt>
                <c:pt idx="1">
                  <c:v>2.0000000000000011E-2</c:v>
                </c:pt>
                <c:pt idx="2">
                  <c:v>0.5</c:v>
                </c:pt>
                <c:pt idx="3">
                  <c:v>1</c:v>
                </c:pt>
                <c:pt idx="4">
                  <c:v>2</c:v>
                </c:pt>
                <c:pt idx="5">
                  <c:v>3</c:v>
                </c:pt>
                <c:pt idx="6">
                  <c:v>4</c:v>
                </c:pt>
                <c:pt idx="7">
                  <c:v>5</c:v>
                </c:pt>
                <c:pt idx="8">
                  <c:v>6</c:v>
                </c:pt>
                <c:pt idx="9">
                  <c:v>7</c:v>
                </c:pt>
                <c:pt idx="10">
                  <c:v>8</c:v>
                </c:pt>
                <c:pt idx="11">
                  <c:v>9</c:v>
                </c:pt>
                <c:pt idx="12">
                  <c:v>10</c:v>
                </c:pt>
              </c:numCache>
            </c:numRef>
          </c:xVal>
          <c:yVal>
            <c:numRef>
              <c:f>'Ch2'!$B$2:$B$14</c:f>
              <c:numCache>
                <c:formatCode>General</c:formatCode>
                <c:ptCount val="13"/>
                <c:pt idx="0">
                  <c:v>0</c:v>
                </c:pt>
                <c:pt idx="1">
                  <c:v>0.13450000000000001</c:v>
                </c:pt>
                <c:pt idx="2">
                  <c:v>0.76790000000000058</c:v>
                </c:pt>
                <c:pt idx="3">
                  <c:v>1.4239999999999982</c:v>
                </c:pt>
                <c:pt idx="4">
                  <c:v>2.7090000000000001</c:v>
                </c:pt>
                <c:pt idx="5">
                  <c:v>4.0590000000000002</c:v>
                </c:pt>
                <c:pt idx="6">
                  <c:v>5.3599999999999985</c:v>
                </c:pt>
                <c:pt idx="7">
                  <c:v>6.6839999999999975</c:v>
                </c:pt>
                <c:pt idx="8">
                  <c:v>7.9779999999999998</c:v>
                </c:pt>
                <c:pt idx="9">
                  <c:v>9.3130000000000006</c:v>
                </c:pt>
                <c:pt idx="10">
                  <c:v>10.64</c:v>
                </c:pt>
                <c:pt idx="11">
                  <c:v>11.860000000000007</c:v>
                </c:pt>
                <c:pt idx="12">
                  <c:v>13.19</c:v>
                </c:pt>
              </c:numCache>
            </c:numRef>
          </c:yVal>
        </c:ser>
        <c:axId val="56049664"/>
        <c:axId val="56051584"/>
      </c:scatterChart>
      <c:valAx>
        <c:axId val="56049664"/>
        <c:scaling>
          <c:orientation val="minMax"/>
        </c:scaling>
        <c:axPos val="b"/>
        <c:title>
          <c:tx>
            <c:rich>
              <a:bodyPr/>
              <a:lstStyle/>
              <a:p>
                <a:pPr>
                  <a:defRPr/>
                </a:pPr>
                <a:r>
                  <a:rPr lang="en-US" altLang="ja-JP"/>
                  <a:t>time[μs]</a:t>
                </a:r>
                <a:endParaRPr lang="ja-JP" altLang="en-US"/>
              </a:p>
            </c:rich>
          </c:tx>
          <c:layout/>
        </c:title>
        <c:numFmt formatCode="General" sourceLinked="1"/>
        <c:tickLblPos val="nextTo"/>
        <c:crossAx val="56051584"/>
        <c:crosses val="autoZero"/>
        <c:crossBetween val="midCat"/>
      </c:valAx>
      <c:valAx>
        <c:axId val="56051584"/>
        <c:scaling>
          <c:orientation val="minMax"/>
        </c:scaling>
        <c:axPos val="l"/>
        <c:majorGridlines/>
        <c:title>
          <c:tx>
            <c:rich>
              <a:bodyPr rot="0" vert="wordArtVertRtl"/>
              <a:lstStyle/>
              <a:p>
                <a:pPr>
                  <a:defRPr/>
                </a:pPr>
                <a:r>
                  <a:rPr lang="en-US" altLang="ja-JP" sz="900"/>
                  <a:t>TDC count(10^6)</a:t>
                </a:r>
                <a:endParaRPr lang="ja-JP" altLang="en-US" sz="900"/>
              </a:p>
            </c:rich>
          </c:tx>
          <c:layout>
            <c:manualLayout>
              <c:xMode val="edge"/>
              <c:yMode val="edge"/>
              <c:x val="3.333333333333334E-2"/>
              <c:y val="0.10294364246135922"/>
            </c:manualLayout>
          </c:layout>
        </c:title>
        <c:numFmt formatCode="General" sourceLinked="1"/>
        <c:tickLblPos val="nextTo"/>
        <c:crossAx val="56049664"/>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0" y="695325"/>
            <a:ext cx="0" cy="0"/>
          </a:xfrm>
          <a:prstGeom prst="rect">
            <a:avLst/>
          </a:prstGeom>
          <a:noFill/>
          <a:ln w="9525">
            <a:noFill/>
            <a:round/>
            <a:headEnd/>
            <a:tailEnd/>
          </a:ln>
          <a:effectLst/>
        </p:spPr>
      </p:sp>
      <p:sp>
        <p:nvSpPr>
          <p:cNvPr id="2050"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ja-JP" altLang="ja-JP"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buNone/>
            </a:pPr>
            <a:r>
              <a:rPr lang="ja-JP" altLang="en-US" sz="2800" dirty="0" smtClean="0"/>
              <a:t>７日間</a:t>
            </a:r>
          </a:p>
          <a:p>
            <a:pPr eaLnBrk="1" hangingPunct="1">
              <a:buNone/>
            </a:pPr>
            <a:r>
              <a:rPr lang="ja-JP" altLang="en-US" sz="2800" dirty="0" smtClean="0"/>
              <a:t>　データ数</a:t>
            </a:r>
          </a:p>
          <a:p>
            <a:pPr lvl="1" eaLnBrk="1" hangingPunct="1"/>
            <a:r>
              <a:rPr lang="en-US" altLang="ja-JP" sz="2400" dirty="0" smtClean="0"/>
              <a:t>CH1:</a:t>
            </a:r>
            <a:r>
              <a:rPr lang="ja-JP" altLang="en-US" sz="2400" dirty="0" smtClean="0"/>
              <a:t>５２６３個</a:t>
            </a:r>
          </a:p>
          <a:p>
            <a:pPr lvl="1" eaLnBrk="1" hangingPunct="1"/>
            <a:r>
              <a:rPr lang="en-US" altLang="ja-JP" sz="2400" dirty="0" smtClean="0"/>
              <a:t>CH2:</a:t>
            </a:r>
            <a:r>
              <a:rPr lang="ja-JP" altLang="en-US" sz="2400" dirty="0" smtClean="0"/>
              <a:t>６７８３個</a:t>
            </a:r>
            <a:endParaRPr lang="en-US" altLang="ja-JP" sz="2400" dirty="0" smtClean="0"/>
          </a:p>
          <a:p>
            <a:pPr lvl="1">
              <a:buNone/>
            </a:pPr>
            <a:r>
              <a:rPr lang="en-US" altLang="ja-JP" sz="1700" dirty="0" smtClean="0"/>
              <a:t>※CH1</a:t>
            </a:r>
            <a:r>
              <a:rPr lang="ja-JP" altLang="en-US" sz="1700" dirty="0" smtClean="0"/>
              <a:t>と</a:t>
            </a:r>
            <a:r>
              <a:rPr lang="en-US" altLang="ja-JP" sz="1700" dirty="0" smtClean="0"/>
              <a:t>CH2</a:t>
            </a:r>
            <a:r>
              <a:rPr lang="ja-JP" altLang="en-US" sz="1700" dirty="0" smtClean="0"/>
              <a:t>が同時に反応しているものはバックグラウンドのため、省いてある</a:t>
            </a:r>
          </a:p>
          <a:p>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341313" marR="0" lvl="0" indent="-341313" algn="l" defTabSz="449263" rtl="0" eaLnBrk="1" fontAlgn="base" latinLnBrk="0" hangingPunct="1">
              <a:lnSpc>
                <a:spcPct val="100000"/>
              </a:lnSpc>
              <a:spcBef>
                <a:spcPts val="800"/>
              </a:spcBef>
              <a:spcAft>
                <a:spcPct val="0"/>
              </a:spcAft>
              <a:buClr>
                <a:srgbClr val="000000"/>
              </a:buClr>
              <a:buSzPct val="100000"/>
              <a:buFont typeface="Arial" charset="0"/>
              <a:buChar char="•"/>
              <a:tabLst/>
              <a:defRPr/>
            </a:pPr>
            <a:r>
              <a:rPr kumimoji="0" lang="ja-JP" altLang="en-US" sz="2800" b="0" i="0" u="none" strike="noStrike" kern="0" cap="none" spc="0" normalizeH="0" baseline="0" noProof="0" dirty="0" smtClean="0">
                <a:ln>
                  <a:noFill/>
                </a:ln>
                <a:solidFill>
                  <a:srgbClr val="000000"/>
                </a:solidFill>
                <a:effectLst/>
                <a:uLnTx/>
                <a:uFillTx/>
                <a:latin typeface="Times New Roman" pitchFamily="16" charset="0"/>
                <a:ea typeface="+mn-ea"/>
                <a:cs typeface="+mn-cs"/>
              </a:rPr>
              <a:t>４６日間</a:t>
            </a:r>
          </a:p>
          <a:p>
            <a:pPr marL="341313" marR="0" lvl="0" indent="-341313" algn="l" defTabSz="449263" rtl="0" eaLnBrk="1" fontAlgn="base" latinLnBrk="0" hangingPunct="1">
              <a:lnSpc>
                <a:spcPct val="100000"/>
              </a:lnSpc>
              <a:spcBef>
                <a:spcPts val="800"/>
              </a:spcBef>
              <a:spcAft>
                <a:spcPct val="0"/>
              </a:spcAft>
              <a:buClr>
                <a:srgbClr val="000000"/>
              </a:buClr>
              <a:buSzPct val="100000"/>
              <a:buFont typeface="Arial" charset="0"/>
              <a:buChar char="•"/>
              <a:tabLst/>
              <a:defRPr/>
            </a:pPr>
            <a:r>
              <a:rPr kumimoji="0" lang="ja-JP" altLang="en-US" sz="2800" b="0" i="0" u="none" strike="noStrike" kern="0" cap="none" spc="0" normalizeH="0" baseline="0" noProof="0" dirty="0" smtClean="0">
                <a:ln>
                  <a:noFill/>
                </a:ln>
                <a:solidFill>
                  <a:srgbClr val="000000"/>
                </a:solidFill>
                <a:effectLst/>
                <a:uLnTx/>
                <a:uFillTx/>
                <a:latin typeface="Times New Roman" pitchFamily="16" charset="0"/>
                <a:ea typeface="+mn-ea"/>
                <a:cs typeface="+mn-cs"/>
              </a:rPr>
              <a:t>データ数</a:t>
            </a:r>
          </a:p>
          <a:p>
            <a:pPr marL="741363" marR="0" lvl="1" indent="-284163" algn="l" defTabSz="449263" rtl="0" eaLnBrk="1" fontAlgn="base" latinLnBrk="0" hangingPunct="1">
              <a:lnSpc>
                <a:spcPct val="100000"/>
              </a:lnSpc>
              <a:spcBef>
                <a:spcPts val="700"/>
              </a:spcBef>
              <a:spcAft>
                <a:spcPct val="0"/>
              </a:spcAft>
              <a:buClr>
                <a:srgbClr val="000000"/>
              </a:buClr>
              <a:buSzPct val="100000"/>
              <a:buFont typeface="Arial" charset="0"/>
              <a:buChar char="–"/>
              <a:tabLst/>
              <a:defRPr/>
            </a:pPr>
            <a:r>
              <a:rPr kumimoji="0" lang="en-US" altLang="ja-JP" sz="2400" b="0" i="0" u="none" strike="noStrike" kern="0" cap="none" spc="0" normalizeH="0" baseline="0" noProof="0" dirty="0" smtClean="0">
                <a:ln>
                  <a:noFill/>
                </a:ln>
                <a:solidFill>
                  <a:srgbClr val="000000"/>
                </a:solidFill>
                <a:effectLst/>
                <a:uLnTx/>
                <a:uFillTx/>
                <a:latin typeface="Times New Roman" pitchFamily="16" charset="0"/>
                <a:ea typeface="+mn-ea"/>
                <a:cs typeface="+mn-cs"/>
              </a:rPr>
              <a:t>CH1:</a:t>
            </a:r>
            <a:r>
              <a:rPr kumimoji="0" lang="ja-JP" altLang="en-US" sz="2400" b="0" i="0" u="none" strike="noStrike" kern="0" cap="none" spc="0" normalizeH="0" baseline="0" noProof="0" dirty="0" smtClean="0">
                <a:ln>
                  <a:noFill/>
                </a:ln>
                <a:solidFill>
                  <a:srgbClr val="000000"/>
                </a:solidFill>
                <a:effectLst/>
                <a:uLnTx/>
                <a:uFillTx/>
                <a:latin typeface="Times New Roman" pitchFamily="16" charset="0"/>
                <a:ea typeface="+mn-ea"/>
                <a:cs typeface="+mn-cs"/>
              </a:rPr>
              <a:t>３３９９２個</a:t>
            </a:r>
          </a:p>
          <a:p>
            <a:pPr marL="741363" marR="0" lvl="1" indent="-284163" algn="l" defTabSz="449263" rtl="0" eaLnBrk="1" fontAlgn="base" latinLnBrk="0" hangingPunct="1">
              <a:lnSpc>
                <a:spcPct val="100000"/>
              </a:lnSpc>
              <a:spcBef>
                <a:spcPts val="700"/>
              </a:spcBef>
              <a:spcAft>
                <a:spcPct val="0"/>
              </a:spcAft>
              <a:buClr>
                <a:srgbClr val="000000"/>
              </a:buClr>
              <a:buSzPct val="100000"/>
              <a:buFont typeface="Arial" charset="0"/>
              <a:buChar char="–"/>
              <a:tabLst/>
              <a:defRPr/>
            </a:pPr>
            <a:r>
              <a:rPr kumimoji="0" lang="en-US" altLang="ja-JP" sz="2400" b="0" i="0" u="none" strike="noStrike" kern="0" cap="none" spc="0" normalizeH="0" baseline="0" noProof="0" dirty="0" smtClean="0">
                <a:ln>
                  <a:noFill/>
                </a:ln>
                <a:solidFill>
                  <a:srgbClr val="000000"/>
                </a:solidFill>
                <a:effectLst/>
                <a:uLnTx/>
                <a:uFillTx/>
                <a:latin typeface="Times New Roman" pitchFamily="16" charset="0"/>
                <a:ea typeface="+mn-ea"/>
                <a:cs typeface="+mn-cs"/>
              </a:rPr>
              <a:t>CH2:</a:t>
            </a:r>
            <a:r>
              <a:rPr kumimoji="0" lang="ja-JP" altLang="en-US" sz="2400" b="0" i="0" u="none" strike="noStrike" kern="0" cap="none" spc="0" normalizeH="0" baseline="0" noProof="0" dirty="0" smtClean="0">
                <a:ln>
                  <a:noFill/>
                </a:ln>
                <a:solidFill>
                  <a:srgbClr val="000000"/>
                </a:solidFill>
                <a:effectLst/>
                <a:uLnTx/>
                <a:uFillTx/>
                <a:latin typeface="Times New Roman" pitchFamily="16" charset="0"/>
                <a:ea typeface="+mn-ea"/>
                <a:cs typeface="+mn-cs"/>
              </a:rPr>
              <a:t>４８８７７個</a:t>
            </a:r>
            <a:endParaRPr kumimoji="0" lang="en-US" altLang="ja-JP" sz="2400" b="0" i="0" u="none" strike="noStrike" kern="0" cap="none" spc="0" normalizeH="0" baseline="0" noProof="0" dirty="0" smtClean="0">
              <a:ln>
                <a:noFill/>
              </a:ln>
              <a:solidFill>
                <a:srgbClr val="000000"/>
              </a:solidFill>
              <a:effectLst/>
              <a:uLnTx/>
              <a:uFillTx/>
              <a:latin typeface="Times New Roman" pitchFamily="16" charset="0"/>
              <a:ea typeface="+mn-ea"/>
              <a:cs typeface="+mn-cs"/>
            </a:endParaRPr>
          </a:p>
          <a:p>
            <a:pPr marL="741363" marR="0" lvl="1" indent="-284163" algn="l" defTabSz="449263" rtl="0" eaLnBrk="1" fontAlgn="base" latinLnBrk="0" hangingPunct="1">
              <a:lnSpc>
                <a:spcPct val="100000"/>
              </a:lnSpc>
              <a:spcBef>
                <a:spcPts val="700"/>
              </a:spcBef>
              <a:spcAft>
                <a:spcPct val="0"/>
              </a:spcAft>
              <a:buClr>
                <a:srgbClr val="000000"/>
              </a:buClr>
              <a:buSzPct val="100000"/>
              <a:buFont typeface="Arial" charset="0"/>
              <a:buNone/>
              <a:tabLst/>
              <a:defRPr/>
            </a:pPr>
            <a:r>
              <a:rPr kumimoji="0" lang="en-US" altLang="ja-JP" sz="1700" b="0" i="0" u="none" strike="noStrike" kern="0" cap="none" spc="0" normalizeH="0" baseline="0" noProof="0" dirty="0" smtClean="0">
                <a:ln>
                  <a:noFill/>
                </a:ln>
                <a:solidFill>
                  <a:srgbClr val="000000"/>
                </a:solidFill>
                <a:effectLst/>
                <a:uLnTx/>
                <a:uFillTx/>
                <a:latin typeface="Times New Roman" pitchFamily="16" charset="0"/>
                <a:ea typeface="+mn-ea"/>
                <a:cs typeface="+mn-cs"/>
              </a:rPr>
              <a:t>※CH1</a:t>
            </a:r>
            <a:r>
              <a:rPr kumimoji="0" lang="ja-JP" altLang="en-US" sz="1700" b="0" i="0" u="none" strike="noStrike" kern="0" cap="none" spc="0" normalizeH="0" baseline="0" noProof="0" dirty="0" smtClean="0">
                <a:ln>
                  <a:noFill/>
                </a:ln>
                <a:solidFill>
                  <a:srgbClr val="000000"/>
                </a:solidFill>
                <a:effectLst/>
                <a:uLnTx/>
                <a:uFillTx/>
                <a:latin typeface="Times New Roman" pitchFamily="16" charset="0"/>
                <a:ea typeface="+mn-ea"/>
                <a:cs typeface="+mn-cs"/>
              </a:rPr>
              <a:t>と</a:t>
            </a:r>
            <a:r>
              <a:rPr kumimoji="0" lang="en-US" altLang="ja-JP" sz="1700" b="0" i="0" u="none" strike="noStrike" kern="0" cap="none" spc="0" normalizeH="0" baseline="0" noProof="0" dirty="0" smtClean="0">
                <a:ln>
                  <a:noFill/>
                </a:ln>
                <a:solidFill>
                  <a:srgbClr val="000000"/>
                </a:solidFill>
                <a:effectLst/>
                <a:uLnTx/>
                <a:uFillTx/>
                <a:latin typeface="Times New Roman" pitchFamily="16" charset="0"/>
                <a:ea typeface="+mn-ea"/>
                <a:cs typeface="+mn-cs"/>
              </a:rPr>
              <a:t>CH2</a:t>
            </a:r>
            <a:r>
              <a:rPr kumimoji="0" lang="ja-JP" altLang="en-US" sz="1700" b="0" i="0" u="none" strike="noStrike" kern="0" cap="none" spc="0" normalizeH="0" baseline="0" noProof="0" dirty="0" smtClean="0">
                <a:ln>
                  <a:noFill/>
                </a:ln>
                <a:solidFill>
                  <a:srgbClr val="000000"/>
                </a:solidFill>
                <a:effectLst/>
                <a:uLnTx/>
                <a:uFillTx/>
                <a:latin typeface="Times New Roman" pitchFamily="16" charset="0"/>
                <a:ea typeface="+mn-ea"/>
                <a:cs typeface="+mn-cs"/>
              </a:rPr>
              <a:t>が同時に反応しているものはバックグラウンドの</a:t>
            </a:r>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3884613" y="8685213"/>
            <a:ext cx="2971800" cy="457200"/>
          </a:xfrm>
          <a:prstGeom prst="rect">
            <a:avLst/>
          </a:prstGeom>
        </p:spPr>
        <p:txBody>
          <a:bodyPr/>
          <a:lstStyle/>
          <a:p>
            <a:fld id="{C90AF6BC-9CDB-4A27-AE43-D8CDA9068857}" type="slidenum">
              <a:rPr kumimoji="1" lang="ja-JP" altLang="en-US" smtClean="0"/>
              <a:pPr/>
              <a:t>20</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smtClean="0"/>
          </a:p>
        </p:txBody>
      </p:sp>
      <p:sp>
        <p:nvSpPr>
          <p:cNvPr id="4" name="スライド番号プレースホルダ 3"/>
          <p:cNvSpPr>
            <a:spLocks noGrp="1"/>
          </p:cNvSpPr>
          <p:nvPr>
            <p:ph type="sldNum" sz="quarter" idx="10"/>
          </p:nvPr>
        </p:nvSpPr>
        <p:spPr>
          <a:xfrm>
            <a:off x="3884613" y="8685213"/>
            <a:ext cx="2971800" cy="457200"/>
          </a:xfrm>
          <a:prstGeom prst="rect">
            <a:avLst/>
          </a:prstGeom>
        </p:spPr>
        <p:txBody>
          <a:bodyPr/>
          <a:lstStyle/>
          <a:p>
            <a:fld id="{C90AF6BC-9CDB-4A27-AE43-D8CDA9068857}" type="slidenum">
              <a:rPr kumimoji="1" lang="ja-JP" altLang="en-US" smtClean="0"/>
              <a:pPr/>
              <a:t>23</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solidFill>
                <a:schemeClr val="tx1"/>
              </a:solidFill>
            </a:endParaRPr>
          </a:p>
          <a:p>
            <a:r>
              <a:rPr kumimoji="1" lang="ja-JP" altLang="en-US" dirty="0" smtClean="0">
                <a:solidFill>
                  <a:schemeClr val="tx1"/>
                </a:solidFill>
              </a:rPr>
              <a:t>磁場なしでの実験では</a:t>
            </a:r>
            <a:r>
              <a:rPr kumimoji="1" lang="en-US" altLang="ja-JP" dirty="0" smtClean="0">
                <a:solidFill>
                  <a:schemeClr val="tx1"/>
                </a:solidFill>
              </a:rPr>
              <a:t>, </a:t>
            </a:r>
            <a:r>
              <a:rPr kumimoji="1" lang="ja-JP" altLang="en-US" dirty="0" smtClean="0">
                <a:solidFill>
                  <a:schemeClr val="tx1"/>
                </a:solidFill>
              </a:rPr>
              <a:t>文献値との誤差が</a:t>
            </a:r>
            <a:r>
              <a:rPr kumimoji="1" lang="en-US" altLang="ja-JP" dirty="0" smtClean="0">
                <a:solidFill>
                  <a:schemeClr val="tx1"/>
                </a:solidFill>
              </a:rPr>
              <a:t>1%</a:t>
            </a:r>
            <a:r>
              <a:rPr kumimoji="1" lang="ja-JP" altLang="en-US" dirty="0" smtClean="0">
                <a:solidFill>
                  <a:schemeClr val="tx1"/>
                </a:solidFill>
              </a:rPr>
              <a:t>未満となったが</a:t>
            </a:r>
            <a:r>
              <a:rPr kumimoji="1" lang="en-US" altLang="ja-JP" dirty="0" smtClean="0">
                <a:solidFill>
                  <a:schemeClr val="tx1"/>
                </a:solidFill>
              </a:rPr>
              <a:t>, </a:t>
            </a:r>
            <a:r>
              <a:rPr kumimoji="1" lang="ja-JP" altLang="en-US" dirty="0" smtClean="0">
                <a:solidFill>
                  <a:schemeClr val="tx1"/>
                </a:solidFill>
              </a:rPr>
              <a:t>磁場</a:t>
            </a:r>
            <a:r>
              <a:rPr kumimoji="1" lang="ja-JP" altLang="en-US" dirty="0" smtClean="0">
                <a:solidFill>
                  <a:schemeClr val="tx1"/>
                </a:solidFill>
              </a:rPr>
              <a:t>あり</a:t>
            </a:r>
            <a:r>
              <a:rPr kumimoji="1" lang="ja-JP" altLang="en-US" dirty="0" smtClean="0">
                <a:solidFill>
                  <a:schemeClr val="tx1"/>
                </a:solidFill>
              </a:rPr>
              <a:t>の</a:t>
            </a:r>
            <a:r>
              <a:rPr kumimoji="1" lang="en-US" altLang="ja-JP" dirty="0" smtClean="0">
                <a:solidFill>
                  <a:schemeClr val="tx1"/>
                </a:solidFill>
              </a:rPr>
              <a:t>(CH2)</a:t>
            </a:r>
            <a:r>
              <a:rPr kumimoji="1" lang="ja-JP" altLang="en-US" dirty="0" smtClean="0">
                <a:solidFill>
                  <a:schemeClr val="tx1"/>
                </a:solidFill>
              </a:rPr>
              <a:t>ときは誤差</a:t>
            </a:r>
            <a:r>
              <a:rPr kumimoji="1" lang="ja-JP" altLang="en-US" dirty="0" smtClean="0">
                <a:solidFill>
                  <a:schemeClr val="tx1"/>
                </a:solidFill>
              </a:rPr>
              <a:t>が</a:t>
            </a:r>
            <a:r>
              <a:rPr kumimoji="1" lang="en-US" altLang="ja-JP" dirty="0" smtClean="0">
                <a:solidFill>
                  <a:schemeClr val="tx1"/>
                </a:solidFill>
              </a:rPr>
              <a:t>7%</a:t>
            </a:r>
            <a:r>
              <a:rPr kumimoji="1" lang="ja-JP" altLang="en-US" dirty="0" smtClean="0">
                <a:solidFill>
                  <a:schemeClr val="tx1"/>
                </a:solidFill>
              </a:rPr>
              <a:t>近く出た。磁場ありの場合の誤差が磁場なしのときより大きい原因としては、振動によるものと考えられる</a:t>
            </a:r>
            <a:r>
              <a:rPr kumimoji="1" lang="ja-JP" altLang="en-US" dirty="0" smtClean="0">
                <a:solidFill>
                  <a:schemeClr val="tx1"/>
                </a:solidFill>
              </a:rPr>
              <a:t>。</a:t>
            </a:r>
            <a:endParaRPr kumimoji="1" lang="ja-JP" altLang="en-US" dirty="0" smtClean="0">
              <a:solidFill>
                <a:schemeClr val="tx1"/>
              </a:solidFill>
            </a:endParaRPr>
          </a:p>
        </p:txBody>
      </p:sp>
      <p:sp>
        <p:nvSpPr>
          <p:cNvPr id="4" name="スライド番号プレースホルダ 3"/>
          <p:cNvSpPr>
            <a:spLocks noGrp="1"/>
          </p:cNvSpPr>
          <p:nvPr>
            <p:ph type="sldNum" sz="quarter" idx="10"/>
          </p:nvPr>
        </p:nvSpPr>
        <p:spPr>
          <a:xfrm>
            <a:off x="3884613" y="8685213"/>
            <a:ext cx="2971800" cy="457200"/>
          </a:xfrm>
          <a:prstGeom prst="rect">
            <a:avLst/>
          </a:prstGeom>
        </p:spPr>
        <p:txBody>
          <a:bodyPr/>
          <a:lstStyle/>
          <a:p>
            <a:fld id="{97AE5FA9-222D-43E7-A470-82386A2CBB55}" type="slidenum">
              <a:rPr kumimoji="1" lang="ja-JP" altLang="en-US" smtClean="0"/>
              <a:pPr/>
              <a:t>31</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solidFill>
                  <a:schemeClr val="tx1"/>
                </a:solidFill>
              </a:rPr>
              <a:t>g</a:t>
            </a:r>
            <a:r>
              <a:rPr kumimoji="1" lang="ja-JP" altLang="en-US" dirty="0" smtClean="0">
                <a:solidFill>
                  <a:schemeClr val="tx1"/>
                </a:solidFill>
              </a:rPr>
              <a:t>因子は</a:t>
            </a:r>
            <a:r>
              <a:rPr kumimoji="1" lang="en-US" altLang="ja-JP" dirty="0" smtClean="0">
                <a:solidFill>
                  <a:schemeClr val="tx1"/>
                </a:solidFill>
              </a:rPr>
              <a:t>CH1,CH2</a:t>
            </a:r>
            <a:r>
              <a:rPr kumimoji="1" lang="ja-JP" altLang="en-US" dirty="0" smtClean="0">
                <a:solidFill>
                  <a:schemeClr val="tx1"/>
                </a:solidFill>
              </a:rPr>
              <a:t>ともに文献値との誤差は約</a:t>
            </a:r>
            <a:r>
              <a:rPr kumimoji="1" lang="en-US" altLang="ja-JP" dirty="0" smtClean="0">
                <a:solidFill>
                  <a:schemeClr val="tx1"/>
                </a:solidFill>
              </a:rPr>
              <a:t>2%</a:t>
            </a:r>
            <a:r>
              <a:rPr kumimoji="1" lang="ja-JP" altLang="en-US" dirty="0" smtClean="0">
                <a:solidFill>
                  <a:schemeClr val="tx1"/>
                </a:solidFill>
              </a:rPr>
              <a:t>となった。磁場の測定範囲を考えるとこれは十分考えられる値である。</a:t>
            </a:r>
          </a:p>
          <a:p>
            <a:endParaRPr kumimoji="1"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実験を進めていくにあたって、中家剛先生をはじめ</a:t>
            </a:r>
            <a:r>
              <a:rPr lang="en-US" altLang="ja-JP" dirty="0" smtClean="0"/>
              <a:t>TA</a:t>
            </a:r>
            <a:r>
              <a:rPr lang="ja-JP" altLang="en-US" dirty="0" err="1" smtClean="0"/>
              <a:t>の増田孝彦さん</a:t>
            </a:r>
            <a:r>
              <a:rPr lang="ja-JP" altLang="en-US" dirty="0" err="1" smtClean="0"/>
              <a:t>、</a:t>
            </a:r>
            <a:r>
              <a:rPr lang="ja-JP" altLang="en-US" dirty="0" smtClean="0"/>
              <a:t>高橋将太さんに</a:t>
            </a:r>
            <a:r>
              <a:rPr lang="ja-JP" altLang="en-US" dirty="0" smtClean="0"/>
              <a:t>適切な指導、アドバイスを頂き、この場を借りて、</a:t>
            </a:r>
            <a:r>
              <a:rPr lang="en-US" altLang="ja-JP" dirty="0" smtClean="0"/>
              <a:t>A1</a:t>
            </a:r>
            <a:r>
              <a:rPr lang="ja-JP" altLang="en-US" dirty="0" smtClean="0"/>
              <a:t>一同より御礼申しあげます。ありがとうございました。 </a:t>
            </a:r>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13314" name="Rectangle 2"/>
          <p:cNvSpPr txBox="1">
            <a:spLocks noGrp="1" noChangeArrowheads="1"/>
          </p:cNvSpPr>
          <p:nvPr>
            <p:ph type="body" idx="1"/>
          </p:nvPr>
        </p:nvSpPr>
        <p:spPr bwMode="auto">
          <a:xfrm>
            <a:off x="685800" y="4343400"/>
            <a:ext cx="5486400" cy="4024313"/>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685800" y="4343400"/>
            <a:ext cx="5486400" cy="4024313"/>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685800" y="4343400"/>
            <a:ext cx="5486400" cy="4024313"/>
          </a:xfrm>
          <a:prstGeom prst="rect">
            <a:avLst/>
          </a:prstGeom>
          <a:noFill/>
          <a:ln>
            <a:round/>
            <a:headEnd/>
            <a:tailEnd/>
          </a:ln>
        </p:spPr>
        <p:txBody>
          <a:bodyPr wrap="none" anchor="ctr"/>
          <a:lstStyle/>
          <a:p>
            <a:endParaRPr lang="ja-JP"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idx="10"/>
          </p:nvPr>
        </p:nvSpPr>
        <p:spPr/>
        <p:txBody>
          <a:bodyPr/>
          <a:lstStyle>
            <a:lvl1pPr>
              <a:defRPr/>
            </a:lvl1pPr>
          </a:lstStyle>
          <a:p>
            <a:endParaRPr lang="en-GB"/>
          </a:p>
        </p:txBody>
      </p:sp>
      <p:sp>
        <p:nvSpPr>
          <p:cNvPr id="5" name="フッター プレースホルダ 4"/>
          <p:cNvSpPr>
            <a:spLocks noGrp="1"/>
          </p:cNvSpPr>
          <p:nvPr>
            <p:ph type="ftr" idx="11"/>
          </p:nvPr>
        </p:nvSpPr>
        <p:spPr/>
        <p:txBody>
          <a:bodyPr/>
          <a:lstStyle>
            <a:lvl1pPr>
              <a:defRPr/>
            </a:lvl1pPr>
          </a:lstStyle>
          <a:p>
            <a:endParaRPr lang="en-GB"/>
          </a:p>
        </p:txBody>
      </p:sp>
      <p:sp>
        <p:nvSpPr>
          <p:cNvPr id="6" name="スライド番号プレースホルダ 5"/>
          <p:cNvSpPr>
            <a:spLocks noGrp="1"/>
          </p:cNvSpPr>
          <p:nvPr>
            <p:ph type="sldNum" idx="12"/>
          </p:nvPr>
        </p:nvSpPr>
        <p:spPr/>
        <p:txBody>
          <a:bodyPr/>
          <a:lstStyle>
            <a:lvl1pPr>
              <a:defRPr/>
            </a:lvl1pPr>
          </a:lstStyle>
          <a:p>
            <a:fld id="{C14CA4CF-11A0-4A1F-9EB2-783F2C2CAB77}" type="slidenum">
              <a:rPr lang="en-GB"/>
              <a:pPr/>
              <a:t>&lt;#&gt;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idx="10"/>
          </p:nvPr>
        </p:nvSpPr>
        <p:spPr/>
        <p:txBody>
          <a:bodyPr/>
          <a:lstStyle>
            <a:lvl1pPr>
              <a:defRPr/>
            </a:lvl1pPr>
          </a:lstStyle>
          <a:p>
            <a:endParaRPr lang="en-GB"/>
          </a:p>
        </p:txBody>
      </p:sp>
      <p:sp>
        <p:nvSpPr>
          <p:cNvPr id="5" name="フッター プレースホルダ 4"/>
          <p:cNvSpPr>
            <a:spLocks noGrp="1"/>
          </p:cNvSpPr>
          <p:nvPr>
            <p:ph type="ftr" idx="11"/>
          </p:nvPr>
        </p:nvSpPr>
        <p:spPr/>
        <p:txBody>
          <a:bodyPr/>
          <a:lstStyle>
            <a:lvl1pPr>
              <a:defRPr/>
            </a:lvl1pPr>
          </a:lstStyle>
          <a:p>
            <a:endParaRPr lang="en-GB"/>
          </a:p>
        </p:txBody>
      </p:sp>
      <p:sp>
        <p:nvSpPr>
          <p:cNvPr id="6" name="スライド番号プレースホルダ 5"/>
          <p:cNvSpPr>
            <a:spLocks noGrp="1"/>
          </p:cNvSpPr>
          <p:nvPr>
            <p:ph type="sldNum" idx="12"/>
          </p:nvPr>
        </p:nvSpPr>
        <p:spPr/>
        <p:txBody>
          <a:bodyPr/>
          <a:lstStyle>
            <a:lvl1pPr>
              <a:defRPr/>
            </a:lvl1pPr>
          </a:lstStyle>
          <a:p>
            <a:fld id="{22F8AE99-42A7-482E-92D5-A0CDCA1A2D61}" type="slidenum">
              <a:rPr lang="en-GB"/>
              <a:pPr/>
              <a:t>&lt;#&gt;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8588"/>
            <a:ext cx="2055813" cy="599598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28588"/>
            <a:ext cx="6019800" cy="599598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idx="10"/>
          </p:nvPr>
        </p:nvSpPr>
        <p:spPr/>
        <p:txBody>
          <a:bodyPr/>
          <a:lstStyle>
            <a:lvl1pPr>
              <a:defRPr/>
            </a:lvl1pPr>
          </a:lstStyle>
          <a:p>
            <a:endParaRPr lang="en-GB"/>
          </a:p>
        </p:txBody>
      </p:sp>
      <p:sp>
        <p:nvSpPr>
          <p:cNvPr id="5" name="フッター プレースホルダ 4"/>
          <p:cNvSpPr>
            <a:spLocks noGrp="1"/>
          </p:cNvSpPr>
          <p:nvPr>
            <p:ph type="ftr" idx="11"/>
          </p:nvPr>
        </p:nvSpPr>
        <p:spPr/>
        <p:txBody>
          <a:bodyPr/>
          <a:lstStyle>
            <a:lvl1pPr>
              <a:defRPr/>
            </a:lvl1pPr>
          </a:lstStyle>
          <a:p>
            <a:endParaRPr lang="en-GB"/>
          </a:p>
        </p:txBody>
      </p:sp>
      <p:sp>
        <p:nvSpPr>
          <p:cNvPr id="6" name="スライド番号プレースホルダ 5"/>
          <p:cNvSpPr>
            <a:spLocks noGrp="1"/>
          </p:cNvSpPr>
          <p:nvPr>
            <p:ph type="sldNum" idx="12"/>
          </p:nvPr>
        </p:nvSpPr>
        <p:spPr/>
        <p:txBody>
          <a:bodyPr/>
          <a:lstStyle>
            <a:lvl1pPr>
              <a:defRPr/>
            </a:lvl1pPr>
          </a:lstStyle>
          <a:p>
            <a:fld id="{6E971897-B715-4E78-A4F6-5F520F14C89F}" type="slidenum">
              <a:rPr lang="en-GB"/>
              <a:pPr/>
              <a:t>&lt;#&gt;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8588"/>
            <a:ext cx="8228013" cy="1433512"/>
          </a:xfrm>
        </p:spPr>
        <p:txBody>
          <a:bodyPr/>
          <a:lstStyle/>
          <a:p>
            <a:r>
              <a:rPr lang="ja-JP" altLang="en-US" smtClean="0"/>
              <a:t>マスタ タイトルの書式設定</a:t>
            </a:r>
            <a:endParaRPr lang="ja-JP" altLang="en-US"/>
          </a:p>
        </p:txBody>
      </p:sp>
      <p:sp>
        <p:nvSpPr>
          <p:cNvPr id="3" name="日付プレースホルダ 2"/>
          <p:cNvSpPr>
            <a:spLocks noGrp="1"/>
          </p:cNvSpPr>
          <p:nvPr>
            <p:ph type="dt" idx="10"/>
          </p:nvPr>
        </p:nvSpPr>
        <p:spPr>
          <a:xfrm>
            <a:off x="457200" y="6245225"/>
            <a:ext cx="2132013" cy="474663"/>
          </a:xfrm>
        </p:spPr>
        <p:txBody>
          <a:bodyPr/>
          <a:lstStyle>
            <a:lvl1pPr>
              <a:defRPr/>
            </a:lvl1pPr>
          </a:lstStyle>
          <a:p>
            <a:endParaRPr lang="en-GB"/>
          </a:p>
        </p:txBody>
      </p:sp>
      <p:sp>
        <p:nvSpPr>
          <p:cNvPr id="4" name="フッター プレースホルダ 3"/>
          <p:cNvSpPr>
            <a:spLocks noGrp="1"/>
          </p:cNvSpPr>
          <p:nvPr>
            <p:ph type="ftr" idx="11"/>
          </p:nvPr>
        </p:nvSpPr>
        <p:spPr>
          <a:xfrm>
            <a:off x="3124200" y="6245225"/>
            <a:ext cx="2894013" cy="474663"/>
          </a:xfrm>
        </p:spPr>
        <p:txBody>
          <a:bodyPr/>
          <a:lstStyle>
            <a:lvl1pPr>
              <a:defRPr/>
            </a:lvl1pPr>
          </a:lstStyle>
          <a:p>
            <a:endParaRPr lang="en-GB"/>
          </a:p>
        </p:txBody>
      </p:sp>
      <p:sp>
        <p:nvSpPr>
          <p:cNvPr id="5" name="スライド番号プレースホルダ 4"/>
          <p:cNvSpPr>
            <a:spLocks noGrp="1"/>
          </p:cNvSpPr>
          <p:nvPr>
            <p:ph type="sldNum" idx="12"/>
          </p:nvPr>
        </p:nvSpPr>
        <p:spPr>
          <a:xfrm>
            <a:off x="6553200" y="6245225"/>
            <a:ext cx="2132013" cy="474663"/>
          </a:xfrm>
        </p:spPr>
        <p:txBody>
          <a:bodyPr/>
          <a:lstStyle>
            <a:lvl1pPr>
              <a:defRPr/>
            </a:lvl1pPr>
          </a:lstStyle>
          <a:p>
            <a:fld id="{62769EB5-A954-4E85-A2D2-239F665155E1}" type="slidenum">
              <a:rPr lang="en-GB"/>
              <a:pPr/>
              <a:t>&lt;#&gt;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22F793-EAC9-44FC-91E3-6AF5E863B8C3}"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idx="10"/>
          </p:nvPr>
        </p:nvSpPr>
        <p:spPr/>
        <p:txBody>
          <a:bodyPr/>
          <a:lstStyle>
            <a:lvl1pPr>
              <a:defRPr/>
            </a:lvl1pPr>
          </a:lstStyle>
          <a:p>
            <a:endParaRPr lang="en-GB"/>
          </a:p>
        </p:txBody>
      </p:sp>
      <p:sp>
        <p:nvSpPr>
          <p:cNvPr id="5" name="フッター プレースホルダ 4"/>
          <p:cNvSpPr>
            <a:spLocks noGrp="1"/>
          </p:cNvSpPr>
          <p:nvPr>
            <p:ph type="ftr" idx="11"/>
          </p:nvPr>
        </p:nvSpPr>
        <p:spPr/>
        <p:txBody>
          <a:bodyPr/>
          <a:lstStyle>
            <a:lvl1pPr>
              <a:defRPr/>
            </a:lvl1pPr>
          </a:lstStyle>
          <a:p>
            <a:endParaRPr lang="en-GB"/>
          </a:p>
        </p:txBody>
      </p:sp>
      <p:sp>
        <p:nvSpPr>
          <p:cNvPr id="6" name="スライド番号プレースホルダ 5"/>
          <p:cNvSpPr>
            <a:spLocks noGrp="1"/>
          </p:cNvSpPr>
          <p:nvPr>
            <p:ph type="sldNum" idx="12"/>
          </p:nvPr>
        </p:nvSpPr>
        <p:spPr/>
        <p:txBody>
          <a:bodyPr/>
          <a:lstStyle>
            <a:lvl1pPr>
              <a:defRPr/>
            </a:lvl1pPr>
          </a:lstStyle>
          <a:p>
            <a:fld id="{B792749F-A40A-4DD7-AEAB-F63440FE4D34}" type="slidenum">
              <a:rPr lang="en-GB"/>
              <a:pPr/>
              <a:t>&lt;#&gt;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idx="10"/>
          </p:nvPr>
        </p:nvSpPr>
        <p:spPr/>
        <p:txBody>
          <a:bodyPr/>
          <a:lstStyle>
            <a:lvl1pPr>
              <a:defRPr/>
            </a:lvl1pPr>
          </a:lstStyle>
          <a:p>
            <a:endParaRPr lang="en-GB"/>
          </a:p>
        </p:txBody>
      </p:sp>
      <p:sp>
        <p:nvSpPr>
          <p:cNvPr id="5" name="フッター プレースホルダ 4"/>
          <p:cNvSpPr>
            <a:spLocks noGrp="1"/>
          </p:cNvSpPr>
          <p:nvPr>
            <p:ph type="ftr" idx="11"/>
          </p:nvPr>
        </p:nvSpPr>
        <p:spPr/>
        <p:txBody>
          <a:bodyPr/>
          <a:lstStyle>
            <a:lvl1pPr>
              <a:defRPr/>
            </a:lvl1pPr>
          </a:lstStyle>
          <a:p>
            <a:endParaRPr lang="en-GB"/>
          </a:p>
        </p:txBody>
      </p:sp>
      <p:sp>
        <p:nvSpPr>
          <p:cNvPr id="6" name="スライド番号プレースホルダ 5"/>
          <p:cNvSpPr>
            <a:spLocks noGrp="1"/>
          </p:cNvSpPr>
          <p:nvPr>
            <p:ph type="sldNum" idx="12"/>
          </p:nvPr>
        </p:nvSpPr>
        <p:spPr/>
        <p:txBody>
          <a:bodyPr/>
          <a:lstStyle>
            <a:lvl1pPr>
              <a:defRPr/>
            </a:lvl1pPr>
          </a:lstStyle>
          <a:p>
            <a:fld id="{E5AFD357-0BA1-4E27-98AC-7DC1BE4CAB51}" type="slidenum">
              <a:rPr lang="en-GB"/>
              <a:pPr/>
              <a:t>&lt;#&gt;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idx="10"/>
          </p:nvPr>
        </p:nvSpPr>
        <p:spPr/>
        <p:txBody>
          <a:bodyPr/>
          <a:lstStyle>
            <a:lvl1pPr>
              <a:defRPr/>
            </a:lvl1pPr>
          </a:lstStyle>
          <a:p>
            <a:endParaRPr lang="en-GB"/>
          </a:p>
        </p:txBody>
      </p:sp>
      <p:sp>
        <p:nvSpPr>
          <p:cNvPr id="6" name="フッター プレースホルダ 5"/>
          <p:cNvSpPr>
            <a:spLocks noGrp="1"/>
          </p:cNvSpPr>
          <p:nvPr>
            <p:ph type="ftr" idx="11"/>
          </p:nvPr>
        </p:nvSpPr>
        <p:spPr/>
        <p:txBody>
          <a:bodyPr/>
          <a:lstStyle>
            <a:lvl1pPr>
              <a:defRPr/>
            </a:lvl1pPr>
          </a:lstStyle>
          <a:p>
            <a:endParaRPr lang="en-GB"/>
          </a:p>
        </p:txBody>
      </p:sp>
      <p:sp>
        <p:nvSpPr>
          <p:cNvPr id="7" name="スライド番号プレースホルダ 6"/>
          <p:cNvSpPr>
            <a:spLocks noGrp="1"/>
          </p:cNvSpPr>
          <p:nvPr>
            <p:ph type="sldNum" idx="12"/>
          </p:nvPr>
        </p:nvSpPr>
        <p:spPr/>
        <p:txBody>
          <a:bodyPr/>
          <a:lstStyle>
            <a:lvl1pPr>
              <a:defRPr/>
            </a:lvl1pPr>
          </a:lstStyle>
          <a:p>
            <a:fld id="{A60E7A20-BF86-4FE5-B8BD-662AD33ACDC8}" type="slidenum">
              <a:rPr lang="en-GB"/>
              <a:pPr/>
              <a:t>&lt;#&gt;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idx="10"/>
          </p:nvPr>
        </p:nvSpPr>
        <p:spPr/>
        <p:txBody>
          <a:bodyPr/>
          <a:lstStyle>
            <a:lvl1pPr>
              <a:defRPr/>
            </a:lvl1pPr>
          </a:lstStyle>
          <a:p>
            <a:endParaRPr lang="en-GB"/>
          </a:p>
        </p:txBody>
      </p:sp>
      <p:sp>
        <p:nvSpPr>
          <p:cNvPr id="8" name="フッター プレースホルダ 7"/>
          <p:cNvSpPr>
            <a:spLocks noGrp="1"/>
          </p:cNvSpPr>
          <p:nvPr>
            <p:ph type="ftr" idx="11"/>
          </p:nvPr>
        </p:nvSpPr>
        <p:spPr/>
        <p:txBody>
          <a:bodyPr/>
          <a:lstStyle>
            <a:lvl1pPr>
              <a:defRPr/>
            </a:lvl1pPr>
          </a:lstStyle>
          <a:p>
            <a:endParaRPr lang="en-GB"/>
          </a:p>
        </p:txBody>
      </p:sp>
      <p:sp>
        <p:nvSpPr>
          <p:cNvPr id="9" name="スライド番号プレースホルダ 8"/>
          <p:cNvSpPr>
            <a:spLocks noGrp="1"/>
          </p:cNvSpPr>
          <p:nvPr>
            <p:ph type="sldNum" idx="12"/>
          </p:nvPr>
        </p:nvSpPr>
        <p:spPr/>
        <p:txBody>
          <a:bodyPr/>
          <a:lstStyle>
            <a:lvl1pPr>
              <a:defRPr/>
            </a:lvl1pPr>
          </a:lstStyle>
          <a:p>
            <a:fld id="{81FF9B29-AEF7-444E-A5B4-CC51C1FFF187}" type="slidenum">
              <a:rPr lang="en-GB"/>
              <a:pPr/>
              <a:t>&lt;#&gt;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idx="10"/>
          </p:nvPr>
        </p:nvSpPr>
        <p:spPr/>
        <p:txBody>
          <a:bodyPr/>
          <a:lstStyle>
            <a:lvl1pPr>
              <a:defRPr/>
            </a:lvl1pPr>
          </a:lstStyle>
          <a:p>
            <a:endParaRPr lang="en-GB"/>
          </a:p>
        </p:txBody>
      </p:sp>
      <p:sp>
        <p:nvSpPr>
          <p:cNvPr id="4" name="フッター プレースホルダ 3"/>
          <p:cNvSpPr>
            <a:spLocks noGrp="1"/>
          </p:cNvSpPr>
          <p:nvPr>
            <p:ph type="ftr" idx="11"/>
          </p:nvPr>
        </p:nvSpPr>
        <p:spPr/>
        <p:txBody>
          <a:bodyPr/>
          <a:lstStyle>
            <a:lvl1pPr>
              <a:defRPr/>
            </a:lvl1pPr>
          </a:lstStyle>
          <a:p>
            <a:endParaRPr lang="en-GB"/>
          </a:p>
        </p:txBody>
      </p:sp>
      <p:sp>
        <p:nvSpPr>
          <p:cNvPr id="5" name="スライド番号プレースホルダ 4"/>
          <p:cNvSpPr>
            <a:spLocks noGrp="1"/>
          </p:cNvSpPr>
          <p:nvPr>
            <p:ph type="sldNum" idx="12"/>
          </p:nvPr>
        </p:nvSpPr>
        <p:spPr/>
        <p:txBody>
          <a:bodyPr/>
          <a:lstStyle>
            <a:lvl1pPr>
              <a:defRPr/>
            </a:lvl1pPr>
          </a:lstStyle>
          <a:p>
            <a:fld id="{C06959F7-8D4E-4F13-8A51-E991CFFAA39B}" type="slidenum">
              <a:rPr lang="en-GB"/>
              <a:pPr/>
              <a:t>&lt;#&gt;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idx="10"/>
          </p:nvPr>
        </p:nvSpPr>
        <p:spPr/>
        <p:txBody>
          <a:bodyPr/>
          <a:lstStyle>
            <a:lvl1pPr>
              <a:defRPr/>
            </a:lvl1pPr>
          </a:lstStyle>
          <a:p>
            <a:endParaRPr lang="en-GB"/>
          </a:p>
        </p:txBody>
      </p:sp>
      <p:sp>
        <p:nvSpPr>
          <p:cNvPr id="3" name="フッター プレースホルダ 2"/>
          <p:cNvSpPr>
            <a:spLocks noGrp="1"/>
          </p:cNvSpPr>
          <p:nvPr>
            <p:ph type="ftr" idx="11"/>
          </p:nvPr>
        </p:nvSpPr>
        <p:spPr/>
        <p:txBody>
          <a:bodyPr/>
          <a:lstStyle>
            <a:lvl1pPr>
              <a:defRPr/>
            </a:lvl1pPr>
          </a:lstStyle>
          <a:p>
            <a:endParaRPr lang="en-GB"/>
          </a:p>
        </p:txBody>
      </p:sp>
      <p:sp>
        <p:nvSpPr>
          <p:cNvPr id="4" name="スライド番号プレースホルダ 3"/>
          <p:cNvSpPr>
            <a:spLocks noGrp="1"/>
          </p:cNvSpPr>
          <p:nvPr>
            <p:ph type="sldNum" idx="12"/>
          </p:nvPr>
        </p:nvSpPr>
        <p:spPr/>
        <p:txBody>
          <a:bodyPr/>
          <a:lstStyle>
            <a:lvl1pPr>
              <a:defRPr/>
            </a:lvl1pPr>
          </a:lstStyle>
          <a:p>
            <a:fld id="{67EF0BA8-B4C0-4B1A-8DB6-3BAE7AC45C60}" type="slidenum">
              <a:rPr lang="en-GB"/>
              <a:pPr/>
              <a:t>&lt;#&gt;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idx="10"/>
          </p:nvPr>
        </p:nvSpPr>
        <p:spPr/>
        <p:txBody>
          <a:bodyPr/>
          <a:lstStyle>
            <a:lvl1pPr>
              <a:defRPr/>
            </a:lvl1pPr>
          </a:lstStyle>
          <a:p>
            <a:endParaRPr lang="en-GB"/>
          </a:p>
        </p:txBody>
      </p:sp>
      <p:sp>
        <p:nvSpPr>
          <p:cNvPr id="6" name="フッター プレースホルダ 5"/>
          <p:cNvSpPr>
            <a:spLocks noGrp="1"/>
          </p:cNvSpPr>
          <p:nvPr>
            <p:ph type="ftr" idx="11"/>
          </p:nvPr>
        </p:nvSpPr>
        <p:spPr/>
        <p:txBody>
          <a:bodyPr/>
          <a:lstStyle>
            <a:lvl1pPr>
              <a:defRPr/>
            </a:lvl1pPr>
          </a:lstStyle>
          <a:p>
            <a:endParaRPr lang="en-GB"/>
          </a:p>
        </p:txBody>
      </p:sp>
      <p:sp>
        <p:nvSpPr>
          <p:cNvPr id="7" name="スライド番号プレースホルダ 6"/>
          <p:cNvSpPr>
            <a:spLocks noGrp="1"/>
          </p:cNvSpPr>
          <p:nvPr>
            <p:ph type="sldNum" idx="12"/>
          </p:nvPr>
        </p:nvSpPr>
        <p:spPr/>
        <p:txBody>
          <a:bodyPr/>
          <a:lstStyle>
            <a:lvl1pPr>
              <a:defRPr/>
            </a:lvl1pPr>
          </a:lstStyle>
          <a:p>
            <a:fld id="{B186489E-43EE-4F5E-9C88-D79F6DEC5FCC}" type="slidenum">
              <a:rPr lang="en-GB"/>
              <a:pPr/>
              <a:t>&lt;#&gt;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idx="10"/>
          </p:nvPr>
        </p:nvSpPr>
        <p:spPr/>
        <p:txBody>
          <a:bodyPr/>
          <a:lstStyle>
            <a:lvl1pPr>
              <a:defRPr/>
            </a:lvl1pPr>
          </a:lstStyle>
          <a:p>
            <a:endParaRPr lang="en-GB"/>
          </a:p>
        </p:txBody>
      </p:sp>
      <p:sp>
        <p:nvSpPr>
          <p:cNvPr id="6" name="フッター プレースホルダ 5"/>
          <p:cNvSpPr>
            <a:spLocks noGrp="1"/>
          </p:cNvSpPr>
          <p:nvPr>
            <p:ph type="ftr" idx="11"/>
          </p:nvPr>
        </p:nvSpPr>
        <p:spPr/>
        <p:txBody>
          <a:bodyPr/>
          <a:lstStyle>
            <a:lvl1pPr>
              <a:defRPr/>
            </a:lvl1pPr>
          </a:lstStyle>
          <a:p>
            <a:endParaRPr lang="en-GB"/>
          </a:p>
        </p:txBody>
      </p:sp>
      <p:sp>
        <p:nvSpPr>
          <p:cNvPr id="7" name="スライド番号プレースホルダ 6"/>
          <p:cNvSpPr>
            <a:spLocks noGrp="1"/>
          </p:cNvSpPr>
          <p:nvPr>
            <p:ph type="sldNum" idx="12"/>
          </p:nvPr>
        </p:nvSpPr>
        <p:spPr/>
        <p:txBody>
          <a:bodyPr/>
          <a:lstStyle>
            <a:lvl1pPr>
              <a:defRPr/>
            </a:lvl1pPr>
          </a:lstStyle>
          <a:p>
            <a:fld id="{50E5B21B-E270-4D23-A8DD-29BEC960BA4D}" type="slidenum">
              <a:rPr lang="en-GB"/>
              <a:pPr/>
              <a:t>&lt;#&gt;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1027"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endParaRPr lang="en-GB"/>
          </a:p>
        </p:txBody>
      </p:sp>
      <p:sp>
        <p:nvSpPr>
          <p:cNvPr id="1028"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endParaRPr lang="en-GB"/>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fld id="{F332295E-0477-4ACC-8607-E93AEDE10A41}" type="slidenum">
              <a:rPr lang="en-GB"/>
              <a:pPr/>
              <a:t>&lt;#&gt;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49263" rtl="0" fontAlgn="base">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ＭＳ Ｐゴシック" charset="-128"/>
        </a:defRPr>
      </a:lvl2pPr>
      <a:lvl3pPr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ＭＳ Ｐゴシック" charset="-128"/>
        </a:defRPr>
      </a:lvl3pPr>
      <a:lvl4pPr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ＭＳ Ｐゴシック" charset="-128"/>
        </a:defRPr>
      </a:lvl4pPr>
      <a:lvl5pPr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ＭＳ Ｐゴシック" charset="-128"/>
        </a:defRPr>
      </a:lvl5pPr>
      <a:lvl6pPr marL="457200"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ＭＳ Ｐゴシック" charset="-128"/>
        </a:defRPr>
      </a:lvl6pPr>
      <a:lvl7pPr marL="914400"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ＭＳ Ｐゴシック" charset="-128"/>
        </a:defRPr>
      </a:lvl7pPr>
      <a:lvl8pPr marL="1371600"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ＭＳ Ｐゴシック" charset="-128"/>
        </a:defRPr>
      </a:lvl8pPr>
      <a:lvl9pPr marL="1828800" algn="ctr" defTabSz="449263" rtl="0" fontAlgn="base">
        <a:spcBef>
          <a:spcPct val="0"/>
        </a:spcBef>
        <a:spcAft>
          <a:spcPct val="0"/>
        </a:spcAft>
        <a:buClr>
          <a:srgbClr val="000000"/>
        </a:buClr>
        <a:buSzPct val="100000"/>
        <a:buFont typeface="Arial" charset="0"/>
        <a:defRPr sz="4400">
          <a:solidFill>
            <a:srgbClr val="000000"/>
          </a:solidFill>
          <a:latin typeface="Arial" charset="0"/>
          <a:ea typeface="ＭＳ Ｐゴシック" charset="-128"/>
        </a:defRPr>
      </a:lvl9pPr>
    </p:titleStyle>
    <p:bodyStyle>
      <a:lvl1pPr marL="341313" indent="-341313" algn="l" defTabSz="449263" rtl="0" fontAlgn="base">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49263" rtl="0" fontAlgn="base">
        <a:spcBef>
          <a:spcPts val="700"/>
        </a:spcBef>
        <a:spcAft>
          <a:spcPct val="0"/>
        </a:spcAft>
        <a:buClr>
          <a:srgbClr val="000000"/>
        </a:buClr>
        <a:buSzPct val="100000"/>
        <a:buFont typeface="Arial" charset="0"/>
        <a:buChar char="–"/>
        <a:defRPr sz="2800">
          <a:solidFill>
            <a:srgbClr val="000000"/>
          </a:solidFill>
          <a:latin typeface="+mn-lt"/>
          <a:ea typeface="+mn-ea"/>
        </a:defRPr>
      </a:lvl2pPr>
      <a:lvl3pPr marL="1143000" indent="-228600" algn="l" defTabSz="449263" rtl="0" fontAlgn="base">
        <a:spcBef>
          <a:spcPts val="600"/>
        </a:spcBef>
        <a:spcAft>
          <a:spcPct val="0"/>
        </a:spcAft>
        <a:buClr>
          <a:srgbClr val="000000"/>
        </a:buClr>
        <a:buSzPct val="100000"/>
        <a:buFont typeface="Arial" charset="0"/>
        <a:buChar char="•"/>
        <a:defRPr sz="2400">
          <a:solidFill>
            <a:srgbClr val="000000"/>
          </a:solidFill>
          <a:latin typeface="+mn-lt"/>
          <a:ea typeface="+mn-ea"/>
        </a:defRPr>
      </a:lvl3pPr>
      <a:lvl4pPr marL="16002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defRPr>
      </a:lvl4pPr>
      <a:lvl5pPr marL="20574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Arial" charset="0"/>
        <a:buChar char="»"/>
        <a:defRPr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09</a:t>
            </a:r>
            <a:r>
              <a:rPr kumimoji="1" lang="ja-JP" altLang="en-US" dirty="0" smtClean="0"/>
              <a:t>課題演習</a:t>
            </a:r>
            <a:r>
              <a:rPr kumimoji="1" lang="en-US" altLang="ja-JP" dirty="0" smtClean="0"/>
              <a:t>A1</a:t>
            </a:r>
            <a:r>
              <a:rPr kumimoji="1" lang="ja-JP" altLang="en-US" dirty="0" smtClean="0"/>
              <a:t>後期発表</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植松　久保　佐野　関　水谷</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mtClean="0">
                <a:ea typeface="HG創英角ﾎﾟｯﾌﾟ体" pitchFamily="49" charset="-128"/>
              </a:rPr>
              <a:t>実験装置の様子</a:t>
            </a:r>
          </a:p>
        </p:txBody>
      </p:sp>
      <p:sp>
        <p:nvSpPr>
          <p:cNvPr id="4099" name="Rectangle 3"/>
          <p:cNvSpPr>
            <a:spLocks noGrp="1" noChangeArrowheads="1"/>
          </p:cNvSpPr>
          <p:nvPr>
            <p:ph type="body" idx="1"/>
          </p:nvPr>
        </p:nvSpPr>
        <p:spPr/>
        <p:txBody>
          <a:bodyPr/>
          <a:lstStyle/>
          <a:p>
            <a:pPr eaLnBrk="1" hangingPunct="1">
              <a:buFontTx/>
              <a:buNone/>
            </a:pPr>
            <a:endParaRPr lang="ja-JP" altLang="ja-JP" smtClean="0"/>
          </a:p>
        </p:txBody>
      </p:sp>
      <p:pic>
        <p:nvPicPr>
          <p:cNvPr id="4100" name="Picture 4" descr="DSCN0802"/>
          <p:cNvPicPr>
            <a:picLocks noChangeAspect="1" noChangeArrowheads="1"/>
          </p:cNvPicPr>
          <p:nvPr/>
        </p:nvPicPr>
        <p:blipFill>
          <a:blip r:embed="rId2"/>
          <a:srcRect/>
          <a:stretch>
            <a:fillRect/>
          </a:stretch>
        </p:blipFill>
        <p:spPr bwMode="auto">
          <a:xfrm>
            <a:off x="468313" y="1557338"/>
            <a:ext cx="4175125" cy="4535487"/>
          </a:xfrm>
          <a:prstGeom prst="rect">
            <a:avLst/>
          </a:prstGeom>
          <a:noFill/>
          <a:ln w="9525">
            <a:noFill/>
            <a:miter lim="800000"/>
            <a:headEnd/>
            <a:tailEnd/>
          </a:ln>
        </p:spPr>
      </p:pic>
      <p:pic>
        <p:nvPicPr>
          <p:cNvPr id="4101" name="Picture 5" descr="DSCN0803"/>
          <p:cNvPicPr>
            <a:picLocks noChangeAspect="1" noChangeArrowheads="1"/>
          </p:cNvPicPr>
          <p:nvPr/>
        </p:nvPicPr>
        <p:blipFill>
          <a:blip r:embed="rId3"/>
          <a:srcRect/>
          <a:stretch>
            <a:fillRect/>
          </a:stretch>
        </p:blipFill>
        <p:spPr bwMode="auto">
          <a:xfrm>
            <a:off x="4643438" y="1557338"/>
            <a:ext cx="4103687"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ja-JP" altLang="en-US" smtClean="0">
                <a:ea typeface="HG創英角ﾎﾟｯﾌﾟ体" pitchFamily="49" charset="-128"/>
              </a:rPr>
              <a:t>実験装置の構成</a:t>
            </a:r>
          </a:p>
        </p:txBody>
      </p:sp>
      <p:sp>
        <p:nvSpPr>
          <p:cNvPr id="3075" name="Rectangle 3"/>
          <p:cNvSpPr>
            <a:spLocks noGrp="1" noChangeArrowheads="1"/>
          </p:cNvSpPr>
          <p:nvPr>
            <p:ph type="body" idx="1"/>
          </p:nvPr>
        </p:nvSpPr>
        <p:spPr>
          <a:xfrm>
            <a:off x="457200" y="1600200"/>
            <a:ext cx="8228013" cy="4829196"/>
          </a:xfrm>
        </p:spPr>
        <p:txBody>
          <a:bodyPr/>
          <a:lstStyle/>
          <a:p>
            <a:pPr eaLnBrk="1" hangingPunct="1">
              <a:buFontTx/>
              <a:buNone/>
            </a:pPr>
            <a:r>
              <a:rPr lang="ja-JP" altLang="en-US" dirty="0" smtClean="0"/>
              <a:t>　　実験装置は主に以下のもので構成される。</a:t>
            </a:r>
          </a:p>
          <a:p>
            <a:pPr eaLnBrk="1" hangingPunct="1"/>
            <a:r>
              <a:rPr lang="ja-JP" altLang="en-US" dirty="0" smtClean="0"/>
              <a:t>プラスチックシンチレータ</a:t>
            </a:r>
            <a:r>
              <a:rPr lang="en-US" altLang="ja-JP" dirty="0" smtClean="0"/>
              <a:t>×4</a:t>
            </a:r>
          </a:p>
          <a:p>
            <a:pPr eaLnBrk="1" hangingPunct="1">
              <a:buNone/>
            </a:pPr>
            <a:r>
              <a:rPr lang="en-US" altLang="ja-JP" dirty="0" smtClean="0"/>
              <a:t>    100cm×48cm×1cm</a:t>
            </a:r>
          </a:p>
          <a:p>
            <a:pPr eaLnBrk="1" hangingPunct="1"/>
            <a:r>
              <a:rPr lang="ja-JP" altLang="en-US" dirty="0" smtClean="0"/>
              <a:t>光電子増倍管</a:t>
            </a:r>
            <a:r>
              <a:rPr lang="en-US" altLang="ja-JP" dirty="0" smtClean="0"/>
              <a:t>(</a:t>
            </a:r>
            <a:r>
              <a:rPr lang="ja-JP" altLang="en-US" dirty="0" smtClean="0"/>
              <a:t>以下</a:t>
            </a:r>
            <a:r>
              <a:rPr lang="en-US" altLang="ja-JP" dirty="0" smtClean="0"/>
              <a:t>PMT)×5</a:t>
            </a:r>
          </a:p>
          <a:p>
            <a:pPr eaLnBrk="1" hangingPunct="1">
              <a:buFontTx/>
              <a:buNone/>
            </a:pPr>
            <a:r>
              <a:rPr lang="ja-JP" altLang="en-US" dirty="0" smtClean="0"/>
              <a:t>前期からあったものは改めてつけ直した。</a:t>
            </a:r>
          </a:p>
          <a:p>
            <a:pPr eaLnBrk="1" hangingPunct="1"/>
            <a:r>
              <a:rPr lang="ja-JP" altLang="en-US" dirty="0" smtClean="0"/>
              <a:t>コイル</a:t>
            </a:r>
          </a:p>
          <a:p>
            <a:pPr eaLnBrk="1" hangingPunct="1"/>
            <a:r>
              <a:rPr lang="ja-JP" altLang="en-US" dirty="0" smtClean="0"/>
              <a:t>銅板</a:t>
            </a:r>
            <a:r>
              <a:rPr lang="en-US" altLang="ja-JP" dirty="0" smtClean="0"/>
              <a:t>×2</a:t>
            </a:r>
          </a:p>
          <a:p>
            <a:pPr eaLnBrk="1" hangingPunct="1">
              <a:buNone/>
            </a:pPr>
            <a:r>
              <a:rPr lang="ja-JP" altLang="en-US" dirty="0" smtClean="0"/>
              <a:t>　　</a:t>
            </a:r>
            <a:r>
              <a:rPr lang="en-US" altLang="ja-JP" dirty="0" smtClean="0"/>
              <a:t>50cm×48cm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mtClean="0">
                <a:ea typeface="HG創英角ﾎﾟｯﾌﾟ体" pitchFamily="49" charset="-128"/>
              </a:rPr>
              <a:t>実験装置の概略</a:t>
            </a:r>
          </a:p>
        </p:txBody>
      </p:sp>
      <p:grpSp>
        <p:nvGrpSpPr>
          <p:cNvPr id="2" name="Group 2"/>
          <p:cNvGrpSpPr>
            <a:grpSpLocks/>
          </p:cNvGrpSpPr>
          <p:nvPr/>
        </p:nvGrpSpPr>
        <p:grpSpPr bwMode="auto">
          <a:xfrm>
            <a:off x="642910" y="1428736"/>
            <a:ext cx="8072437" cy="4714875"/>
            <a:chOff x="1590" y="7260"/>
            <a:chExt cx="8415" cy="3214"/>
          </a:xfrm>
        </p:grpSpPr>
        <p:grpSp>
          <p:nvGrpSpPr>
            <p:cNvPr id="3" name="Group 3"/>
            <p:cNvGrpSpPr>
              <a:grpSpLocks/>
            </p:cNvGrpSpPr>
            <p:nvPr/>
          </p:nvGrpSpPr>
          <p:grpSpPr bwMode="auto">
            <a:xfrm>
              <a:off x="3075" y="7335"/>
              <a:ext cx="5235" cy="3030"/>
              <a:chOff x="3075" y="6375"/>
              <a:chExt cx="5235" cy="3030"/>
            </a:xfrm>
          </p:grpSpPr>
          <p:sp>
            <p:nvSpPr>
              <p:cNvPr id="5136" name="Rectangle 4"/>
              <p:cNvSpPr>
                <a:spLocks noChangeArrowheads="1"/>
              </p:cNvSpPr>
              <p:nvPr/>
            </p:nvSpPr>
            <p:spPr bwMode="auto">
              <a:xfrm>
                <a:off x="3525" y="8325"/>
                <a:ext cx="4335" cy="240"/>
              </a:xfrm>
              <a:prstGeom prst="rect">
                <a:avLst/>
              </a:prstGeom>
              <a:solidFill>
                <a:srgbClr val="F79646"/>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5137" name="Rectangle 5"/>
              <p:cNvSpPr>
                <a:spLocks noChangeArrowheads="1"/>
              </p:cNvSpPr>
              <p:nvPr/>
            </p:nvSpPr>
            <p:spPr bwMode="auto">
              <a:xfrm>
                <a:off x="3525" y="6375"/>
                <a:ext cx="4335" cy="315"/>
              </a:xfrm>
              <a:prstGeom prst="rect">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5138" name="Rectangle 6"/>
              <p:cNvSpPr>
                <a:spLocks noChangeArrowheads="1"/>
              </p:cNvSpPr>
              <p:nvPr/>
            </p:nvSpPr>
            <p:spPr bwMode="auto">
              <a:xfrm>
                <a:off x="3525" y="7410"/>
                <a:ext cx="4335" cy="315"/>
              </a:xfrm>
              <a:prstGeom prst="rect">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5139" name="Rectangle 7"/>
              <p:cNvSpPr>
                <a:spLocks noChangeArrowheads="1"/>
              </p:cNvSpPr>
              <p:nvPr/>
            </p:nvSpPr>
            <p:spPr bwMode="auto">
              <a:xfrm>
                <a:off x="3525" y="7815"/>
                <a:ext cx="4335" cy="315"/>
              </a:xfrm>
              <a:prstGeom prst="rect">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5140" name="Rectangle 8"/>
              <p:cNvSpPr>
                <a:spLocks noChangeArrowheads="1"/>
              </p:cNvSpPr>
              <p:nvPr/>
            </p:nvSpPr>
            <p:spPr bwMode="auto">
              <a:xfrm>
                <a:off x="3525" y="8820"/>
                <a:ext cx="4335" cy="315"/>
              </a:xfrm>
              <a:prstGeom prst="rect">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5141" name="AutoShape 9"/>
              <p:cNvSpPr>
                <a:spLocks noChangeArrowheads="1"/>
              </p:cNvSpPr>
              <p:nvPr/>
            </p:nvSpPr>
            <p:spPr bwMode="auto">
              <a:xfrm>
                <a:off x="7860" y="6375"/>
                <a:ext cx="450" cy="315"/>
              </a:xfrm>
              <a:prstGeom prst="flowChartDelay">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5142" name="AutoShape 10"/>
              <p:cNvSpPr>
                <a:spLocks noChangeArrowheads="1"/>
              </p:cNvSpPr>
              <p:nvPr/>
            </p:nvSpPr>
            <p:spPr bwMode="auto">
              <a:xfrm>
                <a:off x="7860" y="7815"/>
                <a:ext cx="450" cy="315"/>
              </a:xfrm>
              <a:prstGeom prst="flowChartDelay">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5143" name="AutoShape 11"/>
              <p:cNvSpPr>
                <a:spLocks noChangeArrowheads="1"/>
              </p:cNvSpPr>
              <p:nvPr/>
            </p:nvSpPr>
            <p:spPr bwMode="auto">
              <a:xfrm flipH="1">
                <a:off x="3075" y="7410"/>
                <a:ext cx="450" cy="315"/>
              </a:xfrm>
              <a:prstGeom prst="flowChartDelay">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5144" name="AutoShape 12"/>
              <p:cNvSpPr>
                <a:spLocks noChangeArrowheads="1"/>
              </p:cNvSpPr>
              <p:nvPr/>
            </p:nvSpPr>
            <p:spPr bwMode="auto">
              <a:xfrm>
                <a:off x="7860" y="8820"/>
                <a:ext cx="450" cy="315"/>
              </a:xfrm>
              <a:prstGeom prst="flowChartDelay">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5145" name="AutoShape 13"/>
              <p:cNvSpPr>
                <a:spLocks noChangeArrowheads="1"/>
              </p:cNvSpPr>
              <p:nvPr/>
            </p:nvSpPr>
            <p:spPr bwMode="auto">
              <a:xfrm flipH="1">
                <a:off x="3075" y="8820"/>
                <a:ext cx="450" cy="315"/>
              </a:xfrm>
              <a:prstGeom prst="flowChartDelay">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1038" name="Rectangle 14" descr="縦線"/>
              <p:cNvSpPr>
                <a:spLocks noChangeArrowheads="1"/>
              </p:cNvSpPr>
              <p:nvPr/>
            </p:nvSpPr>
            <p:spPr bwMode="auto">
              <a:xfrm>
                <a:off x="3809" y="7245"/>
                <a:ext cx="3796" cy="2160"/>
              </a:xfrm>
              <a:prstGeom prst="rect">
                <a:avLst/>
              </a:prstGeom>
              <a:pattFill prst="ltVert">
                <a:fgClr>
                  <a:srgbClr val="F79646">
                    <a:alpha val="20000"/>
                  </a:srgbClr>
                </a:fgClr>
                <a:bgClr>
                  <a:srgbClr val="FFFFFF">
                    <a:alpha val="20000"/>
                  </a:srgbClr>
                </a:bgClr>
              </a:pattFill>
              <a:ln w="38100" cap="rnd">
                <a:solidFill>
                  <a:srgbClr val="000000"/>
                </a:solidFill>
                <a:prstDash val="sysDot"/>
                <a:miter lim="800000"/>
                <a:headEnd/>
                <a:tailEnd/>
              </a:ln>
              <a:effectLst>
                <a:outerShdw dist="28398" dir="3806097" algn="ctr" rotWithShape="0">
                  <a:srgbClr val="974706">
                    <a:alpha val="50000"/>
                  </a:srgbClr>
                </a:outerShdw>
              </a:effectLst>
            </p:spPr>
            <p:txBody>
              <a:bodyPr lIns="74295" tIns="8890" rIns="74295" bIns="8890"/>
              <a:lstStyle/>
              <a:p>
                <a:pPr fontAlgn="auto">
                  <a:spcBef>
                    <a:spcPts val="0"/>
                  </a:spcBef>
                  <a:spcAft>
                    <a:spcPts val="0"/>
                  </a:spcAft>
                  <a:defRPr/>
                </a:pPr>
                <a:endParaRPr lang="ja-JP" altLang="en-US">
                  <a:latin typeface="+mn-lt"/>
                  <a:ea typeface="+mn-ea"/>
                </a:endParaRPr>
              </a:p>
            </p:txBody>
          </p:sp>
        </p:grpSp>
        <p:sp>
          <p:nvSpPr>
            <p:cNvPr id="5125" name="Text Box 15"/>
            <p:cNvSpPr txBox="1">
              <a:spLocks noChangeArrowheads="1"/>
            </p:cNvSpPr>
            <p:nvPr/>
          </p:nvSpPr>
          <p:spPr bwMode="auto">
            <a:xfrm>
              <a:off x="8790" y="7260"/>
              <a:ext cx="1215" cy="438"/>
            </a:xfrm>
            <a:prstGeom prst="rect">
              <a:avLst/>
            </a:prstGeom>
            <a:solidFill>
              <a:srgbClr val="FFFFFF"/>
            </a:solidFill>
            <a:ln w="9525">
              <a:solidFill>
                <a:srgbClr val="000000"/>
              </a:solidFill>
              <a:miter lim="800000"/>
              <a:headEnd/>
              <a:tailEnd/>
            </a:ln>
          </p:spPr>
          <p:txBody>
            <a:bodyPr lIns="74295" tIns="8890" rIns="74295" bIns="8890"/>
            <a:lstStyle/>
            <a:p>
              <a:pPr algn="just"/>
              <a:r>
                <a:rPr lang="en-US" altLang="ja-JP" sz="2000" dirty="0">
                  <a:solidFill>
                    <a:schemeClr val="tx1"/>
                  </a:solidFill>
                </a:rPr>
                <a:t>PMT1</a:t>
              </a:r>
            </a:p>
            <a:p>
              <a:pPr algn="just"/>
              <a:r>
                <a:rPr lang="en-US" altLang="ja-JP" sz="2000" dirty="0" smtClean="0">
                  <a:solidFill>
                    <a:schemeClr val="tx1"/>
                  </a:solidFill>
                </a:rPr>
                <a:t>(1510)</a:t>
              </a:r>
              <a:endParaRPr lang="ja-JP" altLang="ja-JP" sz="2000" dirty="0">
                <a:solidFill>
                  <a:schemeClr val="tx1"/>
                </a:solidFill>
              </a:endParaRPr>
            </a:p>
          </p:txBody>
        </p:sp>
        <p:sp>
          <p:nvSpPr>
            <p:cNvPr id="5126" name="Text Box 16"/>
            <p:cNvSpPr txBox="1">
              <a:spLocks noChangeArrowheads="1"/>
            </p:cNvSpPr>
            <p:nvPr/>
          </p:nvSpPr>
          <p:spPr bwMode="auto">
            <a:xfrm>
              <a:off x="8790" y="8700"/>
              <a:ext cx="1215" cy="410"/>
            </a:xfrm>
            <a:prstGeom prst="rect">
              <a:avLst/>
            </a:prstGeom>
            <a:solidFill>
              <a:srgbClr val="FFFFFF"/>
            </a:solidFill>
            <a:ln w="9525">
              <a:solidFill>
                <a:srgbClr val="000000"/>
              </a:solidFill>
              <a:miter lim="800000"/>
              <a:headEnd/>
              <a:tailEnd/>
            </a:ln>
          </p:spPr>
          <p:txBody>
            <a:bodyPr lIns="74295" tIns="8890" rIns="74295" bIns="8890"/>
            <a:lstStyle/>
            <a:p>
              <a:pPr algn="just"/>
              <a:r>
                <a:rPr lang="en-US" altLang="ja-JP" sz="2000" dirty="0">
                  <a:solidFill>
                    <a:schemeClr val="tx1"/>
                  </a:solidFill>
                </a:rPr>
                <a:t>PMT3</a:t>
              </a:r>
            </a:p>
            <a:p>
              <a:pPr algn="just"/>
              <a:r>
                <a:rPr lang="en-US" altLang="ja-JP" sz="2000" dirty="0" smtClean="0">
                  <a:solidFill>
                    <a:schemeClr val="tx1"/>
                  </a:solidFill>
                </a:rPr>
                <a:t>(1301)</a:t>
              </a:r>
              <a:endParaRPr lang="ja-JP" altLang="ja-JP" sz="2000" dirty="0">
                <a:solidFill>
                  <a:schemeClr val="tx1"/>
                </a:solidFill>
              </a:endParaRPr>
            </a:p>
          </p:txBody>
        </p:sp>
        <p:sp>
          <p:nvSpPr>
            <p:cNvPr id="5127" name="Text Box 17"/>
            <p:cNvSpPr txBox="1">
              <a:spLocks noChangeArrowheads="1"/>
            </p:cNvSpPr>
            <p:nvPr/>
          </p:nvSpPr>
          <p:spPr bwMode="auto">
            <a:xfrm>
              <a:off x="1590" y="8310"/>
              <a:ext cx="1215" cy="411"/>
            </a:xfrm>
            <a:prstGeom prst="rect">
              <a:avLst/>
            </a:prstGeom>
            <a:solidFill>
              <a:srgbClr val="FFFFFF"/>
            </a:solidFill>
            <a:ln w="9525">
              <a:solidFill>
                <a:srgbClr val="000000"/>
              </a:solidFill>
              <a:miter lim="800000"/>
              <a:headEnd/>
              <a:tailEnd/>
            </a:ln>
          </p:spPr>
          <p:txBody>
            <a:bodyPr lIns="74295" tIns="8890" rIns="74295" bIns="8890"/>
            <a:lstStyle/>
            <a:p>
              <a:pPr algn="just"/>
              <a:r>
                <a:rPr lang="en-US" altLang="ja-JP" sz="2000" dirty="0" smtClean="0">
                  <a:solidFill>
                    <a:schemeClr val="tx1"/>
                  </a:solidFill>
                </a:rPr>
                <a:t>PMT2</a:t>
              </a:r>
            </a:p>
            <a:p>
              <a:pPr algn="just"/>
              <a:r>
                <a:rPr lang="en-US" altLang="ja-JP" sz="2000" dirty="0" smtClean="0">
                  <a:solidFill>
                    <a:schemeClr val="tx1"/>
                  </a:solidFill>
                </a:rPr>
                <a:t>(1299)</a:t>
              </a:r>
              <a:endParaRPr lang="en-US" altLang="ja-JP" sz="2000" dirty="0">
                <a:solidFill>
                  <a:schemeClr val="tx1"/>
                </a:solidFill>
              </a:endParaRPr>
            </a:p>
          </p:txBody>
        </p:sp>
        <p:sp>
          <p:nvSpPr>
            <p:cNvPr id="5128" name="Text Box 18"/>
            <p:cNvSpPr txBox="1">
              <a:spLocks noChangeArrowheads="1"/>
            </p:cNvSpPr>
            <p:nvPr/>
          </p:nvSpPr>
          <p:spPr bwMode="auto">
            <a:xfrm>
              <a:off x="5270" y="10230"/>
              <a:ext cx="985" cy="244"/>
            </a:xfrm>
            <a:prstGeom prst="rect">
              <a:avLst/>
            </a:prstGeom>
            <a:solidFill>
              <a:srgbClr val="FFFFFF"/>
            </a:solidFill>
            <a:ln w="9525">
              <a:solidFill>
                <a:srgbClr val="000000"/>
              </a:solidFill>
              <a:miter lim="800000"/>
              <a:headEnd/>
              <a:tailEnd/>
            </a:ln>
          </p:spPr>
          <p:txBody>
            <a:bodyPr lIns="74295" tIns="8890" rIns="74295" bIns="8890"/>
            <a:lstStyle/>
            <a:p>
              <a:pPr algn="just"/>
              <a:r>
                <a:rPr lang="ja-JP" altLang="en-US" sz="2000" dirty="0">
                  <a:solidFill>
                    <a:schemeClr val="tx1"/>
                  </a:solidFill>
                  <a:latin typeface="ＭＳ Ｐゴシック" pitchFamily="50" charset="-128"/>
                  <a:ea typeface="ＭＳ Ｐゴシック" pitchFamily="50" charset="-128"/>
                  <a:cs typeface="ＭＳ Ｐゴシック" charset="-128"/>
                </a:rPr>
                <a:t>コイル</a:t>
              </a:r>
            </a:p>
          </p:txBody>
        </p:sp>
        <p:sp>
          <p:nvSpPr>
            <p:cNvPr id="5129" name="Text Box 19"/>
            <p:cNvSpPr txBox="1">
              <a:spLocks noChangeArrowheads="1"/>
            </p:cNvSpPr>
            <p:nvPr/>
          </p:nvSpPr>
          <p:spPr bwMode="auto">
            <a:xfrm>
              <a:off x="1962" y="9305"/>
              <a:ext cx="728" cy="241"/>
            </a:xfrm>
            <a:prstGeom prst="rect">
              <a:avLst/>
            </a:prstGeom>
            <a:solidFill>
              <a:srgbClr val="FFFFFF"/>
            </a:solidFill>
            <a:ln w="9525">
              <a:solidFill>
                <a:srgbClr val="000000"/>
              </a:solidFill>
              <a:miter lim="800000"/>
              <a:headEnd/>
              <a:tailEnd/>
            </a:ln>
          </p:spPr>
          <p:txBody>
            <a:bodyPr lIns="74295" tIns="8890" rIns="74295" bIns="8890"/>
            <a:lstStyle/>
            <a:p>
              <a:pPr algn="just"/>
              <a:r>
                <a:rPr lang="ja-JP" altLang="en-US" sz="2000" dirty="0">
                  <a:solidFill>
                    <a:schemeClr val="tx1"/>
                  </a:solidFill>
                </a:rPr>
                <a:t>銅板</a:t>
              </a:r>
            </a:p>
          </p:txBody>
        </p:sp>
        <p:sp>
          <p:nvSpPr>
            <p:cNvPr id="5130" name="Text Box 20"/>
            <p:cNvSpPr txBox="1">
              <a:spLocks noChangeArrowheads="1"/>
            </p:cNvSpPr>
            <p:nvPr/>
          </p:nvSpPr>
          <p:spPr bwMode="auto">
            <a:xfrm>
              <a:off x="1590" y="9705"/>
              <a:ext cx="1215" cy="428"/>
            </a:xfrm>
            <a:prstGeom prst="rect">
              <a:avLst/>
            </a:prstGeom>
            <a:solidFill>
              <a:srgbClr val="FFFFFF"/>
            </a:solidFill>
            <a:ln w="9525">
              <a:solidFill>
                <a:srgbClr val="000000"/>
              </a:solidFill>
              <a:miter lim="800000"/>
              <a:headEnd/>
              <a:tailEnd/>
            </a:ln>
          </p:spPr>
          <p:txBody>
            <a:bodyPr lIns="74295" tIns="8890" rIns="74295" bIns="8890"/>
            <a:lstStyle/>
            <a:p>
              <a:pPr algn="just"/>
              <a:r>
                <a:rPr lang="en-US" altLang="ja-JP" sz="2000" dirty="0">
                  <a:solidFill>
                    <a:schemeClr val="tx1"/>
                  </a:solidFill>
                </a:rPr>
                <a:t>PMT4</a:t>
              </a:r>
            </a:p>
            <a:p>
              <a:pPr algn="just"/>
              <a:r>
                <a:rPr lang="en-US" altLang="ja-JP" sz="2000" dirty="0" smtClean="0">
                  <a:solidFill>
                    <a:schemeClr val="tx1"/>
                  </a:solidFill>
                </a:rPr>
                <a:t>(1300)</a:t>
              </a:r>
              <a:endParaRPr lang="ja-JP" altLang="ja-JP" sz="2000" dirty="0">
                <a:solidFill>
                  <a:schemeClr val="tx1"/>
                </a:solidFill>
              </a:endParaRPr>
            </a:p>
          </p:txBody>
        </p:sp>
        <p:sp>
          <p:nvSpPr>
            <p:cNvPr id="5131" name="Text Box 21"/>
            <p:cNvSpPr txBox="1">
              <a:spLocks noChangeArrowheads="1"/>
            </p:cNvSpPr>
            <p:nvPr/>
          </p:nvSpPr>
          <p:spPr bwMode="auto">
            <a:xfrm>
              <a:off x="8790" y="9705"/>
              <a:ext cx="1215" cy="428"/>
            </a:xfrm>
            <a:prstGeom prst="rect">
              <a:avLst/>
            </a:prstGeom>
            <a:solidFill>
              <a:srgbClr val="FFFFFF"/>
            </a:solidFill>
            <a:ln w="9525">
              <a:solidFill>
                <a:srgbClr val="000000"/>
              </a:solidFill>
              <a:miter lim="800000"/>
              <a:headEnd/>
              <a:tailEnd/>
            </a:ln>
          </p:spPr>
          <p:txBody>
            <a:bodyPr lIns="74295" tIns="8890" rIns="74295" bIns="8890"/>
            <a:lstStyle/>
            <a:p>
              <a:pPr algn="just"/>
              <a:r>
                <a:rPr lang="en-US" altLang="ja-JP" sz="2000" dirty="0">
                  <a:solidFill>
                    <a:schemeClr val="tx1"/>
                  </a:solidFill>
                </a:rPr>
                <a:t>PMT5</a:t>
              </a:r>
            </a:p>
            <a:p>
              <a:pPr algn="just"/>
              <a:r>
                <a:rPr lang="en-US" altLang="ja-JP" sz="2000" dirty="0" smtClean="0">
                  <a:solidFill>
                    <a:schemeClr val="tx1"/>
                  </a:solidFill>
                </a:rPr>
                <a:t>(1301)</a:t>
              </a:r>
              <a:endParaRPr lang="ja-JP" altLang="ja-JP" sz="2000" dirty="0">
                <a:solidFill>
                  <a:schemeClr val="tx1"/>
                </a:solidFill>
              </a:endParaRPr>
            </a:p>
          </p:txBody>
        </p:sp>
        <p:cxnSp>
          <p:nvCxnSpPr>
            <p:cNvPr id="5132" name="AutoShape 22"/>
            <p:cNvCxnSpPr>
              <a:cxnSpLocks noChangeShapeType="1"/>
            </p:cNvCxnSpPr>
            <p:nvPr/>
          </p:nvCxnSpPr>
          <p:spPr bwMode="auto">
            <a:xfrm>
              <a:off x="8040" y="7650"/>
              <a:ext cx="0" cy="1125"/>
            </a:xfrm>
            <a:prstGeom prst="straightConnector1">
              <a:avLst/>
            </a:prstGeom>
            <a:noFill/>
            <a:ln w="9525">
              <a:solidFill>
                <a:srgbClr val="000000"/>
              </a:solidFill>
              <a:round/>
              <a:headEnd type="triangle" w="med" len="med"/>
              <a:tailEnd type="triangle" w="med" len="med"/>
            </a:ln>
          </p:spPr>
        </p:cxnSp>
        <p:cxnSp>
          <p:nvCxnSpPr>
            <p:cNvPr id="5133" name="AutoShape 23"/>
            <p:cNvCxnSpPr>
              <a:cxnSpLocks noChangeShapeType="1"/>
            </p:cNvCxnSpPr>
            <p:nvPr/>
          </p:nvCxnSpPr>
          <p:spPr bwMode="auto">
            <a:xfrm>
              <a:off x="8040" y="9090"/>
              <a:ext cx="0" cy="690"/>
            </a:xfrm>
            <a:prstGeom prst="straightConnector1">
              <a:avLst/>
            </a:prstGeom>
            <a:noFill/>
            <a:ln w="9525">
              <a:solidFill>
                <a:srgbClr val="000000"/>
              </a:solidFill>
              <a:round/>
              <a:headEnd type="triangle" w="med" len="med"/>
              <a:tailEnd type="triangle" w="med" len="med"/>
            </a:ln>
          </p:spPr>
        </p:cxnSp>
        <p:sp>
          <p:nvSpPr>
            <p:cNvPr id="5134" name="Text Box 24"/>
            <p:cNvSpPr txBox="1">
              <a:spLocks noChangeArrowheads="1"/>
            </p:cNvSpPr>
            <p:nvPr/>
          </p:nvSpPr>
          <p:spPr bwMode="auto">
            <a:xfrm>
              <a:off x="8143" y="8088"/>
              <a:ext cx="1100" cy="284"/>
            </a:xfrm>
            <a:prstGeom prst="rect">
              <a:avLst/>
            </a:prstGeom>
            <a:solidFill>
              <a:srgbClr val="FFFFFF"/>
            </a:solidFill>
            <a:ln w="9525">
              <a:noFill/>
              <a:miter lim="800000"/>
              <a:headEnd/>
              <a:tailEnd/>
            </a:ln>
          </p:spPr>
          <p:txBody>
            <a:bodyPr lIns="74295" tIns="8890" rIns="74295" bIns="8890"/>
            <a:lstStyle/>
            <a:p>
              <a:pPr algn="just"/>
              <a:r>
                <a:rPr lang="en-US" altLang="ja-JP" sz="2000" dirty="0">
                  <a:solidFill>
                    <a:schemeClr val="tx1"/>
                  </a:solidFill>
                </a:rPr>
                <a:t>50cm</a:t>
              </a:r>
              <a:endParaRPr lang="ja-JP" altLang="ja-JP" sz="2000" dirty="0">
                <a:solidFill>
                  <a:schemeClr val="tx1"/>
                </a:solidFill>
              </a:endParaRPr>
            </a:p>
          </p:txBody>
        </p:sp>
        <p:sp>
          <p:nvSpPr>
            <p:cNvPr id="5135" name="Text Box 25"/>
            <p:cNvSpPr txBox="1">
              <a:spLocks noChangeArrowheads="1"/>
            </p:cNvSpPr>
            <p:nvPr/>
          </p:nvSpPr>
          <p:spPr bwMode="auto">
            <a:xfrm>
              <a:off x="8143" y="9354"/>
              <a:ext cx="1174" cy="264"/>
            </a:xfrm>
            <a:prstGeom prst="rect">
              <a:avLst/>
            </a:prstGeom>
            <a:solidFill>
              <a:srgbClr val="FFFFFF"/>
            </a:solidFill>
            <a:ln w="9525">
              <a:noFill/>
              <a:miter lim="800000"/>
              <a:headEnd/>
              <a:tailEnd/>
            </a:ln>
          </p:spPr>
          <p:txBody>
            <a:bodyPr lIns="74295" tIns="8890" rIns="74295" bIns="8890"/>
            <a:lstStyle/>
            <a:p>
              <a:pPr algn="just"/>
              <a:r>
                <a:rPr lang="en-US" altLang="ja-JP" sz="2000" dirty="0">
                  <a:solidFill>
                    <a:schemeClr val="tx1"/>
                  </a:solidFill>
                </a:rPr>
                <a:t>8cm</a:t>
              </a:r>
              <a:endParaRPr lang="ja-JP" altLang="ja-JP" sz="2000" dirty="0">
                <a:solidFill>
                  <a:schemeClr val="tx1"/>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mtClean="0">
                <a:ea typeface="HG創英角ﾎﾟｯﾌﾟ体" pitchFamily="49" charset="-128"/>
              </a:rPr>
              <a:t>コイル</a:t>
            </a:r>
          </a:p>
        </p:txBody>
      </p:sp>
      <p:sp>
        <p:nvSpPr>
          <p:cNvPr id="6147" name="Rectangle 7"/>
          <p:cNvSpPr>
            <a:spLocks noGrp="1" noChangeArrowheads="1"/>
          </p:cNvSpPr>
          <p:nvPr>
            <p:ph type="body" idx="1"/>
          </p:nvPr>
        </p:nvSpPr>
        <p:spPr>
          <a:xfrm>
            <a:off x="519113" y="1639888"/>
            <a:ext cx="8229600" cy="4525962"/>
          </a:xfrm>
        </p:spPr>
        <p:txBody>
          <a:bodyPr/>
          <a:lstStyle/>
          <a:p>
            <a:pPr eaLnBrk="1" hangingPunct="1">
              <a:buFontTx/>
              <a:buNone/>
            </a:pPr>
            <a:r>
              <a:rPr lang="ja-JP" altLang="en-US" dirty="0" smtClean="0"/>
              <a:t>　　コイルの中心磁場（銅板がある場所の磁場）がほぼ一定になるように以下のように</a:t>
            </a:r>
            <a:r>
              <a:rPr lang="en-US" altLang="ja-JP" dirty="0" smtClean="0"/>
              <a:t>sub</a:t>
            </a:r>
            <a:r>
              <a:rPr lang="ja-JP" altLang="en-US" dirty="0" smtClean="0"/>
              <a:t>コイルを用いた。磁場の強さは平均</a:t>
            </a:r>
            <a:r>
              <a:rPr lang="en-US" altLang="ja-JP" dirty="0" smtClean="0"/>
              <a:t>53.7</a:t>
            </a:r>
            <a:r>
              <a:rPr lang="ja-JP" altLang="en-US" dirty="0" smtClean="0"/>
              <a:t>Ｇである。</a:t>
            </a:r>
          </a:p>
        </p:txBody>
      </p:sp>
      <p:pic>
        <p:nvPicPr>
          <p:cNvPr id="6148" name="図 26"/>
          <p:cNvPicPr>
            <a:picLocks noChangeAspect="1" noChangeArrowheads="1"/>
          </p:cNvPicPr>
          <p:nvPr/>
        </p:nvPicPr>
        <p:blipFill>
          <a:blip r:embed="rId2"/>
          <a:srcRect/>
          <a:stretch>
            <a:fillRect/>
          </a:stretch>
        </p:blipFill>
        <p:spPr bwMode="auto">
          <a:xfrm>
            <a:off x="1403350" y="3933825"/>
            <a:ext cx="5786438"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mtClean="0">
                <a:ea typeface="HG創英角ﾎﾟｯﾌﾟ体" pitchFamily="49" charset="-128"/>
              </a:rPr>
              <a:t>実験方針</a:t>
            </a:r>
          </a:p>
        </p:txBody>
      </p:sp>
      <p:grpSp>
        <p:nvGrpSpPr>
          <p:cNvPr id="2" name="グループ化 42"/>
          <p:cNvGrpSpPr>
            <a:grpSpLocks/>
          </p:cNvGrpSpPr>
          <p:nvPr/>
        </p:nvGrpSpPr>
        <p:grpSpPr bwMode="auto">
          <a:xfrm>
            <a:off x="250825" y="692150"/>
            <a:ext cx="4105275" cy="5286375"/>
            <a:chOff x="357158" y="1357298"/>
            <a:chExt cx="5000660" cy="5286412"/>
          </a:xfrm>
        </p:grpSpPr>
        <p:grpSp>
          <p:nvGrpSpPr>
            <p:cNvPr id="3" name="Group 3"/>
            <p:cNvGrpSpPr>
              <a:grpSpLocks/>
            </p:cNvGrpSpPr>
            <p:nvPr/>
          </p:nvGrpSpPr>
          <p:grpSpPr bwMode="auto">
            <a:xfrm>
              <a:off x="714348" y="2928934"/>
              <a:ext cx="4277876" cy="3208650"/>
              <a:chOff x="3075" y="6375"/>
              <a:chExt cx="5235" cy="3030"/>
            </a:xfrm>
          </p:grpSpPr>
          <p:sp>
            <p:nvSpPr>
              <p:cNvPr id="7184" name="Rectangle 4"/>
              <p:cNvSpPr>
                <a:spLocks noChangeArrowheads="1"/>
              </p:cNvSpPr>
              <p:nvPr/>
            </p:nvSpPr>
            <p:spPr bwMode="auto">
              <a:xfrm>
                <a:off x="3525" y="8325"/>
                <a:ext cx="4335" cy="240"/>
              </a:xfrm>
              <a:prstGeom prst="rect">
                <a:avLst/>
              </a:prstGeom>
              <a:solidFill>
                <a:srgbClr val="F79646"/>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7185" name="Rectangle 5"/>
              <p:cNvSpPr>
                <a:spLocks noChangeArrowheads="1"/>
              </p:cNvSpPr>
              <p:nvPr/>
            </p:nvSpPr>
            <p:spPr bwMode="auto">
              <a:xfrm>
                <a:off x="3525" y="6375"/>
                <a:ext cx="4335" cy="315"/>
              </a:xfrm>
              <a:prstGeom prst="rect">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7186" name="Rectangle 6"/>
              <p:cNvSpPr>
                <a:spLocks noChangeArrowheads="1"/>
              </p:cNvSpPr>
              <p:nvPr/>
            </p:nvSpPr>
            <p:spPr bwMode="auto">
              <a:xfrm>
                <a:off x="3525" y="7410"/>
                <a:ext cx="4335" cy="315"/>
              </a:xfrm>
              <a:prstGeom prst="rect">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7187" name="Rectangle 7"/>
              <p:cNvSpPr>
                <a:spLocks noChangeArrowheads="1"/>
              </p:cNvSpPr>
              <p:nvPr/>
            </p:nvSpPr>
            <p:spPr bwMode="auto">
              <a:xfrm>
                <a:off x="3525" y="7815"/>
                <a:ext cx="4335" cy="315"/>
              </a:xfrm>
              <a:prstGeom prst="rect">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7188" name="Rectangle 8"/>
              <p:cNvSpPr>
                <a:spLocks noChangeArrowheads="1"/>
              </p:cNvSpPr>
              <p:nvPr/>
            </p:nvSpPr>
            <p:spPr bwMode="auto">
              <a:xfrm>
                <a:off x="3525" y="8820"/>
                <a:ext cx="4335" cy="315"/>
              </a:xfrm>
              <a:prstGeom prst="rect">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7189" name="AutoShape 9"/>
              <p:cNvSpPr>
                <a:spLocks noChangeArrowheads="1"/>
              </p:cNvSpPr>
              <p:nvPr/>
            </p:nvSpPr>
            <p:spPr bwMode="auto">
              <a:xfrm>
                <a:off x="7860" y="6375"/>
                <a:ext cx="450" cy="315"/>
              </a:xfrm>
              <a:prstGeom prst="flowChartDelay">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7190" name="AutoShape 10"/>
              <p:cNvSpPr>
                <a:spLocks noChangeArrowheads="1"/>
              </p:cNvSpPr>
              <p:nvPr/>
            </p:nvSpPr>
            <p:spPr bwMode="auto">
              <a:xfrm>
                <a:off x="7860" y="7815"/>
                <a:ext cx="450" cy="315"/>
              </a:xfrm>
              <a:prstGeom prst="flowChartDelay">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7191" name="AutoShape 11"/>
              <p:cNvSpPr>
                <a:spLocks noChangeArrowheads="1"/>
              </p:cNvSpPr>
              <p:nvPr/>
            </p:nvSpPr>
            <p:spPr bwMode="auto">
              <a:xfrm flipH="1">
                <a:off x="3075" y="7410"/>
                <a:ext cx="450" cy="315"/>
              </a:xfrm>
              <a:prstGeom prst="flowChartDelay">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7192" name="AutoShape 12"/>
              <p:cNvSpPr>
                <a:spLocks noChangeArrowheads="1"/>
              </p:cNvSpPr>
              <p:nvPr/>
            </p:nvSpPr>
            <p:spPr bwMode="auto">
              <a:xfrm>
                <a:off x="7860" y="8820"/>
                <a:ext cx="450" cy="315"/>
              </a:xfrm>
              <a:prstGeom prst="flowChartDelay">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7193" name="AutoShape 13"/>
              <p:cNvSpPr>
                <a:spLocks noChangeArrowheads="1"/>
              </p:cNvSpPr>
              <p:nvPr/>
            </p:nvSpPr>
            <p:spPr bwMode="auto">
              <a:xfrm flipH="1">
                <a:off x="3075" y="8820"/>
                <a:ext cx="450" cy="315"/>
              </a:xfrm>
              <a:prstGeom prst="flowChartDelay">
                <a:avLst/>
              </a:prstGeom>
              <a:solidFill>
                <a:srgbClr val="FFFFFF"/>
              </a:solidFill>
              <a:ln w="9525">
                <a:solidFill>
                  <a:srgbClr val="000000"/>
                </a:solidFill>
                <a:miter lim="800000"/>
                <a:headEnd/>
                <a:tailEnd/>
              </a:ln>
            </p:spPr>
            <p:txBody>
              <a:bodyPr lIns="74295" tIns="8890" rIns="74295" bIns="8890"/>
              <a:lstStyle/>
              <a:p>
                <a:endParaRPr lang="ja-JP" altLang="ja-JP">
                  <a:latin typeface="Calibri" pitchFamily="34" charset="0"/>
                </a:endParaRPr>
              </a:p>
            </p:txBody>
          </p:sp>
          <p:sp>
            <p:nvSpPr>
              <p:cNvPr id="26" name="Rectangle 14" descr="縦線"/>
              <p:cNvSpPr>
                <a:spLocks noChangeArrowheads="1"/>
              </p:cNvSpPr>
              <p:nvPr/>
            </p:nvSpPr>
            <p:spPr bwMode="auto">
              <a:xfrm>
                <a:off x="3812" y="7244"/>
                <a:ext cx="3793" cy="2159"/>
              </a:xfrm>
              <a:prstGeom prst="rect">
                <a:avLst/>
              </a:prstGeom>
              <a:pattFill prst="ltVert">
                <a:fgClr>
                  <a:srgbClr val="F79646">
                    <a:alpha val="20000"/>
                  </a:srgbClr>
                </a:fgClr>
                <a:bgClr>
                  <a:srgbClr val="FFFFFF">
                    <a:alpha val="20000"/>
                  </a:srgbClr>
                </a:bgClr>
              </a:pattFill>
              <a:ln w="38100" cap="rnd">
                <a:solidFill>
                  <a:srgbClr val="000000"/>
                </a:solidFill>
                <a:prstDash val="sysDot"/>
                <a:miter lim="800000"/>
                <a:headEnd/>
                <a:tailEnd/>
              </a:ln>
              <a:effectLst>
                <a:outerShdw dist="28398" dir="3806097" algn="ctr" rotWithShape="0">
                  <a:srgbClr val="974706">
                    <a:alpha val="50000"/>
                  </a:srgbClr>
                </a:outerShdw>
              </a:effectLst>
            </p:spPr>
            <p:txBody>
              <a:bodyPr lIns="74295" tIns="8890" rIns="74295" bIns="8890"/>
              <a:lstStyle/>
              <a:p>
                <a:pPr fontAlgn="auto">
                  <a:spcBef>
                    <a:spcPts val="0"/>
                  </a:spcBef>
                  <a:spcAft>
                    <a:spcPts val="0"/>
                  </a:spcAft>
                  <a:defRPr/>
                </a:pPr>
                <a:endParaRPr lang="ja-JP" altLang="en-US">
                  <a:latin typeface="+mn-lt"/>
                  <a:ea typeface="+mn-ea"/>
                </a:endParaRPr>
              </a:p>
            </p:txBody>
          </p:sp>
        </p:grpSp>
        <p:cxnSp>
          <p:nvCxnSpPr>
            <p:cNvPr id="28" name="直線矢印コネクタ 27"/>
            <p:cNvCxnSpPr/>
            <p:nvPr/>
          </p:nvCxnSpPr>
          <p:spPr>
            <a:xfrm rot="16200000" flipH="1">
              <a:off x="249864" y="2607435"/>
              <a:ext cx="3786215" cy="1285939"/>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rot="16200000" flipH="1">
              <a:off x="-893752" y="3464857"/>
              <a:ext cx="5286412" cy="1071294"/>
            </a:xfrm>
            <a:prstGeom prst="straightConnector1">
              <a:avLst/>
            </a:prstGeom>
            <a:ln>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7177" name="テキスト ボックス 31"/>
            <p:cNvSpPr txBox="1">
              <a:spLocks noChangeArrowheads="1"/>
            </p:cNvSpPr>
            <p:nvPr/>
          </p:nvSpPr>
          <p:spPr bwMode="auto">
            <a:xfrm>
              <a:off x="4928468" y="5072074"/>
              <a:ext cx="429350" cy="466728"/>
            </a:xfrm>
            <a:prstGeom prst="rect">
              <a:avLst/>
            </a:prstGeom>
            <a:noFill/>
            <a:ln w="9525">
              <a:solidFill>
                <a:schemeClr val="accent1"/>
              </a:solidFill>
              <a:miter lim="800000"/>
              <a:headEnd/>
              <a:tailEnd/>
            </a:ln>
          </p:spPr>
          <p:txBody>
            <a:bodyPr>
              <a:spAutoFit/>
            </a:bodyPr>
            <a:lstStyle/>
            <a:p>
              <a:r>
                <a:rPr lang="en-US" altLang="ja-JP" sz="2400" b="1" dirty="0">
                  <a:solidFill>
                    <a:schemeClr val="tx1"/>
                  </a:solidFill>
                  <a:latin typeface="Calibri" pitchFamily="34" charset="0"/>
                </a:rPr>
                <a:t>5</a:t>
              </a:r>
            </a:p>
          </p:txBody>
        </p:sp>
        <p:sp>
          <p:nvSpPr>
            <p:cNvPr id="7178" name="テキスト ボックス 32"/>
            <p:cNvSpPr txBox="1">
              <a:spLocks noChangeArrowheads="1"/>
            </p:cNvSpPr>
            <p:nvPr/>
          </p:nvSpPr>
          <p:spPr bwMode="auto">
            <a:xfrm>
              <a:off x="427874" y="5072074"/>
              <a:ext cx="429350" cy="466728"/>
            </a:xfrm>
            <a:prstGeom prst="rect">
              <a:avLst/>
            </a:prstGeom>
            <a:noFill/>
            <a:ln w="9525">
              <a:solidFill>
                <a:schemeClr val="accent1"/>
              </a:solidFill>
              <a:miter lim="800000"/>
              <a:headEnd/>
              <a:tailEnd/>
            </a:ln>
          </p:spPr>
          <p:txBody>
            <a:bodyPr>
              <a:spAutoFit/>
            </a:bodyPr>
            <a:lstStyle/>
            <a:p>
              <a:r>
                <a:rPr lang="en-US" altLang="ja-JP" sz="2400" b="1" dirty="0">
                  <a:solidFill>
                    <a:schemeClr val="tx1"/>
                  </a:solidFill>
                  <a:latin typeface="Calibri" pitchFamily="34" charset="0"/>
                </a:rPr>
                <a:t>4</a:t>
              </a:r>
            </a:p>
          </p:txBody>
        </p:sp>
        <p:sp>
          <p:nvSpPr>
            <p:cNvPr id="7179" name="テキスト ボックス 33"/>
            <p:cNvSpPr txBox="1">
              <a:spLocks noChangeArrowheads="1"/>
            </p:cNvSpPr>
            <p:nvPr/>
          </p:nvSpPr>
          <p:spPr bwMode="auto">
            <a:xfrm>
              <a:off x="4928468" y="3929066"/>
              <a:ext cx="429350" cy="466728"/>
            </a:xfrm>
            <a:prstGeom prst="rect">
              <a:avLst/>
            </a:prstGeom>
            <a:noFill/>
            <a:ln w="9525">
              <a:solidFill>
                <a:schemeClr val="accent1"/>
              </a:solidFill>
              <a:miter lim="800000"/>
              <a:headEnd/>
              <a:tailEnd/>
            </a:ln>
          </p:spPr>
          <p:txBody>
            <a:bodyPr>
              <a:spAutoFit/>
            </a:bodyPr>
            <a:lstStyle/>
            <a:p>
              <a:r>
                <a:rPr lang="en-US" altLang="ja-JP" sz="2400" b="1" dirty="0">
                  <a:solidFill>
                    <a:schemeClr val="tx1"/>
                  </a:solidFill>
                  <a:latin typeface="Calibri" pitchFamily="34" charset="0"/>
                </a:rPr>
                <a:t>3</a:t>
              </a:r>
            </a:p>
          </p:txBody>
        </p:sp>
        <p:sp>
          <p:nvSpPr>
            <p:cNvPr id="7180" name="テキスト ボックス 34"/>
            <p:cNvSpPr txBox="1">
              <a:spLocks noChangeArrowheads="1"/>
            </p:cNvSpPr>
            <p:nvPr/>
          </p:nvSpPr>
          <p:spPr bwMode="auto">
            <a:xfrm>
              <a:off x="357158" y="3500438"/>
              <a:ext cx="429350" cy="466728"/>
            </a:xfrm>
            <a:prstGeom prst="rect">
              <a:avLst/>
            </a:prstGeom>
            <a:noFill/>
            <a:ln w="9525">
              <a:solidFill>
                <a:schemeClr val="accent1"/>
              </a:solidFill>
              <a:miter lim="800000"/>
              <a:headEnd/>
              <a:tailEnd/>
            </a:ln>
          </p:spPr>
          <p:txBody>
            <a:bodyPr>
              <a:spAutoFit/>
            </a:bodyPr>
            <a:lstStyle/>
            <a:p>
              <a:r>
                <a:rPr lang="en-US" altLang="ja-JP" sz="2400" b="1" dirty="0">
                  <a:solidFill>
                    <a:schemeClr val="tx1"/>
                  </a:solidFill>
                  <a:latin typeface="Calibri" pitchFamily="34" charset="0"/>
                </a:rPr>
                <a:t>2</a:t>
              </a:r>
            </a:p>
          </p:txBody>
        </p:sp>
        <p:sp>
          <p:nvSpPr>
            <p:cNvPr id="7181" name="テキスト ボックス 35"/>
            <p:cNvSpPr txBox="1">
              <a:spLocks noChangeArrowheads="1"/>
            </p:cNvSpPr>
            <p:nvPr/>
          </p:nvSpPr>
          <p:spPr bwMode="auto">
            <a:xfrm>
              <a:off x="4500803" y="2357430"/>
              <a:ext cx="427665" cy="466728"/>
            </a:xfrm>
            <a:prstGeom prst="rect">
              <a:avLst/>
            </a:prstGeom>
            <a:noFill/>
            <a:ln w="9525">
              <a:solidFill>
                <a:schemeClr val="accent1"/>
              </a:solidFill>
              <a:miter lim="800000"/>
              <a:headEnd/>
              <a:tailEnd/>
            </a:ln>
          </p:spPr>
          <p:txBody>
            <a:bodyPr>
              <a:spAutoFit/>
            </a:bodyPr>
            <a:lstStyle/>
            <a:p>
              <a:r>
                <a:rPr lang="en-US" altLang="ja-JP" sz="2400" b="1" dirty="0">
                  <a:solidFill>
                    <a:schemeClr val="tx1"/>
                  </a:solidFill>
                  <a:latin typeface="Calibri" pitchFamily="34" charset="0"/>
                </a:rPr>
                <a:t>1</a:t>
              </a:r>
            </a:p>
          </p:txBody>
        </p:sp>
        <p:cxnSp>
          <p:nvCxnSpPr>
            <p:cNvPr id="39" name="直線矢印コネクタ 38"/>
            <p:cNvCxnSpPr/>
            <p:nvPr/>
          </p:nvCxnSpPr>
          <p:spPr>
            <a:xfrm rot="5400000" flipH="1" flipV="1">
              <a:off x="1571245" y="3072169"/>
              <a:ext cx="3357587" cy="785100"/>
            </a:xfrm>
            <a:prstGeom prst="straightConnector1">
              <a:avLst/>
            </a:prstGeom>
            <a:ln>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183" name="直線矢印コネクタ 39"/>
            <p:cNvCxnSpPr>
              <a:cxnSpLocks noChangeShapeType="1"/>
            </p:cNvCxnSpPr>
            <p:nvPr/>
          </p:nvCxnSpPr>
          <p:spPr bwMode="auto">
            <a:xfrm rot="16200000" flipH="1">
              <a:off x="2536017" y="5464983"/>
              <a:ext cx="1428760" cy="785818"/>
            </a:xfrm>
            <a:prstGeom prst="straightConnector1">
              <a:avLst/>
            </a:prstGeom>
            <a:noFill/>
            <a:ln w="9525" algn="ctr">
              <a:solidFill>
                <a:srgbClr val="FF6600"/>
              </a:solidFill>
              <a:round/>
              <a:headEnd/>
              <a:tailEnd type="stealth" w="lg" len="lg"/>
            </a:ln>
          </p:spPr>
        </p:cxnSp>
      </p:grpSp>
      <p:sp>
        <p:nvSpPr>
          <p:cNvPr id="7173" name="テキスト ボックス 36"/>
          <p:cNvSpPr>
            <a:spLocks noGrp="1" noChangeArrowheads="1"/>
          </p:cNvSpPr>
          <p:nvPr>
            <p:ph type="body" sz="half" idx="2"/>
          </p:nvPr>
        </p:nvSpPr>
        <p:spPr>
          <a:noFill/>
        </p:spPr>
        <p:txBody>
          <a:bodyPr/>
          <a:lstStyle/>
          <a:p>
            <a:pPr eaLnBrk="1" hangingPunct="1">
              <a:lnSpc>
                <a:spcPct val="90000"/>
              </a:lnSpc>
            </a:pPr>
            <a:r>
              <a:rPr lang="en-US" altLang="ja-JP" sz="2400" b="1" smtClean="0">
                <a:solidFill>
                  <a:schemeClr val="hlink"/>
                </a:solidFill>
              </a:rPr>
              <a:t>Start</a:t>
            </a:r>
            <a:r>
              <a:rPr lang="ja-JP" altLang="en-US" sz="2400" b="1" smtClean="0">
                <a:solidFill>
                  <a:schemeClr val="hlink"/>
                </a:solidFill>
              </a:rPr>
              <a:t>　</a:t>
            </a:r>
            <a:r>
              <a:rPr lang="en-US" altLang="ja-JP" sz="2400" b="1" smtClean="0">
                <a:solidFill>
                  <a:schemeClr val="hlink"/>
                </a:solidFill>
              </a:rPr>
              <a:t>Signal</a:t>
            </a:r>
          </a:p>
          <a:p>
            <a:pPr eaLnBrk="1" hangingPunct="1">
              <a:lnSpc>
                <a:spcPct val="90000"/>
              </a:lnSpc>
              <a:buFontTx/>
              <a:buNone/>
            </a:pPr>
            <a:r>
              <a:rPr lang="ja-JP" altLang="en-US" sz="2400" b="1" smtClean="0"/>
              <a:t>１，２，３が反応し４，５がどちらも反応しなかったもの。（青矢のみ）</a:t>
            </a:r>
          </a:p>
          <a:p>
            <a:pPr eaLnBrk="1" hangingPunct="1">
              <a:lnSpc>
                <a:spcPct val="90000"/>
              </a:lnSpc>
            </a:pPr>
            <a:r>
              <a:rPr lang="en-US" altLang="ja-JP" sz="2400" b="1" smtClean="0">
                <a:solidFill>
                  <a:srgbClr val="66FF33"/>
                </a:solidFill>
              </a:rPr>
              <a:t>CH1</a:t>
            </a:r>
            <a:r>
              <a:rPr lang="ja-JP" altLang="en-US" sz="2400" b="1" smtClean="0">
                <a:solidFill>
                  <a:srgbClr val="66FF33"/>
                </a:solidFill>
              </a:rPr>
              <a:t>（上に崩壊した粒子）</a:t>
            </a:r>
          </a:p>
          <a:p>
            <a:pPr eaLnBrk="1" hangingPunct="1">
              <a:lnSpc>
                <a:spcPct val="90000"/>
              </a:lnSpc>
              <a:buFontTx/>
              <a:buNone/>
            </a:pPr>
            <a:r>
              <a:rPr lang="ja-JP" altLang="en-US" sz="2400" b="1" smtClean="0"/>
              <a:t>２，３がともに反応したもの。</a:t>
            </a:r>
          </a:p>
          <a:p>
            <a:pPr eaLnBrk="1" hangingPunct="1">
              <a:lnSpc>
                <a:spcPct val="90000"/>
              </a:lnSpc>
            </a:pPr>
            <a:r>
              <a:rPr lang="en-US" altLang="ja-JP" sz="2400" b="1" smtClean="0">
                <a:solidFill>
                  <a:srgbClr val="FF6600"/>
                </a:solidFill>
              </a:rPr>
              <a:t>CH2</a:t>
            </a:r>
            <a:r>
              <a:rPr lang="ja-JP" altLang="en-US" sz="2400" b="1" smtClean="0">
                <a:solidFill>
                  <a:srgbClr val="FF6600"/>
                </a:solidFill>
              </a:rPr>
              <a:t>（下に崩壊した粒子）</a:t>
            </a:r>
          </a:p>
          <a:p>
            <a:pPr algn="ctr" eaLnBrk="1" hangingPunct="1">
              <a:lnSpc>
                <a:spcPct val="90000"/>
              </a:lnSpc>
              <a:buFontTx/>
              <a:buNone/>
            </a:pPr>
            <a:r>
              <a:rPr lang="ja-JP" altLang="en-US" sz="2400" b="1" smtClean="0"/>
              <a:t>４，５がともに反応したもの。</a:t>
            </a:r>
            <a:r>
              <a:rPr lang="ja-JP" altLang="en-US" sz="2400" b="1" i="1" smtClean="0"/>
              <a:t>実験方針</a:t>
            </a:r>
          </a:p>
          <a:p>
            <a:pPr algn="ctr" eaLnBrk="1" hangingPunct="1">
              <a:lnSpc>
                <a:spcPct val="90000"/>
              </a:lnSpc>
              <a:buFontTx/>
              <a:buNone/>
            </a:pPr>
            <a:r>
              <a:rPr lang="en-US" altLang="ja-JP" sz="2400" b="1" i="1" smtClean="0"/>
              <a:t>CH1</a:t>
            </a:r>
            <a:r>
              <a:rPr lang="ja-JP" altLang="en-US" sz="2400" b="1" i="1" smtClean="0"/>
              <a:t>、</a:t>
            </a:r>
            <a:r>
              <a:rPr lang="en-US" altLang="ja-JP" sz="2400" b="1" i="1" smtClean="0"/>
              <a:t>CH2</a:t>
            </a:r>
            <a:r>
              <a:rPr lang="ja-JP" altLang="en-US" sz="2400" b="1" i="1" smtClean="0"/>
              <a:t>の統計を取って</a:t>
            </a:r>
          </a:p>
          <a:p>
            <a:pPr algn="ctr" eaLnBrk="1" hangingPunct="1">
              <a:lnSpc>
                <a:spcPct val="90000"/>
              </a:lnSpc>
              <a:buFontTx/>
              <a:buNone/>
            </a:pPr>
            <a:r>
              <a:rPr lang="en-US" altLang="ja-JP" sz="2400" b="1" i="1" smtClean="0"/>
              <a:t>ω</a:t>
            </a:r>
            <a:r>
              <a:rPr lang="ja-JP" altLang="en-US" sz="2400" b="1" i="1" smtClean="0"/>
              <a:t>を求める。</a:t>
            </a:r>
          </a:p>
          <a:p>
            <a:pPr eaLnBrk="1" hangingPunct="1">
              <a:lnSpc>
                <a:spcPct val="90000"/>
              </a:lnSpc>
              <a:spcBef>
                <a:spcPct val="0"/>
              </a:spcBef>
              <a:buFontTx/>
              <a:buNone/>
            </a:pPr>
            <a:endParaRPr lang="en-US" altLang="ja-JP" sz="1600" b="1" i="1" smtClean="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smtClean="0">
                <a:ea typeface="HG創英角ﾎﾟｯﾌﾟ体" pitchFamily="49" charset="-128"/>
              </a:rPr>
              <a:t>論理回路</a:t>
            </a:r>
          </a:p>
        </p:txBody>
      </p:sp>
      <p:sp>
        <p:nvSpPr>
          <p:cNvPr id="8195" name="Rectangle 4"/>
          <p:cNvSpPr>
            <a:spLocks noChangeArrowheads="1"/>
          </p:cNvSpPr>
          <p:nvPr/>
        </p:nvSpPr>
        <p:spPr bwMode="auto">
          <a:xfrm>
            <a:off x="395288" y="1341438"/>
            <a:ext cx="576262" cy="3024187"/>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196" name="Rectangle 5"/>
          <p:cNvSpPr>
            <a:spLocks noChangeArrowheads="1"/>
          </p:cNvSpPr>
          <p:nvPr/>
        </p:nvSpPr>
        <p:spPr bwMode="auto">
          <a:xfrm>
            <a:off x="395288" y="1341438"/>
            <a:ext cx="576262" cy="574675"/>
          </a:xfrm>
          <a:prstGeom prst="rect">
            <a:avLst/>
          </a:prstGeom>
          <a:solidFill>
            <a:schemeClr val="bg2"/>
          </a:solidFill>
          <a:ln w="9525">
            <a:solidFill>
              <a:schemeClr val="tx1"/>
            </a:solidFill>
            <a:miter lim="800000"/>
            <a:headEnd/>
            <a:tailEnd/>
          </a:ln>
        </p:spPr>
        <p:txBody>
          <a:bodyPr wrap="none" anchor="ctr"/>
          <a:lstStyle/>
          <a:p>
            <a:pPr algn="ctr"/>
            <a:r>
              <a:rPr lang="ja-JP" altLang="en-US" b="1"/>
              <a:t>１</a:t>
            </a:r>
          </a:p>
        </p:txBody>
      </p:sp>
      <p:sp>
        <p:nvSpPr>
          <p:cNvPr id="8197" name="Rectangle 6"/>
          <p:cNvSpPr>
            <a:spLocks noChangeArrowheads="1"/>
          </p:cNvSpPr>
          <p:nvPr/>
        </p:nvSpPr>
        <p:spPr bwMode="auto">
          <a:xfrm>
            <a:off x="395288" y="1916113"/>
            <a:ext cx="576262" cy="576262"/>
          </a:xfrm>
          <a:prstGeom prst="rect">
            <a:avLst/>
          </a:prstGeom>
          <a:solidFill>
            <a:schemeClr val="bg2"/>
          </a:solidFill>
          <a:ln w="9525">
            <a:solidFill>
              <a:schemeClr val="tx1"/>
            </a:solidFill>
            <a:miter lim="800000"/>
            <a:headEnd/>
            <a:tailEnd/>
          </a:ln>
        </p:spPr>
        <p:txBody>
          <a:bodyPr wrap="none" anchor="ctr"/>
          <a:lstStyle/>
          <a:p>
            <a:pPr algn="ctr"/>
            <a:r>
              <a:rPr lang="ja-JP" altLang="en-US" b="1"/>
              <a:t>２</a:t>
            </a:r>
          </a:p>
        </p:txBody>
      </p:sp>
      <p:sp>
        <p:nvSpPr>
          <p:cNvPr id="8198" name="Rectangle 7"/>
          <p:cNvSpPr>
            <a:spLocks noChangeArrowheads="1"/>
          </p:cNvSpPr>
          <p:nvPr/>
        </p:nvSpPr>
        <p:spPr bwMode="auto">
          <a:xfrm>
            <a:off x="395288" y="2492375"/>
            <a:ext cx="576262" cy="649288"/>
          </a:xfrm>
          <a:prstGeom prst="rect">
            <a:avLst/>
          </a:prstGeom>
          <a:solidFill>
            <a:schemeClr val="bg2"/>
          </a:solidFill>
          <a:ln w="9525">
            <a:solidFill>
              <a:schemeClr val="tx1"/>
            </a:solidFill>
            <a:miter lim="800000"/>
            <a:headEnd/>
            <a:tailEnd/>
          </a:ln>
        </p:spPr>
        <p:txBody>
          <a:bodyPr wrap="none" anchor="ctr"/>
          <a:lstStyle/>
          <a:p>
            <a:pPr algn="ctr"/>
            <a:r>
              <a:rPr lang="ja-JP" altLang="en-US" b="1"/>
              <a:t>３</a:t>
            </a:r>
          </a:p>
        </p:txBody>
      </p:sp>
      <p:sp>
        <p:nvSpPr>
          <p:cNvPr id="8199" name="Rectangle 8"/>
          <p:cNvSpPr>
            <a:spLocks noChangeArrowheads="1"/>
          </p:cNvSpPr>
          <p:nvPr/>
        </p:nvSpPr>
        <p:spPr bwMode="auto">
          <a:xfrm>
            <a:off x="395288" y="3141663"/>
            <a:ext cx="576262" cy="574675"/>
          </a:xfrm>
          <a:prstGeom prst="rect">
            <a:avLst/>
          </a:prstGeom>
          <a:solidFill>
            <a:schemeClr val="bg2"/>
          </a:solidFill>
          <a:ln w="9525">
            <a:solidFill>
              <a:schemeClr val="tx1"/>
            </a:solidFill>
            <a:miter lim="800000"/>
            <a:headEnd/>
            <a:tailEnd/>
          </a:ln>
        </p:spPr>
        <p:txBody>
          <a:bodyPr wrap="none" anchor="ctr"/>
          <a:lstStyle/>
          <a:p>
            <a:pPr algn="ctr"/>
            <a:r>
              <a:rPr lang="ja-JP" altLang="en-US" b="1"/>
              <a:t>４</a:t>
            </a:r>
          </a:p>
        </p:txBody>
      </p:sp>
      <p:sp>
        <p:nvSpPr>
          <p:cNvPr id="8200" name="Rectangle 9"/>
          <p:cNvSpPr>
            <a:spLocks noChangeArrowheads="1"/>
          </p:cNvSpPr>
          <p:nvPr/>
        </p:nvSpPr>
        <p:spPr bwMode="auto">
          <a:xfrm>
            <a:off x="395288" y="3716338"/>
            <a:ext cx="576262" cy="649287"/>
          </a:xfrm>
          <a:prstGeom prst="rect">
            <a:avLst/>
          </a:prstGeom>
          <a:solidFill>
            <a:schemeClr val="bg2"/>
          </a:solidFill>
          <a:ln w="9525">
            <a:solidFill>
              <a:schemeClr val="tx1"/>
            </a:solidFill>
            <a:miter lim="800000"/>
            <a:headEnd/>
            <a:tailEnd/>
          </a:ln>
        </p:spPr>
        <p:txBody>
          <a:bodyPr wrap="none" anchor="ctr"/>
          <a:lstStyle/>
          <a:p>
            <a:pPr algn="ctr"/>
            <a:r>
              <a:rPr lang="ja-JP" altLang="en-US" b="1"/>
              <a:t>５</a:t>
            </a:r>
          </a:p>
        </p:txBody>
      </p:sp>
      <p:sp>
        <p:nvSpPr>
          <p:cNvPr id="8201" name="Line 13"/>
          <p:cNvSpPr>
            <a:spLocks noChangeShapeType="1"/>
          </p:cNvSpPr>
          <p:nvPr/>
        </p:nvSpPr>
        <p:spPr bwMode="auto">
          <a:xfrm>
            <a:off x="971550" y="1628775"/>
            <a:ext cx="2016125" cy="0"/>
          </a:xfrm>
          <a:prstGeom prst="line">
            <a:avLst/>
          </a:prstGeom>
          <a:noFill/>
          <a:ln w="9525">
            <a:solidFill>
              <a:schemeClr val="tx1"/>
            </a:solidFill>
            <a:round/>
            <a:headEnd/>
            <a:tailEnd type="triangle" w="med" len="med"/>
          </a:ln>
        </p:spPr>
        <p:txBody>
          <a:bodyPr/>
          <a:lstStyle/>
          <a:p>
            <a:endParaRPr lang="ja-JP" altLang="en-US"/>
          </a:p>
        </p:txBody>
      </p:sp>
      <p:sp>
        <p:nvSpPr>
          <p:cNvPr id="8202" name="Line 14"/>
          <p:cNvSpPr>
            <a:spLocks noChangeShapeType="1"/>
          </p:cNvSpPr>
          <p:nvPr/>
        </p:nvSpPr>
        <p:spPr bwMode="auto">
          <a:xfrm>
            <a:off x="971550" y="2205038"/>
            <a:ext cx="1728788" cy="0"/>
          </a:xfrm>
          <a:prstGeom prst="line">
            <a:avLst/>
          </a:prstGeom>
          <a:noFill/>
          <a:ln w="9525">
            <a:solidFill>
              <a:schemeClr val="tx1"/>
            </a:solidFill>
            <a:round/>
            <a:headEnd/>
            <a:tailEnd/>
          </a:ln>
        </p:spPr>
        <p:txBody>
          <a:bodyPr/>
          <a:lstStyle/>
          <a:p>
            <a:endParaRPr lang="ja-JP" altLang="en-US"/>
          </a:p>
        </p:txBody>
      </p:sp>
      <p:sp>
        <p:nvSpPr>
          <p:cNvPr id="8203" name="Line 16"/>
          <p:cNvSpPr>
            <a:spLocks noChangeShapeType="1"/>
          </p:cNvSpPr>
          <p:nvPr/>
        </p:nvSpPr>
        <p:spPr bwMode="auto">
          <a:xfrm flipV="1">
            <a:off x="2700338" y="1844675"/>
            <a:ext cx="0" cy="360363"/>
          </a:xfrm>
          <a:prstGeom prst="line">
            <a:avLst/>
          </a:prstGeom>
          <a:noFill/>
          <a:ln w="9525">
            <a:solidFill>
              <a:schemeClr val="tx1"/>
            </a:solidFill>
            <a:round/>
            <a:headEnd/>
            <a:tailEnd/>
          </a:ln>
        </p:spPr>
        <p:txBody>
          <a:bodyPr/>
          <a:lstStyle/>
          <a:p>
            <a:endParaRPr lang="ja-JP" altLang="en-US"/>
          </a:p>
        </p:txBody>
      </p:sp>
      <p:sp>
        <p:nvSpPr>
          <p:cNvPr id="8204" name="Line 17"/>
          <p:cNvSpPr>
            <a:spLocks noChangeShapeType="1"/>
          </p:cNvSpPr>
          <p:nvPr/>
        </p:nvSpPr>
        <p:spPr bwMode="auto">
          <a:xfrm>
            <a:off x="2700338" y="1844675"/>
            <a:ext cx="287337" cy="0"/>
          </a:xfrm>
          <a:prstGeom prst="line">
            <a:avLst/>
          </a:prstGeom>
          <a:noFill/>
          <a:ln w="9525">
            <a:solidFill>
              <a:schemeClr val="tx1"/>
            </a:solidFill>
            <a:round/>
            <a:headEnd/>
            <a:tailEnd type="triangle" w="med" len="med"/>
          </a:ln>
        </p:spPr>
        <p:txBody>
          <a:bodyPr/>
          <a:lstStyle/>
          <a:p>
            <a:endParaRPr lang="ja-JP" altLang="en-US"/>
          </a:p>
        </p:txBody>
      </p:sp>
      <p:sp>
        <p:nvSpPr>
          <p:cNvPr id="8205" name="Line 18"/>
          <p:cNvSpPr>
            <a:spLocks noChangeShapeType="1"/>
          </p:cNvSpPr>
          <p:nvPr/>
        </p:nvSpPr>
        <p:spPr bwMode="auto">
          <a:xfrm>
            <a:off x="971550" y="2781300"/>
            <a:ext cx="1871663" cy="0"/>
          </a:xfrm>
          <a:prstGeom prst="line">
            <a:avLst/>
          </a:prstGeom>
          <a:noFill/>
          <a:ln w="9525">
            <a:solidFill>
              <a:schemeClr val="tx1"/>
            </a:solidFill>
            <a:round/>
            <a:headEnd/>
            <a:tailEnd/>
          </a:ln>
        </p:spPr>
        <p:txBody>
          <a:bodyPr/>
          <a:lstStyle/>
          <a:p>
            <a:endParaRPr lang="ja-JP" altLang="en-US"/>
          </a:p>
        </p:txBody>
      </p:sp>
      <p:sp>
        <p:nvSpPr>
          <p:cNvPr id="8206" name="Line 19"/>
          <p:cNvSpPr>
            <a:spLocks noChangeShapeType="1"/>
          </p:cNvSpPr>
          <p:nvPr/>
        </p:nvSpPr>
        <p:spPr bwMode="auto">
          <a:xfrm flipV="1">
            <a:off x="2843213" y="1989138"/>
            <a:ext cx="0" cy="792162"/>
          </a:xfrm>
          <a:prstGeom prst="line">
            <a:avLst/>
          </a:prstGeom>
          <a:noFill/>
          <a:ln w="9525">
            <a:solidFill>
              <a:schemeClr val="tx1"/>
            </a:solidFill>
            <a:round/>
            <a:headEnd/>
            <a:tailEnd/>
          </a:ln>
        </p:spPr>
        <p:txBody>
          <a:bodyPr/>
          <a:lstStyle/>
          <a:p>
            <a:endParaRPr lang="ja-JP" altLang="en-US"/>
          </a:p>
        </p:txBody>
      </p:sp>
      <p:sp>
        <p:nvSpPr>
          <p:cNvPr id="8207" name="Line 20"/>
          <p:cNvSpPr>
            <a:spLocks noChangeShapeType="1"/>
          </p:cNvSpPr>
          <p:nvPr/>
        </p:nvSpPr>
        <p:spPr bwMode="auto">
          <a:xfrm>
            <a:off x="2843213" y="1989138"/>
            <a:ext cx="144462" cy="0"/>
          </a:xfrm>
          <a:prstGeom prst="line">
            <a:avLst/>
          </a:prstGeom>
          <a:noFill/>
          <a:ln w="9525">
            <a:solidFill>
              <a:schemeClr val="tx1"/>
            </a:solidFill>
            <a:round/>
            <a:headEnd/>
            <a:tailEnd type="triangle" w="med" len="med"/>
          </a:ln>
        </p:spPr>
        <p:txBody>
          <a:bodyPr/>
          <a:lstStyle/>
          <a:p>
            <a:endParaRPr lang="ja-JP" altLang="en-US"/>
          </a:p>
        </p:txBody>
      </p:sp>
      <p:sp>
        <p:nvSpPr>
          <p:cNvPr id="8208" name="Line 22"/>
          <p:cNvSpPr>
            <a:spLocks noChangeShapeType="1"/>
          </p:cNvSpPr>
          <p:nvPr/>
        </p:nvSpPr>
        <p:spPr bwMode="auto">
          <a:xfrm>
            <a:off x="971550" y="3284538"/>
            <a:ext cx="1871663" cy="0"/>
          </a:xfrm>
          <a:prstGeom prst="line">
            <a:avLst/>
          </a:prstGeom>
          <a:noFill/>
          <a:ln w="9525">
            <a:solidFill>
              <a:schemeClr val="tx1"/>
            </a:solidFill>
            <a:round/>
            <a:headEnd/>
            <a:tailEnd/>
          </a:ln>
        </p:spPr>
        <p:txBody>
          <a:bodyPr/>
          <a:lstStyle/>
          <a:p>
            <a:endParaRPr lang="ja-JP" altLang="en-US"/>
          </a:p>
        </p:txBody>
      </p:sp>
      <p:sp>
        <p:nvSpPr>
          <p:cNvPr id="8209" name="Line 23"/>
          <p:cNvSpPr>
            <a:spLocks noChangeShapeType="1"/>
          </p:cNvSpPr>
          <p:nvPr/>
        </p:nvSpPr>
        <p:spPr bwMode="auto">
          <a:xfrm flipV="1">
            <a:off x="2843213" y="2997200"/>
            <a:ext cx="0" cy="287338"/>
          </a:xfrm>
          <a:prstGeom prst="line">
            <a:avLst/>
          </a:prstGeom>
          <a:noFill/>
          <a:ln w="9525">
            <a:solidFill>
              <a:schemeClr val="tx1"/>
            </a:solidFill>
            <a:round/>
            <a:headEnd/>
            <a:tailEnd/>
          </a:ln>
        </p:spPr>
        <p:txBody>
          <a:bodyPr/>
          <a:lstStyle/>
          <a:p>
            <a:endParaRPr lang="ja-JP" altLang="en-US"/>
          </a:p>
        </p:txBody>
      </p:sp>
      <p:sp>
        <p:nvSpPr>
          <p:cNvPr id="8210" name="Line 24"/>
          <p:cNvSpPr>
            <a:spLocks noChangeShapeType="1"/>
          </p:cNvSpPr>
          <p:nvPr/>
        </p:nvSpPr>
        <p:spPr bwMode="auto">
          <a:xfrm>
            <a:off x="2843213" y="2997200"/>
            <a:ext cx="215900" cy="0"/>
          </a:xfrm>
          <a:prstGeom prst="line">
            <a:avLst/>
          </a:prstGeom>
          <a:noFill/>
          <a:ln w="9525">
            <a:solidFill>
              <a:schemeClr val="tx1"/>
            </a:solidFill>
            <a:round/>
            <a:headEnd/>
            <a:tailEnd type="triangle" w="med" len="med"/>
          </a:ln>
        </p:spPr>
        <p:txBody>
          <a:bodyPr/>
          <a:lstStyle/>
          <a:p>
            <a:endParaRPr lang="ja-JP" altLang="en-US"/>
          </a:p>
        </p:txBody>
      </p:sp>
      <p:sp>
        <p:nvSpPr>
          <p:cNvPr id="8211" name="Line 25"/>
          <p:cNvSpPr>
            <a:spLocks noChangeShapeType="1"/>
          </p:cNvSpPr>
          <p:nvPr/>
        </p:nvSpPr>
        <p:spPr bwMode="auto">
          <a:xfrm>
            <a:off x="971550" y="3860800"/>
            <a:ext cx="1944688" cy="0"/>
          </a:xfrm>
          <a:prstGeom prst="line">
            <a:avLst/>
          </a:prstGeom>
          <a:noFill/>
          <a:ln w="9525">
            <a:solidFill>
              <a:schemeClr val="tx1"/>
            </a:solidFill>
            <a:round/>
            <a:headEnd/>
            <a:tailEnd/>
          </a:ln>
        </p:spPr>
        <p:txBody>
          <a:bodyPr/>
          <a:lstStyle/>
          <a:p>
            <a:endParaRPr lang="ja-JP" altLang="en-US"/>
          </a:p>
        </p:txBody>
      </p:sp>
      <p:sp>
        <p:nvSpPr>
          <p:cNvPr id="8212" name="Line 26"/>
          <p:cNvSpPr>
            <a:spLocks noChangeShapeType="1"/>
          </p:cNvSpPr>
          <p:nvPr/>
        </p:nvSpPr>
        <p:spPr bwMode="auto">
          <a:xfrm flipV="1">
            <a:off x="2916238" y="3284538"/>
            <a:ext cx="0" cy="576262"/>
          </a:xfrm>
          <a:prstGeom prst="line">
            <a:avLst/>
          </a:prstGeom>
          <a:noFill/>
          <a:ln w="9525">
            <a:solidFill>
              <a:schemeClr val="tx1"/>
            </a:solidFill>
            <a:round/>
            <a:headEnd/>
            <a:tailEnd/>
          </a:ln>
        </p:spPr>
        <p:txBody>
          <a:bodyPr/>
          <a:lstStyle/>
          <a:p>
            <a:endParaRPr lang="ja-JP" altLang="en-US"/>
          </a:p>
        </p:txBody>
      </p:sp>
      <p:sp>
        <p:nvSpPr>
          <p:cNvPr id="8213" name="Line 27"/>
          <p:cNvSpPr>
            <a:spLocks noChangeShapeType="1"/>
          </p:cNvSpPr>
          <p:nvPr/>
        </p:nvSpPr>
        <p:spPr bwMode="auto">
          <a:xfrm>
            <a:off x="2916238" y="3284538"/>
            <a:ext cx="142875" cy="0"/>
          </a:xfrm>
          <a:prstGeom prst="line">
            <a:avLst/>
          </a:prstGeom>
          <a:noFill/>
          <a:ln w="9525">
            <a:solidFill>
              <a:schemeClr val="tx1"/>
            </a:solidFill>
            <a:round/>
            <a:headEnd/>
            <a:tailEnd type="triangle" w="med" len="med"/>
          </a:ln>
        </p:spPr>
        <p:txBody>
          <a:bodyPr/>
          <a:lstStyle/>
          <a:p>
            <a:endParaRPr lang="ja-JP" altLang="en-US"/>
          </a:p>
        </p:txBody>
      </p:sp>
      <p:sp>
        <p:nvSpPr>
          <p:cNvPr id="8214" name="Line 29"/>
          <p:cNvSpPr>
            <a:spLocks noChangeShapeType="1"/>
          </p:cNvSpPr>
          <p:nvPr/>
        </p:nvSpPr>
        <p:spPr bwMode="auto">
          <a:xfrm>
            <a:off x="3995738" y="1628775"/>
            <a:ext cx="720725" cy="0"/>
          </a:xfrm>
          <a:prstGeom prst="line">
            <a:avLst/>
          </a:prstGeom>
          <a:noFill/>
          <a:ln w="9525">
            <a:solidFill>
              <a:schemeClr val="tx1"/>
            </a:solidFill>
            <a:round/>
            <a:headEnd/>
            <a:tailEnd type="triangle" w="med" len="med"/>
          </a:ln>
        </p:spPr>
        <p:txBody>
          <a:bodyPr/>
          <a:lstStyle/>
          <a:p>
            <a:endParaRPr lang="ja-JP" altLang="en-US"/>
          </a:p>
        </p:txBody>
      </p:sp>
      <p:sp>
        <p:nvSpPr>
          <p:cNvPr id="8215" name="Line 30"/>
          <p:cNvSpPr>
            <a:spLocks noChangeShapeType="1"/>
          </p:cNvSpPr>
          <p:nvPr/>
        </p:nvSpPr>
        <p:spPr bwMode="auto">
          <a:xfrm>
            <a:off x="3995738" y="1844675"/>
            <a:ext cx="720725" cy="0"/>
          </a:xfrm>
          <a:prstGeom prst="line">
            <a:avLst/>
          </a:prstGeom>
          <a:noFill/>
          <a:ln w="9525">
            <a:solidFill>
              <a:schemeClr val="tx1"/>
            </a:solidFill>
            <a:round/>
            <a:headEnd/>
            <a:tailEnd type="triangle" w="med" len="med"/>
          </a:ln>
        </p:spPr>
        <p:txBody>
          <a:bodyPr/>
          <a:lstStyle/>
          <a:p>
            <a:endParaRPr lang="ja-JP" altLang="en-US"/>
          </a:p>
        </p:txBody>
      </p:sp>
      <p:sp>
        <p:nvSpPr>
          <p:cNvPr id="8216" name="Line 31"/>
          <p:cNvSpPr>
            <a:spLocks noChangeShapeType="1"/>
          </p:cNvSpPr>
          <p:nvPr/>
        </p:nvSpPr>
        <p:spPr bwMode="auto">
          <a:xfrm>
            <a:off x="3995738" y="1989138"/>
            <a:ext cx="720725" cy="0"/>
          </a:xfrm>
          <a:prstGeom prst="line">
            <a:avLst/>
          </a:prstGeom>
          <a:noFill/>
          <a:ln w="9525">
            <a:solidFill>
              <a:schemeClr val="tx1"/>
            </a:solidFill>
            <a:round/>
            <a:headEnd/>
            <a:tailEnd type="triangle" w="med" len="med"/>
          </a:ln>
        </p:spPr>
        <p:txBody>
          <a:bodyPr/>
          <a:lstStyle/>
          <a:p>
            <a:endParaRPr lang="ja-JP" altLang="en-US"/>
          </a:p>
        </p:txBody>
      </p:sp>
      <p:sp>
        <p:nvSpPr>
          <p:cNvPr id="8217" name="Line 33"/>
          <p:cNvSpPr>
            <a:spLocks noChangeShapeType="1"/>
          </p:cNvSpPr>
          <p:nvPr/>
        </p:nvSpPr>
        <p:spPr bwMode="auto">
          <a:xfrm>
            <a:off x="6300788" y="1773238"/>
            <a:ext cx="358775" cy="0"/>
          </a:xfrm>
          <a:prstGeom prst="line">
            <a:avLst/>
          </a:prstGeom>
          <a:noFill/>
          <a:ln w="9525">
            <a:solidFill>
              <a:schemeClr val="tx1"/>
            </a:solidFill>
            <a:round/>
            <a:headEnd/>
            <a:tailEnd type="triangle" w="med" len="med"/>
          </a:ln>
        </p:spPr>
        <p:txBody>
          <a:bodyPr/>
          <a:lstStyle/>
          <a:p>
            <a:endParaRPr lang="ja-JP" altLang="en-US"/>
          </a:p>
        </p:txBody>
      </p:sp>
      <p:sp>
        <p:nvSpPr>
          <p:cNvPr id="8218" name="Line 35"/>
          <p:cNvSpPr>
            <a:spLocks noChangeShapeType="1"/>
          </p:cNvSpPr>
          <p:nvPr/>
        </p:nvSpPr>
        <p:spPr bwMode="auto">
          <a:xfrm>
            <a:off x="8101013" y="1773238"/>
            <a:ext cx="287337" cy="0"/>
          </a:xfrm>
          <a:prstGeom prst="line">
            <a:avLst/>
          </a:prstGeom>
          <a:noFill/>
          <a:ln w="9525">
            <a:solidFill>
              <a:schemeClr val="tx1"/>
            </a:solidFill>
            <a:round/>
            <a:headEnd/>
            <a:tailEnd type="triangle" w="med" len="med"/>
          </a:ln>
        </p:spPr>
        <p:txBody>
          <a:bodyPr/>
          <a:lstStyle/>
          <a:p>
            <a:endParaRPr lang="ja-JP" altLang="en-US"/>
          </a:p>
        </p:txBody>
      </p:sp>
      <p:sp>
        <p:nvSpPr>
          <p:cNvPr id="8219" name="Line 37"/>
          <p:cNvSpPr>
            <a:spLocks noChangeShapeType="1"/>
          </p:cNvSpPr>
          <p:nvPr/>
        </p:nvSpPr>
        <p:spPr bwMode="auto">
          <a:xfrm>
            <a:off x="3995738" y="3141663"/>
            <a:ext cx="576262" cy="0"/>
          </a:xfrm>
          <a:prstGeom prst="line">
            <a:avLst/>
          </a:prstGeom>
          <a:noFill/>
          <a:ln w="9525">
            <a:solidFill>
              <a:schemeClr val="tx1"/>
            </a:solidFill>
            <a:round/>
            <a:headEnd/>
            <a:tailEnd type="triangle" w="med" len="med"/>
          </a:ln>
        </p:spPr>
        <p:txBody>
          <a:bodyPr/>
          <a:lstStyle/>
          <a:p>
            <a:endParaRPr lang="ja-JP" altLang="en-US"/>
          </a:p>
        </p:txBody>
      </p:sp>
      <p:grpSp>
        <p:nvGrpSpPr>
          <p:cNvPr id="2" name="Group 66"/>
          <p:cNvGrpSpPr>
            <a:grpSpLocks/>
          </p:cNvGrpSpPr>
          <p:nvPr/>
        </p:nvGrpSpPr>
        <p:grpSpPr bwMode="auto">
          <a:xfrm>
            <a:off x="2987675" y="1052513"/>
            <a:ext cx="5976938" cy="2952750"/>
            <a:chOff x="1882" y="663"/>
            <a:chExt cx="3765" cy="1860"/>
          </a:xfrm>
        </p:grpSpPr>
        <p:sp>
          <p:nvSpPr>
            <p:cNvPr id="8247" name="Rectangle 10"/>
            <p:cNvSpPr>
              <a:spLocks noChangeArrowheads="1"/>
            </p:cNvSpPr>
            <p:nvPr/>
          </p:nvSpPr>
          <p:spPr bwMode="auto">
            <a:xfrm>
              <a:off x="1882" y="845"/>
              <a:ext cx="635" cy="544"/>
            </a:xfrm>
            <a:prstGeom prst="rect">
              <a:avLst/>
            </a:prstGeom>
            <a:noFill/>
            <a:ln w="9525">
              <a:solidFill>
                <a:schemeClr val="tx1"/>
              </a:solidFill>
              <a:miter lim="800000"/>
              <a:headEnd/>
              <a:tailEnd/>
            </a:ln>
          </p:spPr>
          <p:txBody>
            <a:bodyPr wrap="none" anchor="ctr"/>
            <a:lstStyle/>
            <a:p>
              <a:r>
                <a:rPr lang="en-US" altLang="ja-JP">
                  <a:solidFill>
                    <a:srgbClr val="0000FF"/>
                  </a:solidFill>
                  <a:latin typeface="Cooper Black" pitchFamily="18" charset="0"/>
                </a:rPr>
                <a:t>Delay</a:t>
              </a:r>
            </a:p>
            <a:p>
              <a:r>
                <a:rPr lang="en-US" altLang="ja-JP">
                  <a:solidFill>
                    <a:srgbClr val="0000FF"/>
                  </a:solidFill>
                  <a:latin typeface="Cooper Black" pitchFamily="18" charset="0"/>
                </a:rPr>
                <a:t>105ns</a:t>
              </a:r>
            </a:p>
          </p:txBody>
        </p:sp>
        <p:sp>
          <p:nvSpPr>
            <p:cNvPr id="8248" name="Rectangle 21"/>
            <p:cNvSpPr>
              <a:spLocks noChangeArrowheads="1"/>
            </p:cNvSpPr>
            <p:nvPr/>
          </p:nvSpPr>
          <p:spPr bwMode="auto">
            <a:xfrm>
              <a:off x="1927" y="1752"/>
              <a:ext cx="590" cy="453"/>
            </a:xfrm>
            <a:prstGeom prst="rect">
              <a:avLst/>
            </a:prstGeom>
            <a:noFill/>
            <a:ln w="9525">
              <a:solidFill>
                <a:schemeClr val="tx1"/>
              </a:solidFill>
              <a:miter lim="800000"/>
              <a:headEnd/>
              <a:tailEnd/>
            </a:ln>
          </p:spPr>
          <p:txBody>
            <a:bodyPr wrap="none" anchor="ctr"/>
            <a:lstStyle/>
            <a:p>
              <a:pPr algn="ctr"/>
              <a:r>
                <a:rPr lang="en-US" altLang="ja-JP">
                  <a:solidFill>
                    <a:srgbClr val="0000FF"/>
                  </a:solidFill>
                  <a:latin typeface="Cooper Black" pitchFamily="18" charset="0"/>
                </a:rPr>
                <a:t>OR</a:t>
              </a:r>
            </a:p>
          </p:txBody>
        </p:sp>
        <p:sp>
          <p:nvSpPr>
            <p:cNvPr id="8249" name="Rectangle 28"/>
            <p:cNvSpPr>
              <a:spLocks noChangeArrowheads="1"/>
            </p:cNvSpPr>
            <p:nvPr/>
          </p:nvSpPr>
          <p:spPr bwMode="auto">
            <a:xfrm>
              <a:off x="2971" y="845"/>
              <a:ext cx="998" cy="499"/>
            </a:xfrm>
            <a:prstGeom prst="rect">
              <a:avLst/>
            </a:prstGeom>
            <a:noFill/>
            <a:ln w="9525">
              <a:solidFill>
                <a:schemeClr val="tx1"/>
              </a:solidFill>
              <a:miter lim="800000"/>
              <a:headEnd/>
              <a:tailEnd/>
            </a:ln>
          </p:spPr>
          <p:txBody>
            <a:bodyPr wrap="none" anchor="ctr"/>
            <a:lstStyle/>
            <a:p>
              <a:pPr algn="ctr"/>
              <a:r>
                <a:rPr lang="en-US" altLang="ja-JP">
                  <a:solidFill>
                    <a:srgbClr val="0000FF"/>
                  </a:solidFill>
                  <a:latin typeface="Cooper Black" pitchFamily="18" charset="0"/>
                </a:rPr>
                <a:t>Coincidence</a:t>
              </a:r>
            </a:p>
          </p:txBody>
        </p:sp>
        <p:sp>
          <p:nvSpPr>
            <p:cNvPr id="8250" name="Rectangle 32"/>
            <p:cNvSpPr>
              <a:spLocks noChangeArrowheads="1"/>
            </p:cNvSpPr>
            <p:nvPr/>
          </p:nvSpPr>
          <p:spPr bwMode="auto">
            <a:xfrm>
              <a:off x="4195" y="935"/>
              <a:ext cx="908" cy="362"/>
            </a:xfrm>
            <a:prstGeom prst="rect">
              <a:avLst/>
            </a:prstGeom>
            <a:noFill/>
            <a:ln w="9525">
              <a:solidFill>
                <a:schemeClr val="tx1"/>
              </a:solidFill>
              <a:miter lim="800000"/>
              <a:headEnd/>
              <a:tailEnd/>
            </a:ln>
          </p:spPr>
          <p:txBody>
            <a:bodyPr wrap="none" anchor="ctr"/>
            <a:lstStyle/>
            <a:p>
              <a:pPr algn="ctr"/>
              <a:r>
                <a:rPr lang="en-US" altLang="ja-JP">
                  <a:solidFill>
                    <a:srgbClr val="0000FF"/>
                  </a:solidFill>
                  <a:latin typeface="Cooper Black" pitchFamily="18" charset="0"/>
                </a:rPr>
                <a:t>Width 220ns</a:t>
              </a:r>
            </a:p>
          </p:txBody>
        </p:sp>
        <p:sp>
          <p:nvSpPr>
            <p:cNvPr id="8251" name="Rectangle 34"/>
            <p:cNvSpPr>
              <a:spLocks noChangeArrowheads="1"/>
            </p:cNvSpPr>
            <p:nvPr/>
          </p:nvSpPr>
          <p:spPr bwMode="auto">
            <a:xfrm>
              <a:off x="5284" y="663"/>
              <a:ext cx="363" cy="952"/>
            </a:xfrm>
            <a:prstGeom prst="rect">
              <a:avLst/>
            </a:prstGeom>
            <a:noFill/>
            <a:ln w="9525">
              <a:solidFill>
                <a:schemeClr val="tx1"/>
              </a:solidFill>
              <a:miter lim="800000"/>
              <a:headEnd/>
              <a:tailEnd/>
            </a:ln>
          </p:spPr>
          <p:txBody>
            <a:bodyPr wrap="none" anchor="ctr"/>
            <a:lstStyle/>
            <a:p>
              <a:pPr algn="ctr"/>
              <a:r>
                <a:rPr lang="en-US" altLang="ja-JP">
                  <a:solidFill>
                    <a:srgbClr val="0000FF"/>
                  </a:solidFill>
                  <a:latin typeface="Cooper Black" pitchFamily="18" charset="0"/>
                </a:rPr>
                <a:t>TDC</a:t>
              </a:r>
            </a:p>
            <a:p>
              <a:pPr algn="ctr"/>
              <a:r>
                <a:rPr lang="en-US" altLang="ja-JP">
                  <a:solidFill>
                    <a:srgbClr val="0000FF"/>
                  </a:solidFill>
                  <a:latin typeface="Cooper Black" pitchFamily="18" charset="0"/>
                </a:rPr>
                <a:t>start</a:t>
              </a:r>
            </a:p>
          </p:txBody>
        </p:sp>
        <p:sp>
          <p:nvSpPr>
            <p:cNvPr id="8252" name="Rectangle 36"/>
            <p:cNvSpPr>
              <a:spLocks noChangeArrowheads="1"/>
            </p:cNvSpPr>
            <p:nvPr/>
          </p:nvSpPr>
          <p:spPr bwMode="auto">
            <a:xfrm>
              <a:off x="2880" y="1752"/>
              <a:ext cx="408" cy="453"/>
            </a:xfrm>
            <a:prstGeom prst="rect">
              <a:avLst/>
            </a:prstGeom>
            <a:noFill/>
            <a:ln w="9525">
              <a:solidFill>
                <a:schemeClr val="tx1"/>
              </a:solidFill>
              <a:miter lim="800000"/>
              <a:headEnd/>
              <a:tailEnd/>
            </a:ln>
          </p:spPr>
          <p:txBody>
            <a:bodyPr wrap="none" anchor="ctr"/>
            <a:lstStyle/>
            <a:p>
              <a:pPr algn="ctr"/>
              <a:r>
                <a:rPr lang="en-US" altLang="ja-JP">
                  <a:solidFill>
                    <a:srgbClr val="0000FF"/>
                  </a:solidFill>
                  <a:latin typeface="Cooper Black" pitchFamily="18" charset="0"/>
                </a:rPr>
                <a:t>Gate</a:t>
              </a:r>
            </a:p>
          </p:txBody>
        </p:sp>
        <p:sp>
          <p:nvSpPr>
            <p:cNvPr id="8253" name="Rectangle 38"/>
            <p:cNvSpPr>
              <a:spLocks noChangeArrowheads="1"/>
            </p:cNvSpPr>
            <p:nvPr/>
          </p:nvSpPr>
          <p:spPr bwMode="auto">
            <a:xfrm>
              <a:off x="3470" y="1752"/>
              <a:ext cx="544" cy="771"/>
            </a:xfrm>
            <a:prstGeom prst="rect">
              <a:avLst/>
            </a:prstGeom>
            <a:noFill/>
            <a:ln w="9525">
              <a:solidFill>
                <a:schemeClr val="tx1"/>
              </a:solidFill>
              <a:miter lim="800000"/>
              <a:headEnd/>
              <a:tailEnd/>
            </a:ln>
          </p:spPr>
          <p:txBody>
            <a:bodyPr wrap="none" anchor="ctr"/>
            <a:lstStyle/>
            <a:p>
              <a:pPr algn="ctr"/>
              <a:r>
                <a:rPr lang="en-US" altLang="ja-JP">
                  <a:solidFill>
                    <a:srgbClr val="0000FF"/>
                  </a:solidFill>
                  <a:latin typeface="Cooper Black" pitchFamily="18" charset="0"/>
                </a:rPr>
                <a:t>Width</a:t>
              </a:r>
            </a:p>
            <a:p>
              <a:pPr algn="ctr"/>
              <a:r>
                <a:rPr lang="en-US" altLang="ja-JP">
                  <a:solidFill>
                    <a:srgbClr val="0000FF"/>
                  </a:solidFill>
                  <a:latin typeface="Cooper Black" pitchFamily="18" charset="0"/>
                </a:rPr>
                <a:t>200ns</a:t>
              </a:r>
            </a:p>
            <a:p>
              <a:pPr algn="ctr"/>
              <a:r>
                <a:rPr lang="en-US" altLang="ja-JP">
                  <a:solidFill>
                    <a:srgbClr val="0000FF"/>
                  </a:solidFill>
                  <a:latin typeface="Cooper Black" pitchFamily="18" charset="0"/>
                </a:rPr>
                <a:t>VETO</a:t>
              </a:r>
            </a:p>
          </p:txBody>
        </p:sp>
      </p:grpSp>
      <p:sp>
        <p:nvSpPr>
          <p:cNvPr id="8221" name="Line 39"/>
          <p:cNvSpPr>
            <a:spLocks noChangeShapeType="1"/>
          </p:cNvSpPr>
          <p:nvPr/>
        </p:nvSpPr>
        <p:spPr bwMode="auto">
          <a:xfrm>
            <a:off x="5219700" y="3141663"/>
            <a:ext cx="288925" cy="0"/>
          </a:xfrm>
          <a:prstGeom prst="line">
            <a:avLst/>
          </a:prstGeom>
          <a:noFill/>
          <a:ln w="9525">
            <a:solidFill>
              <a:schemeClr val="tx1"/>
            </a:solidFill>
            <a:round/>
            <a:headEnd/>
            <a:tailEnd type="triangle" w="med" len="med"/>
          </a:ln>
        </p:spPr>
        <p:txBody>
          <a:bodyPr/>
          <a:lstStyle/>
          <a:p>
            <a:endParaRPr lang="ja-JP" altLang="en-US"/>
          </a:p>
        </p:txBody>
      </p:sp>
      <p:sp>
        <p:nvSpPr>
          <p:cNvPr id="8222" name="Line 40"/>
          <p:cNvSpPr>
            <a:spLocks noChangeShapeType="1"/>
          </p:cNvSpPr>
          <p:nvPr/>
        </p:nvSpPr>
        <p:spPr bwMode="auto">
          <a:xfrm flipV="1">
            <a:off x="5940425" y="2133600"/>
            <a:ext cx="0" cy="647700"/>
          </a:xfrm>
          <a:prstGeom prst="line">
            <a:avLst/>
          </a:prstGeom>
          <a:noFill/>
          <a:ln w="9525">
            <a:solidFill>
              <a:schemeClr val="tx1"/>
            </a:solidFill>
            <a:round/>
            <a:headEnd/>
            <a:tailEnd type="triangle" w="med" len="med"/>
          </a:ln>
        </p:spPr>
        <p:txBody>
          <a:bodyPr/>
          <a:lstStyle/>
          <a:p>
            <a:endParaRPr lang="ja-JP" altLang="en-US"/>
          </a:p>
        </p:txBody>
      </p:sp>
      <p:sp>
        <p:nvSpPr>
          <p:cNvPr id="8223" name="Rectangle 41"/>
          <p:cNvSpPr>
            <a:spLocks noChangeArrowheads="1"/>
          </p:cNvSpPr>
          <p:nvPr/>
        </p:nvSpPr>
        <p:spPr bwMode="auto">
          <a:xfrm>
            <a:off x="2700338" y="4149725"/>
            <a:ext cx="1008062" cy="935038"/>
          </a:xfrm>
          <a:prstGeom prst="rect">
            <a:avLst/>
          </a:prstGeom>
          <a:solidFill>
            <a:schemeClr val="bg1"/>
          </a:solidFill>
          <a:ln w="9525">
            <a:solidFill>
              <a:schemeClr val="tx1"/>
            </a:solidFill>
            <a:miter lim="800000"/>
            <a:headEnd/>
            <a:tailEnd/>
          </a:ln>
        </p:spPr>
        <p:txBody>
          <a:bodyPr wrap="none" anchor="ctr"/>
          <a:lstStyle/>
          <a:p>
            <a:pPr algn="ctr"/>
            <a:r>
              <a:rPr lang="en-US" altLang="ja-JP" dirty="0">
                <a:solidFill>
                  <a:srgbClr val="00CC00"/>
                </a:solidFill>
                <a:latin typeface="Cooper Black" pitchFamily="18" charset="0"/>
              </a:rPr>
              <a:t>Delay</a:t>
            </a:r>
          </a:p>
          <a:p>
            <a:pPr algn="ctr"/>
            <a:r>
              <a:rPr lang="en-US" altLang="ja-JP" dirty="0">
                <a:solidFill>
                  <a:srgbClr val="00CC00"/>
                </a:solidFill>
                <a:latin typeface="Cooper Black" pitchFamily="18" charset="0"/>
              </a:rPr>
              <a:t>210ns</a:t>
            </a:r>
          </a:p>
        </p:txBody>
      </p:sp>
      <p:sp>
        <p:nvSpPr>
          <p:cNvPr id="8224" name="Line 42"/>
          <p:cNvSpPr>
            <a:spLocks noChangeShapeType="1"/>
          </p:cNvSpPr>
          <p:nvPr/>
        </p:nvSpPr>
        <p:spPr bwMode="auto">
          <a:xfrm>
            <a:off x="2339975" y="2205038"/>
            <a:ext cx="0" cy="2232025"/>
          </a:xfrm>
          <a:prstGeom prst="line">
            <a:avLst/>
          </a:prstGeom>
          <a:noFill/>
          <a:ln w="9525">
            <a:solidFill>
              <a:schemeClr val="tx1"/>
            </a:solidFill>
            <a:round/>
            <a:headEnd/>
            <a:tailEnd/>
          </a:ln>
        </p:spPr>
        <p:txBody>
          <a:bodyPr/>
          <a:lstStyle/>
          <a:p>
            <a:endParaRPr lang="ja-JP" altLang="en-US"/>
          </a:p>
        </p:txBody>
      </p:sp>
      <p:sp>
        <p:nvSpPr>
          <p:cNvPr id="8225" name="Line 43"/>
          <p:cNvSpPr>
            <a:spLocks noChangeShapeType="1"/>
          </p:cNvSpPr>
          <p:nvPr/>
        </p:nvSpPr>
        <p:spPr bwMode="auto">
          <a:xfrm>
            <a:off x="2339975" y="4437063"/>
            <a:ext cx="360363" cy="0"/>
          </a:xfrm>
          <a:prstGeom prst="line">
            <a:avLst/>
          </a:prstGeom>
          <a:noFill/>
          <a:ln w="9525">
            <a:solidFill>
              <a:schemeClr val="tx1"/>
            </a:solidFill>
            <a:round/>
            <a:headEnd/>
            <a:tailEnd type="triangle" w="med" len="med"/>
          </a:ln>
        </p:spPr>
        <p:txBody>
          <a:bodyPr/>
          <a:lstStyle/>
          <a:p>
            <a:endParaRPr lang="ja-JP" altLang="en-US"/>
          </a:p>
        </p:txBody>
      </p:sp>
      <p:sp>
        <p:nvSpPr>
          <p:cNvPr id="8226" name="Line 44"/>
          <p:cNvSpPr>
            <a:spLocks noChangeShapeType="1"/>
          </p:cNvSpPr>
          <p:nvPr/>
        </p:nvSpPr>
        <p:spPr bwMode="auto">
          <a:xfrm>
            <a:off x="2051050" y="2781300"/>
            <a:ext cx="0" cy="1800225"/>
          </a:xfrm>
          <a:prstGeom prst="line">
            <a:avLst/>
          </a:prstGeom>
          <a:noFill/>
          <a:ln w="9525">
            <a:solidFill>
              <a:schemeClr val="tx1"/>
            </a:solidFill>
            <a:round/>
            <a:headEnd/>
            <a:tailEnd/>
          </a:ln>
        </p:spPr>
        <p:txBody>
          <a:bodyPr/>
          <a:lstStyle/>
          <a:p>
            <a:endParaRPr lang="ja-JP" altLang="en-US"/>
          </a:p>
        </p:txBody>
      </p:sp>
      <p:sp>
        <p:nvSpPr>
          <p:cNvPr id="8227" name="Line 45"/>
          <p:cNvSpPr>
            <a:spLocks noChangeShapeType="1"/>
          </p:cNvSpPr>
          <p:nvPr/>
        </p:nvSpPr>
        <p:spPr bwMode="auto">
          <a:xfrm>
            <a:off x="2051050" y="4581525"/>
            <a:ext cx="649288" cy="0"/>
          </a:xfrm>
          <a:prstGeom prst="line">
            <a:avLst/>
          </a:prstGeom>
          <a:noFill/>
          <a:ln w="9525">
            <a:solidFill>
              <a:schemeClr val="tx1"/>
            </a:solidFill>
            <a:round/>
            <a:headEnd/>
            <a:tailEnd type="triangle" w="med" len="med"/>
          </a:ln>
        </p:spPr>
        <p:txBody>
          <a:bodyPr/>
          <a:lstStyle/>
          <a:p>
            <a:endParaRPr lang="ja-JP" altLang="en-US"/>
          </a:p>
        </p:txBody>
      </p:sp>
      <p:sp>
        <p:nvSpPr>
          <p:cNvPr id="8228" name="Rectangle 46"/>
          <p:cNvSpPr>
            <a:spLocks noChangeArrowheads="1"/>
          </p:cNvSpPr>
          <p:nvPr/>
        </p:nvSpPr>
        <p:spPr bwMode="auto">
          <a:xfrm>
            <a:off x="4211638" y="4292600"/>
            <a:ext cx="1439862" cy="504825"/>
          </a:xfrm>
          <a:prstGeom prst="rect">
            <a:avLst/>
          </a:prstGeom>
          <a:solidFill>
            <a:schemeClr val="bg1"/>
          </a:solidFill>
          <a:ln w="9525">
            <a:solidFill>
              <a:schemeClr val="tx1"/>
            </a:solidFill>
            <a:miter lim="800000"/>
            <a:headEnd/>
            <a:tailEnd/>
          </a:ln>
        </p:spPr>
        <p:txBody>
          <a:bodyPr wrap="none" anchor="ctr"/>
          <a:lstStyle/>
          <a:p>
            <a:pPr algn="ctr"/>
            <a:r>
              <a:rPr lang="en-US" altLang="ja-JP">
                <a:solidFill>
                  <a:srgbClr val="00CC00"/>
                </a:solidFill>
                <a:latin typeface="Cooper Black" pitchFamily="18" charset="0"/>
              </a:rPr>
              <a:t>Coincidence</a:t>
            </a:r>
          </a:p>
        </p:txBody>
      </p:sp>
      <p:sp>
        <p:nvSpPr>
          <p:cNvPr id="8229" name="Line 47"/>
          <p:cNvSpPr>
            <a:spLocks noChangeShapeType="1"/>
          </p:cNvSpPr>
          <p:nvPr/>
        </p:nvSpPr>
        <p:spPr bwMode="auto">
          <a:xfrm>
            <a:off x="3708400" y="4437063"/>
            <a:ext cx="503238" cy="0"/>
          </a:xfrm>
          <a:prstGeom prst="line">
            <a:avLst/>
          </a:prstGeom>
          <a:noFill/>
          <a:ln w="9525">
            <a:solidFill>
              <a:schemeClr val="tx1"/>
            </a:solidFill>
            <a:round/>
            <a:headEnd/>
            <a:tailEnd type="triangle" w="med" len="med"/>
          </a:ln>
        </p:spPr>
        <p:txBody>
          <a:bodyPr/>
          <a:lstStyle/>
          <a:p>
            <a:endParaRPr lang="ja-JP" altLang="en-US"/>
          </a:p>
        </p:txBody>
      </p:sp>
      <p:sp>
        <p:nvSpPr>
          <p:cNvPr id="8230" name="Line 48"/>
          <p:cNvSpPr>
            <a:spLocks noChangeShapeType="1"/>
          </p:cNvSpPr>
          <p:nvPr/>
        </p:nvSpPr>
        <p:spPr bwMode="auto">
          <a:xfrm>
            <a:off x="3708400" y="4581525"/>
            <a:ext cx="503238" cy="0"/>
          </a:xfrm>
          <a:prstGeom prst="line">
            <a:avLst/>
          </a:prstGeom>
          <a:noFill/>
          <a:ln w="9525">
            <a:solidFill>
              <a:schemeClr val="tx1"/>
            </a:solidFill>
            <a:round/>
            <a:headEnd/>
            <a:tailEnd type="triangle" w="med" len="med"/>
          </a:ln>
        </p:spPr>
        <p:txBody>
          <a:bodyPr/>
          <a:lstStyle/>
          <a:p>
            <a:endParaRPr lang="ja-JP" altLang="en-US"/>
          </a:p>
        </p:txBody>
      </p:sp>
      <p:sp>
        <p:nvSpPr>
          <p:cNvPr id="8231" name="Line 49"/>
          <p:cNvSpPr>
            <a:spLocks noChangeShapeType="1"/>
          </p:cNvSpPr>
          <p:nvPr/>
        </p:nvSpPr>
        <p:spPr bwMode="auto">
          <a:xfrm>
            <a:off x="8243888" y="1773238"/>
            <a:ext cx="0" cy="2376487"/>
          </a:xfrm>
          <a:prstGeom prst="line">
            <a:avLst/>
          </a:prstGeom>
          <a:noFill/>
          <a:ln w="9525">
            <a:solidFill>
              <a:schemeClr val="tx1"/>
            </a:solidFill>
            <a:round/>
            <a:headEnd/>
            <a:tailEnd/>
          </a:ln>
        </p:spPr>
        <p:txBody>
          <a:bodyPr/>
          <a:lstStyle/>
          <a:p>
            <a:endParaRPr lang="ja-JP" altLang="en-US"/>
          </a:p>
        </p:txBody>
      </p:sp>
      <p:sp>
        <p:nvSpPr>
          <p:cNvPr id="8232" name="Rectangle 50"/>
          <p:cNvSpPr>
            <a:spLocks noChangeArrowheads="1"/>
          </p:cNvSpPr>
          <p:nvPr/>
        </p:nvSpPr>
        <p:spPr bwMode="auto">
          <a:xfrm>
            <a:off x="7019925" y="3933825"/>
            <a:ext cx="719138" cy="431800"/>
          </a:xfrm>
          <a:prstGeom prst="rect">
            <a:avLst/>
          </a:prstGeom>
          <a:solidFill>
            <a:schemeClr val="bg1"/>
          </a:solidFill>
          <a:ln w="9525">
            <a:solidFill>
              <a:schemeClr val="tx1"/>
            </a:solidFill>
            <a:miter lim="800000"/>
            <a:headEnd/>
            <a:tailEnd/>
          </a:ln>
        </p:spPr>
        <p:txBody>
          <a:bodyPr wrap="none" anchor="ctr"/>
          <a:lstStyle/>
          <a:p>
            <a:pPr algn="ctr"/>
            <a:r>
              <a:rPr lang="en-US" altLang="ja-JP">
                <a:solidFill>
                  <a:srgbClr val="00CC00"/>
                </a:solidFill>
                <a:latin typeface="Cooper Black" pitchFamily="18" charset="0"/>
              </a:rPr>
              <a:t>VETO</a:t>
            </a:r>
          </a:p>
        </p:txBody>
      </p:sp>
      <p:sp>
        <p:nvSpPr>
          <p:cNvPr id="8233" name="Line 51"/>
          <p:cNvSpPr>
            <a:spLocks noChangeShapeType="1"/>
          </p:cNvSpPr>
          <p:nvPr/>
        </p:nvSpPr>
        <p:spPr bwMode="auto">
          <a:xfrm flipH="1">
            <a:off x="7740650" y="4149725"/>
            <a:ext cx="503238" cy="0"/>
          </a:xfrm>
          <a:prstGeom prst="line">
            <a:avLst/>
          </a:prstGeom>
          <a:noFill/>
          <a:ln w="9525">
            <a:solidFill>
              <a:schemeClr val="tx1"/>
            </a:solidFill>
            <a:round/>
            <a:headEnd/>
            <a:tailEnd type="triangle" w="med" len="med"/>
          </a:ln>
        </p:spPr>
        <p:txBody>
          <a:bodyPr/>
          <a:lstStyle/>
          <a:p>
            <a:endParaRPr lang="ja-JP" altLang="en-US"/>
          </a:p>
        </p:txBody>
      </p:sp>
      <p:sp>
        <p:nvSpPr>
          <p:cNvPr id="8234" name="Line 52"/>
          <p:cNvSpPr>
            <a:spLocks noChangeShapeType="1"/>
          </p:cNvSpPr>
          <p:nvPr/>
        </p:nvSpPr>
        <p:spPr bwMode="auto">
          <a:xfrm flipH="1">
            <a:off x="5003800" y="4149725"/>
            <a:ext cx="2016125" cy="0"/>
          </a:xfrm>
          <a:prstGeom prst="line">
            <a:avLst/>
          </a:prstGeom>
          <a:noFill/>
          <a:ln w="9525">
            <a:solidFill>
              <a:schemeClr val="tx1"/>
            </a:solidFill>
            <a:round/>
            <a:headEnd/>
            <a:tailEnd/>
          </a:ln>
        </p:spPr>
        <p:txBody>
          <a:bodyPr/>
          <a:lstStyle/>
          <a:p>
            <a:endParaRPr lang="ja-JP" altLang="en-US"/>
          </a:p>
        </p:txBody>
      </p:sp>
      <p:sp>
        <p:nvSpPr>
          <p:cNvPr id="8235" name="Line 53"/>
          <p:cNvSpPr>
            <a:spLocks noChangeShapeType="1"/>
          </p:cNvSpPr>
          <p:nvPr/>
        </p:nvSpPr>
        <p:spPr bwMode="auto">
          <a:xfrm>
            <a:off x="5003800" y="4149725"/>
            <a:ext cx="0" cy="142875"/>
          </a:xfrm>
          <a:prstGeom prst="line">
            <a:avLst/>
          </a:prstGeom>
          <a:noFill/>
          <a:ln w="9525">
            <a:solidFill>
              <a:schemeClr val="tx1"/>
            </a:solidFill>
            <a:round/>
            <a:headEnd/>
            <a:tailEnd type="triangle" w="med" len="med"/>
          </a:ln>
        </p:spPr>
        <p:txBody>
          <a:bodyPr/>
          <a:lstStyle/>
          <a:p>
            <a:endParaRPr lang="ja-JP" altLang="en-US"/>
          </a:p>
        </p:txBody>
      </p:sp>
      <p:sp>
        <p:nvSpPr>
          <p:cNvPr id="8236" name="Rectangle 54"/>
          <p:cNvSpPr>
            <a:spLocks noChangeArrowheads="1"/>
          </p:cNvSpPr>
          <p:nvPr/>
        </p:nvSpPr>
        <p:spPr bwMode="auto">
          <a:xfrm>
            <a:off x="8388350" y="3716338"/>
            <a:ext cx="576263" cy="1366837"/>
          </a:xfrm>
          <a:prstGeom prst="rect">
            <a:avLst/>
          </a:prstGeom>
          <a:solidFill>
            <a:schemeClr val="bg1"/>
          </a:solidFill>
          <a:ln w="9525">
            <a:solidFill>
              <a:schemeClr val="tx1"/>
            </a:solidFill>
            <a:miter lim="800000"/>
            <a:headEnd/>
            <a:tailEnd/>
          </a:ln>
        </p:spPr>
        <p:txBody>
          <a:bodyPr wrap="none" anchor="ctr"/>
          <a:lstStyle/>
          <a:p>
            <a:pPr algn="ctr"/>
            <a:r>
              <a:rPr lang="en-US" altLang="ja-JP">
                <a:solidFill>
                  <a:srgbClr val="00CC00"/>
                </a:solidFill>
                <a:latin typeface="Cooper Black" pitchFamily="18" charset="0"/>
              </a:rPr>
              <a:t>TDC</a:t>
            </a:r>
          </a:p>
          <a:p>
            <a:pPr algn="ctr"/>
            <a:r>
              <a:rPr lang="en-US" altLang="ja-JP">
                <a:solidFill>
                  <a:srgbClr val="00CC00"/>
                </a:solidFill>
                <a:latin typeface="Cooper Black" pitchFamily="18" charset="0"/>
              </a:rPr>
              <a:t>Ch1</a:t>
            </a:r>
          </a:p>
        </p:txBody>
      </p:sp>
      <p:sp>
        <p:nvSpPr>
          <p:cNvPr id="8237" name="Line 55"/>
          <p:cNvSpPr>
            <a:spLocks noChangeShapeType="1"/>
          </p:cNvSpPr>
          <p:nvPr/>
        </p:nvSpPr>
        <p:spPr bwMode="auto">
          <a:xfrm>
            <a:off x="5651500" y="4581525"/>
            <a:ext cx="2736850" cy="0"/>
          </a:xfrm>
          <a:prstGeom prst="line">
            <a:avLst/>
          </a:prstGeom>
          <a:noFill/>
          <a:ln w="9525">
            <a:solidFill>
              <a:schemeClr val="tx1"/>
            </a:solidFill>
            <a:round/>
            <a:headEnd/>
            <a:tailEnd type="triangle" w="med" len="med"/>
          </a:ln>
        </p:spPr>
        <p:txBody>
          <a:bodyPr/>
          <a:lstStyle/>
          <a:p>
            <a:endParaRPr lang="ja-JP" altLang="en-US"/>
          </a:p>
        </p:txBody>
      </p:sp>
      <p:sp>
        <p:nvSpPr>
          <p:cNvPr id="8238" name="Rectangle 56"/>
          <p:cNvSpPr>
            <a:spLocks noChangeArrowheads="1"/>
          </p:cNvSpPr>
          <p:nvPr/>
        </p:nvSpPr>
        <p:spPr bwMode="auto">
          <a:xfrm>
            <a:off x="8388350" y="5373688"/>
            <a:ext cx="576263" cy="1366837"/>
          </a:xfrm>
          <a:prstGeom prst="rect">
            <a:avLst/>
          </a:prstGeom>
          <a:solidFill>
            <a:schemeClr val="bg1"/>
          </a:solidFill>
          <a:ln w="9525">
            <a:solidFill>
              <a:schemeClr val="tx1"/>
            </a:solidFill>
            <a:miter lim="800000"/>
            <a:headEnd/>
            <a:tailEnd/>
          </a:ln>
        </p:spPr>
        <p:txBody>
          <a:bodyPr wrap="none" anchor="ctr"/>
          <a:lstStyle/>
          <a:p>
            <a:pPr algn="ctr"/>
            <a:r>
              <a:rPr lang="en-US" altLang="ja-JP">
                <a:solidFill>
                  <a:srgbClr val="FF6600"/>
                </a:solidFill>
                <a:latin typeface="Cooper Black" pitchFamily="18" charset="0"/>
              </a:rPr>
              <a:t>TDC</a:t>
            </a:r>
          </a:p>
          <a:p>
            <a:pPr algn="ctr"/>
            <a:r>
              <a:rPr lang="en-US" altLang="ja-JP">
                <a:solidFill>
                  <a:srgbClr val="FF6600"/>
                </a:solidFill>
                <a:latin typeface="Cooper Black" pitchFamily="18" charset="0"/>
              </a:rPr>
              <a:t>Ch2</a:t>
            </a:r>
          </a:p>
        </p:txBody>
      </p:sp>
      <p:sp>
        <p:nvSpPr>
          <p:cNvPr id="8239" name="Rectangle 58"/>
          <p:cNvSpPr>
            <a:spLocks noChangeArrowheads="1"/>
          </p:cNvSpPr>
          <p:nvPr/>
        </p:nvSpPr>
        <p:spPr bwMode="auto">
          <a:xfrm>
            <a:off x="2700338" y="5516563"/>
            <a:ext cx="1439862" cy="504825"/>
          </a:xfrm>
          <a:prstGeom prst="rect">
            <a:avLst/>
          </a:prstGeom>
          <a:solidFill>
            <a:schemeClr val="bg1"/>
          </a:solidFill>
          <a:ln w="9525">
            <a:solidFill>
              <a:schemeClr val="tx1"/>
            </a:solidFill>
            <a:miter lim="800000"/>
            <a:headEnd/>
            <a:tailEnd/>
          </a:ln>
        </p:spPr>
        <p:txBody>
          <a:bodyPr wrap="none" anchor="ctr"/>
          <a:lstStyle/>
          <a:p>
            <a:pPr algn="ctr"/>
            <a:r>
              <a:rPr lang="en-US" altLang="ja-JP">
                <a:solidFill>
                  <a:srgbClr val="FF6600"/>
                </a:solidFill>
                <a:latin typeface="Cooper Black" pitchFamily="18" charset="0"/>
              </a:rPr>
              <a:t>Coincidence</a:t>
            </a:r>
          </a:p>
        </p:txBody>
      </p:sp>
      <p:sp>
        <p:nvSpPr>
          <p:cNvPr id="8240" name="Line 59"/>
          <p:cNvSpPr>
            <a:spLocks noChangeShapeType="1"/>
          </p:cNvSpPr>
          <p:nvPr/>
        </p:nvSpPr>
        <p:spPr bwMode="auto">
          <a:xfrm>
            <a:off x="1763713" y="3284538"/>
            <a:ext cx="0" cy="2305050"/>
          </a:xfrm>
          <a:prstGeom prst="line">
            <a:avLst/>
          </a:prstGeom>
          <a:noFill/>
          <a:ln w="9525">
            <a:solidFill>
              <a:schemeClr val="tx1"/>
            </a:solidFill>
            <a:round/>
            <a:headEnd/>
            <a:tailEnd/>
          </a:ln>
        </p:spPr>
        <p:txBody>
          <a:bodyPr/>
          <a:lstStyle/>
          <a:p>
            <a:endParaRPr lang="ja-JP" altLang="en-US"/>
          </a:p>
        </p:txBody>
      </p:sp>
      <p:sp>
        <p:nvSpPr>
          <p:cNvPr id="8241" name="Line 60"/>
          <p:cNvSpPr>
            <a:spLocks noChangeShapeType="1"/>
          </p:cNvSpPr>
          <p:nvPr/>
        </p:nvSpPr>
        <p:spPr bwMode="auto">
          <a:xfrm>
            <a:off x="1476375" y="3860800"/>
            <a:ext cx="0" cy="1944688"/>
          </a:xfrm>
          <a:prstGeom prst="line">
            <a:avLst/>
          </a:prstGeom>
          <a:noFill/>
          <a:ln w="9525">
            <a:solidFill>
              <a:schemeClr val="tx1"/>
            </a:solidFill>
            <a:round/>
            <a:headEnd/>
            <a:tailEnd/>
          </a:ln>
        </p:spPr>
        <p:txBody>
          <a:bodyPr/>
          <a:lstStyle/>
          <a:p>
            <a:endParaRPr lang="ja-JP" altLang="en-US"/>
          </a:p>
        </p:txBody>
      </p:sp>
      <p:sp>
        <p:nvSpPr>
          <p:cNvPr id="8242" name="Line 61"/>
          <p:cNvSpPr>
            <a:spLocks noChangeShapeType="1"/>
          </p:cNvSpPr>
          <p:nvPr/>
        </p:nvSpPr>
        <p:spPr bwMode="auto">
          <a:xfrm>
            <a:off x="1763713" y="5589588"/>
            <a:ext cx="936625" cy="0"/>
          </a:xfrm>
          <a:prstGeom prst="line">
            <a:avLst/>
          </a:prstGeom>
          <a:noFill/>
          <a:ln w="9525">
            <a:solidFill>
              <a:schemeClr val="tx1"/>
            </a:solidFill>
            <a:round/>
            <a:headEnd/>
            <a:tailEnd type="triangle" w="med" len="med"/>
          </a:ln>
        </p:spPr>
        <p:txBody>
          <a:bodyPr/>
          <a:lstStyle/>
          <a:p>
            <a:endParaRPr lang="ja-JP" altLang="en-US"/>
          </a:p>
        </p:txBody>
      </p:sp>
      <p:sp>
        <p:nvSpPr>
          <p:cNvPr id="8243" name="Line 62"/>
          <p:cNvSpPr>
            <a:spLocks noChangeShapeType="1"/>
          </p:cNvSpPr>
          <p:nvPr/>
        </p:nvSpPr>
        <p:spPr bwMode="auto">
          <a:xfrm>
            <a:off x="1476375" y="5805488"/>
            <a:ext cx="1223963" cy="0"/>
          </a:xfrm>
          <a:prstGeom prst="line">
            <a:avLst/>
          </a:prstGeom>
          <a:noFill/>
          <a:ln w="9525">
            <a:solidFill>
              <a:schemeClr val="tx1"/>
            </a:solidFill>
            <a:round/>
            <a:headEnd/>
            <a:tailEnd type="triangle" w="med" len="med"/>
          </a:ln>
        </p:spPr>
        <p:txBody>
          <a:bodyPr/>
          <a:lstStyle/>
          <a:p>
            <a:endParaRPr lang="ja-JP" altLang="en-US"/>
          </a:p>
        </p:txBody>
      </p:sp>
      <p:sp>
        <p:nvSpPr>
          <p:cNvPr id="8244" name="Rectangle 63"/>
          <p:cNvSpPr>
            <a:spLocks noChangeArrowheads="1"/>
          </p:cNvSpPr>
          <p:nvPr/>
        </p:nvSpPr>
        <p:spPr bwMode="auto">
          <a:xfrm>
            <a:off x="4643438" y="5373688"/>
            <a:ext cx="1008062" cy="935037"/>
          </a:xfrm>
          <a:prstGeom prst="rect">
            <a:avLst/>
          </a:prstGeom>
          <a:solidFill>
            <a:schemeClr val="bg1"/>
          </a:solidFill>
          <a:ln w="9525">
            <a:solidFill>
              <a:schemeClr val="tx1"/>
            </a:solidFill>
            <a:miter lim="800000"/>
            <a:headEnd/>
            <a:tailEnd/>
          </a:ln>
        </p:spPr>
        <p:txBody>
          <a:bodyPr wrap="none" anchor="ctr"/>
          <a:lstStyle/>
          <a:p>
            <a:pPr algn="ctr"/>
            <a:r>
              <a:rPr lang="en-US" altLang="ja-JP">
                <a:solidFill>
                  <a:srgbClr val="FF6600"/>
                </a:solidFill>
                <a:latin typeface="Cooper Black" pitchFamily="18" charset="0"/>
              </a:rPr>
              <a:t>Delay</a:t>
            </a:r>
          </a:p>
          <a:p>
            <a:pPr algn="ctr"/>
            <a:r>
              <a:rPr lang="en-US" altLang="ja-JP">
                <a:solidFill>
                  <a:srgbClr val="FF6600"/>
                </a:solidFill>
                <a:latin typeface="Cooper Black" pitchFamily="18" charset="0"/>
              </a:rPr>
              <a:t>525ns</a:t>
            </a:r>
          </a:p>
        </p:txBody>
      </p:sp>
      <p:sp>
        <p:nvSpPr>
          <p:cNvPr id="8245" name="Line 64"/>
          <p:cNvSpPr>
            <a:spLocks noChangeShapeType="1"/>
          </p:cNvSpPr>
          <p:nvPr/>
        </p:nvSpPr>
        <p:spPr bwMode="auto">
          <a:xfrm>
            <a:off x="4140200" y="5734050"/>
            <a:ext cx="503238" cy="0"/>
          </a:xfrm>
          <a:prstGeom prst="line">
            <a:avLst/>
          </a:prstGeom>
          <a:noFill/>
          <a:ln w="9525">
            <a:solidFill>
              <a:schemeClr val="tx1"/>
            </a:solidFill>
            <a:round/>
            <a:headEnd/>
            <a:tailEnd type="triangle" w="med" len="med"/>
          </a:ln>
        </p:spPr>
        <p:txBody>
          <a:bodyPr/>
          <a:lstStyle/>
          <a:p>
            <a:endParaRPr lang="ja-JP" altLang="en-US"/>
          </a:p>
        </p:txBody>
      </p:sp>
      <p:sp>
        <p:nvSpPr>
          <p:cNvPr id="8246" name="Line 65"/>
          <p:cNvSpPr>
            <a:spLocks noChangeShapeType="1"/>
          </p:cNvSpPr>
          <p:nvPr/>
        </p:nvSpPr>
        <p:spPr bwMode="auto">
          <a:xfrm>
            <a:off x="5651500" y="5734050"/>
            <a:ext cx="2736850" cy="0"/>
          </a:xfrm>
          <a:prstGeom prst="line">
            <a:avLst/>
          </a:prstGeom>
          <a:noFill/>
          <a:ln w="9525">
            <a:solidFill>
              <a:schemeClr val="tx1"/>
            </a:solidFill>
            <a:round/>
            <a:headEnd/>
            <a:tailEnd type="triangle" w="med" len="med"/>
          </a:ln>
        </p:spPr>
        <p:txBody>
          <a:bodyPr/>
          <a:lstStyle/>
          <a:p>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mtClean="0">
                <a:latin typeface="Cooper Black" pitchFamily="18" charset="0"/>
                <a:ea typeface="HG創英角ﾎﾟｯﾌﾟ体" pitchFamily="49" charset="-128"/>
              </a:rPr>
              <a:t>各種設定</a:t>
            </a:r>
          </a:p>
        </p:txBody>
      </p:sp>
      <p:sp>
        <p:nvSpPr>
          <p:cNvPr id="9219" name="Rectangle 3"/>
          <p:cNvSpPr>
            <a:spLocks noGrp="1" noChangeArrowheads="1"/>
          </p:cNvSpPr>
          <p:nvPr>
            <p:ph type="body" idx="1"/>
          </p:nvPr>
        </p:nvSpPr>
        <p:spPr/>
        <p:txBody>
          <a:bodyPr/>
          <a:lstStyle/>
          <a:p>
            <a:pPr eaLnBrk="1" hangingPunct="1">
              <a:lnSpc>
                <a:spcPct val="90000"/>
              </a:lnSpc>
            </a:pPr>
            <a:r>
              <a:rPr lang="en-US" altLang="ja-JP" sz="3000" dirty="0" smtClean="0"/>
              <a:t>PMT</a:t>
            </a:r>
            <a:r>
              <a:rPr lang="ja-JP" altLang="en-US" sz="3000" dirty="0" smtClean="0"/>
              <a:t>にかける電圧</a:t>
            </a:r>
          </a:p>
          <a:p>
            <a:pPr eaLnBrk="1" hangingPunct="1">
              <a:lnSpc>
                <a:spcPct val="90000"/>
              </a:lnSpc>
              <a:buFontTx/>
              <a:buNone/>
            </a:pPr>
            <a:r>
              <a:rPr lang="ja-JP" altLang="en-US" sz="3000" dirty="0" smtClean="0"/>
              <a:t>　⇒低すぎると感度が落ちる。</a:t>
            </a:r>
          </a:p>
          <a:p>
            <a:pPr eaLnBrk="1" hangingPunct="1">
              <a:lnSpc>
                <a:spcPct val="90000"/>
              </a:lnSpc>
              <a:buFontTx/>
              <a:buNone/>
            </a:pPr>
            <a:r>
              <a:rPr lang="ja-JP" altLang="en-US" sz="3000" dirty="0" smtClean="0"/>
              <a:t>　⇒高すぎるとノイズが大きくなる。</a:t>
            </a:r>
          </a:p>
          <a:p>
            <a:pPr eaLnBrk="1" hangingPunct="1">
              <a:lnSpc>
                <a:spcPct val="90000"/>
              </a:lnSpc>
              <a:buFontTx/>
              <a:buNone/>
            </a:pPr>
            <a:r>
              <a:rPr lang="ja-JP" altLang="en-US" sz="3000" dirty="0" smtClean="0"/>
              <a:t>　今回は</a:t>
            </a:r>
            <a:r>
              <a:rPr lang="en-US" altLang="ja-JP" sz="3000" dirty="0" smtClean="0"/>
              <a:t>PMT1~5</a:t>
            </a:r>
            <a:r>
              <a:rPr lang="ja-JP" altLang="en-US" sz="3000" dirty="0" smtClean="0"/>
              <a:t>の順に</a:t>
            </a:r>
            <a:r>
              <a:rPr lang="en-US" altLang="ja-JP" sz="3000" dirty="0" smtClean="0"/>
              <a:t>1510,1299,1301,1300,1301(V)</a:t>
            </a:r>
            <a:r>
              <a:rPr lang="ja-JP" altLang="en-US" sz="3000" dirty="0" smtClean="0"/>
              <a:t>で設定した。</a:t>
            </a:r>
          </a:p>
        </p:txBody>
      </p:sp>
      <p:grpSp>
        <p:nvGrpSpPr>
          <p:cNvPr id="2" name="Group 8"/>
          <p:cNvGrpSpPr>
            <a:grpSpLocks/>
          </p:cNvGrpSpPr>
          <p:nvPr/>
        </p:nvGrpSpPr>
        <p:grpSpPr bwMode="auto">
          <a:xfrm>
            <a:off x="1547813" y="4221163"/>
            <a:ext cx="5113337" cy="1584325"/>
            <a:chOff x="748" y="2840"/>
            <a:chExt cx="3221" cy="998"/>
          </a:xfrm>
        </p:grpSpPr>
        <p:sp>
          <p:nvSpPr>
            <p:cNvPr id="9221" name="Rectangle 4"/>
            <p:cNvSpPr>
              <a:spLocks noChangeArrowheads="1"/>
            </p:cNvSpPr>
            <p:nvPr/>
          </p:nvSpPr>
          <p:spPr bwMode="auto">
            <a:xfrm>
              <a:off x="748" y="2840"/>
              <a:ext cx="2177" cy="998"/>
            </a:xfrm>
            <a:prstGeom prst="rect">
              <a:avLst/>
            </a:prstGeom>
            <a:solidFill>
              <a:srgbClr val="808080"/>
            </a:solidFill>
            <a:ln w="9525">
              <a:solidFill>
                <a:schemeClr val="tx1"/>
              </a:solidFill>
              <a:miter lim="800000"/>
              <a:headEnd/>
              <a:tailEnd/>
            </a:ln>
          </p:spPr>
          <p:txBody>
            <a:bodyPr wrap="none" anchor="ctr"/>
            <a:lstStyle/>
            <a:p>
              <a:r>
                <a:rPr lang="ja-JP" altLang="en-US">
                  <a:solidFill>
                    <a:srgbClr val="FF0000"/>
                  </a:solidFill>
                </a:rPr>
                <a:t>　</a:t>
              </a:r>
              <a:r>
                <a:rPr lang="en-US" altLang="ja-JP">
                  <a:solidFill>
                    <a:srgbClr val="FF0000"/>
                  </a:solidFill>
                </a:rPr>
                <a:t>×</a:t>
              </a:r>
              <a:r>
                <a:rPr lang="ja-JP" altLang="en-US">
                  <a:solidFill>
                    <a:srgbClr val="FF6600"/>
                  </a:solidFill>
                </a:rPr>
                <a:t>　　</a:t>
              </a:r>
              <a:r>
                <a:rPr lang="ja-JP" altLang="en-US"/>
                <a:t>　　　　</a:t>
              </a:r>
              <a:r>
                <a:rPr lang="ja-JP" altLang="en-US">
                  <a:solidFill>
                    <a:srgbClr val="FF0000"/>
                  </a:solidFill>
                </a:rPr>
                <a:t>　</a:t>
              </a:r>
              <a:r>
                <a:rPr lang="en-US" altLang="ja-JP">
                  <a:solidFill>
                    <a:srgbClr val="FF0000"/>
                  </a:solidFill>
                </a:rPr>
                <a:t>×</a:t>
              </a:r>
              <a:r>
                <a:rPr lang="ja-JP" altLang="en-US"/>
                <a:t>　　　　　　　　</a:t>
              </a:r>
              <a:r>
                <a:rPr lang="en-US" altLang="ja-JP">
                  <a:solidFill>
                    <a:srgbClr val="FF0000"/>
                  </a:solidFill>
                </a:rPr>
                <a:t>×</a:t>
              </a:r>
              <a:r>
                <a:rPr lang="ja-JP" altLang="en-US"/>
                <a:t>　</a:t>
              </a:r>
            </a:p>
          </p:txBody>
        </p:sp>
        <p:sp>
          <p:nvSpPr>
            <p:cNvPr id="9222" name="AutoShape 6"/>
            <p:cNvSpPr>
              <a:spLocks noChangeArrowheads="1"/>
            </p:cNvSpPr>
            <p:nvPr/>
          </p:nvSpPr>
          <p:spPr bwMode="auto">
            <a:xfrm rot="-5400000">
              <a:off x="2699" y="3066"/>
              <a:ext cx="998" cy="545"/>
            </a:xfrm>
            <a:custGeom>
              <a:avLst/>
              <a:gdLst>
                <a:gd name="T0" fmla="*/ 797 w 21600"/>
                <a:gd name="T1" fmla="*/ 273 h 21600"/>
                <a:gd name="T2" fmla="*/ 499 w 21600"/>
                <a:gd name="T3" fmla="*/ 545 h 21600"/>
                <a:gd name="T4" fmla="*/ 201 w 21600"/>
                <a:gd name="T5" fmla="*/ 273 h 21600"/>
                <a:gd name="T6" fmla="*/ 499 w 21600"/>
                <a:gd name="T7" fmla="*/ 0 h 21600"/>
                <a:gd name="T8" fmla="*/ 0 60000 65536"/>
                <a:gd name="T9" fmla="*/ 0 60000 65536"/>
                <a:gd name="T10" fmla="*/ 0 60000 65536"/>
                <a:gd name="T11" fmla="*/ 0 60000 65536"/>
                <a:gd name="T12" fmla="*/ 6147 w 21600"/>
                <a:gd name="T13" fmla="*/ 6143 h 21600"/>
                <a:gd name="T14" fmla="*/ 15453 w 21600"/>
                <a:gd name="T15" fmla="*/ 15457 h 21600"/>
              </a:gdLst>
              <a:ahLst/>
              <a:cxnLst>
                <a:cxn ang="T8">
                  <a:pos x="T0" y="T1"/>
                </a:cxn>
                <a:cxn ang="T9">
                  <a:pos x="T2" y="T3"/>
                </a:cxn>
                <a:cxn ang="T10">
                  <a:pos x="T4" y="T5"/>
                </a:cxn>
                <a:cxn ang="T11">
                  <a:pos x="T6" y="T7"/>
                </a:cxn>
              </a:cxnLst>
              <a:rect l="T12" t="T13" r="T14" b="T15"/>
              <a:pathLst>
                <a:path w="21600" h="21600">
                  <a:moveTo>
                    <a:pt x="0" y="0"/>
                  </a:moveTo>
                  <a:lnTo>
                    <a:pt x="8700" y="21600"/>
                  </a:lnTo>
                  <a:lnTo>
                    <a:pt x="12900" y="21600"/>
                  </a:lnTo>
                  <a:lnTo>
                    <a:pt x="21600" y="0"/>
                  </a:lnTo>
                  <a:close/>
                </a:path>
              </a:pathLst>
            </a:custGeom>
            <a:solidFill>
              <a:schemeClr val="tx2"/>
            </a:solidFill>
            <a:ln w="9525">
              <a:solidFill>
                <a:schemeClr val="tx1"/>
              </a:solidFill>
              <a:miter lim="800000"/>
              <a:headEnd/>
              <a:tailEnd/>
            </a:ln>
          </p:spPr>
          <p:txBody>
            <a:bodyPr wrap="none" anchor="ctr"/>
            <a:lstStyle/>
            <a:p>
              <a:endParaRPr lang="ja-JP" altLang="en-US"/>
            </a:p>
          </p:txBody>
        </p:sp>
        <p:sp>
          <p:nvSpPr>
            <p:cNvPr id="9223" name="Rectangle 7"/>
            <p:cNvSpPr>
              <a:spLocks noChangeArrowheads="1"/>
            </p:cNvSpPr>
            <p:nvPr/>
          </p:nvSpPr>
          <p:spPr bwMode="auto">
            <a:xfrm>
              <a:off x="3470" y="3249"/>
              <a:ext cx="499" cy="181"/>
            </a:xfrm>
            <a:prstGeom prst="rect">
              <a:avLst/>
            </a:prstGeom>
            <a:solidFill>
              <a:schemeClr val="tx2"/>
            </a:solidFill>
            <a:ln w="9525">
              <a:solidFill>
                <a:schemeClr val="tx1"/>
              </a:solidFill>
              <a:miter lim="800000"/>
              <a:headEnd/>
              <a:tailEnd/>
            </a:ln>
          </p:spPr>
          <p:txBody>
            <a:bodyPr wrap="none" anchor="ctr"/>
            <a:lstStyle/>
            <a:p>
              <a:endParaRPr lang="ja-JP" alt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ja-JP" dirty="0" smtClean="0">
                <a:latin typeface="Cooper Black" pitchFamily="18" charset="0"/>
                <a:ea typeface="HG創英角ﾎﾟｯﾌﾟ体" pitchFamily="49" charset="-128"/>
              </a:rPr>
              <a:t>TDC</a:t>
            </a:r>
            <a:r>
              <a:rPr lang="ja-JP" altLang="en-US" dirty="0" smtClean="0">
                <a:latin typeface="HG創英角ﾎﾟｯﾌﾟ体" pitchFamily="49" charset="-128"/>
                <a:ea typeface="HG創英角ﾎﾟｯﾌﾟ体" pitchFamily="49" charset="-128"/>
              </a:rPr>
              <a:t>校正</a:t>
            </a:r>
            <a:endParaRPr lang="ja-JP" altLang="en-US" dirty="0" smtClean="0">
              <a:latin typeface="Cooper Black" pitchFamily="18" charset="0"/>
              <a:ea typeface="HG創英角ﾎﾟｯﾌﾟ体" pitchFamily="49" charset="-128"/>
            </a:endParaRPr>
          </a:p>
        </p:txBody>
      </p:sp>
      <p:graphicFrame>
        <p:nvGraphicFramePr>
          <p:cNvPr id="6" name="グラフ 5"/>
          <p:cNvGraphicFramePr/>
          <p:nvPr/>
        </p:nvGraphicFramePr>
        <p:xfrm>
          <a:off x="214283" y="1428736"/>
          <a:ext cx="4500594" cy="5143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p:nvPr/>
        </p:nvGraphicFramePr>
        <p:xfrm>
          <a:off x="4286248" y="1428736"/>
          <a:ext cx="4705345" cy="51435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ja-JP" altLang="en-US" dirty="0" smtClean="0"/>
              <a:t>実験データ（磁場なし）</a:t>
            </a:r>
            <a:endParaRPr lang="en-US" altLang="ja-JP" dirty="0" smtClean="0"/>
          </a:p>
        </p:txBody>
      </p:sp>
      <p:pic>
        <p:nvPicPr>
          <p:cNvPr id="83970" name="Picture 2" descr="C:\Users\a1\Desktop\untitled2.bmp"/>
          <p:cNvPicPr>
            <a:picLocks noGrp="1" noChangeAspect="1" noChangeArrowheads="1"/>
          </p:cNvPicPr>
          <p:nvPr>
            <p:ph sz="half" idx="1"/>
          </p:nvPr>
        </p:nvPicPr>
        <p:blipFill>
          <a:blip r:embed="rId3"/>
          <a:srcRect/>
          <a:stretch>
            <a:fillRect/>
          </a:stretch>
        </p:blipFill>
        <p:spPr bwMode="auto">
          <a:xfrm>
            <a:off x="357158" y="1285860"/>
            <a:ext cx="8501122" cy="513348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57158" y="285728"/>
            <a:ext cx="8229600" cy="1143000"/>
          </a:xfrm>
        </p:spPr>
        <p:txBody>
          <a:bodyPr/>
          <a:lstStyle/>
          <a:p>
            <a:pPr eaLnBrk="1" hangingPunct="1"/>
            <a:r>
              <a:rPr lang="ja-JP" altLang="en-US" dirty="0" smtClean="0"/>
              <a:t>実験データ（磁場あり）</a:t>
            </a:r>
            <a:endParaRPr lang="en-US" altLang="ja-JP" dirty="0" smtClean="0"/>
          </a:p>
        </p:txBody>
      </p:sp>
      <p:sp>
        <p:nvSpPr>
          <p:cNvPr id="6" name="テキスト ボックス 5"/>
          <p:cNvSpPr txBox="1"/>
          <p:nvPr/>
        </p:nvSpPr>
        <p:spPr>
          <a:xfrm>
            <a:off x="0" y="1928802"/>
            <a:ext cx="553998" cy="1500198"/>
          </a:xfrm>
          <a:prstGeom prst="rect">
            <a:avLst/>
          </a:prstGeom>
          <a:noFill/>
        </p:spPr>
        <p:txBody>
          <a:bodyPr vert="eaVert" wrap="square" rtlCol="0">
            <a:spAutoFit/>
          </a:bodyPr>
          <a:lstStyle/>
          <a:p>
            <a:r>
              <a:rPr lang="ja-JP" altLang="en-US" sz="2400" dirty="0" smtClean="0"/>
              <a:t>イベント数</a:t>
            </a:r>
            <a:endParaRPr kumimoji="1" lang="ja-JP" altLang="en-US" sz="2400" dirty="0"/>
          </a:p>
        </p:txBody>
      </p:sp>
      <p:sp>
        <p:nvSpPr>
          <p:cNvPr id="7" name="テキスト ボックス 6"/>
          <p:cNvSpPr txBox="1"/>
          <p:nvPr/>
        </p:nvSpPr>
        <p:spPr>
          <a:xfrm>
            <a:off x="2714612" y="2857496"/>
            <a:ext cx="1000132" cy="769441"/>
          </a:xfrm>
          <a:prstGeom prst="rect">
            <a:avLst/>
          </a:prstGeom>
          <a:noFill/>
        </p:spPr>
        <p:txBody>
          <a:bodyPr wrap="square" rtlCol="0">
            <a:spAutoFit/>
          </a:bodyPr>
          <a:lstStyle/>
          <a:p>
            <a:r>
              <a:rPr kumimoji="1" lang="ja-JP" altLang="en-US" sz="4400" dirty="0" smtClean="0">
                <a:latin typeface="メイリオ" pitchFamily="50" charset="-128"/>
                <a:ea typeface="メイリオ" pitchFamily="50" charset="-128"/>
              </a:rPr>
              <a:t>図</a:t>
            </a:r>
            <a:endParaRPr kumimoji="1" lang="ja-JP" altLang="en-US" sz="4400" dirty="0">
              <a:latin typeface="メイリオ" pitchFamily="50" charset="-128"/>
              <a:ea typeface="メイリオ" pitchFamily="50" charset="-128"/>
            </a:endParaRPr>
          </a:p>
        </p:txBody>
      </p:sp>
      <p:pic>
        <p:nvPicPr>
          <p:cNvPr id="26625" name="Picture 1" descr="C:\Users\a1\Desktop\untitled.bmp"/>
          <p:cNvPicPr>
            <a:picLocks noChangeAspect="1" noChangeArrowheads="1"/>
          </p:cNvPicPr>
          <p:nvPr/>
        </p:nvPicPr>
        <p:blipFill>
          <a:blip r:embed="rId3"/>
          <a:srcRect/>
          <a:stretch>
            <a:fillRect/>
          </a:stretch>
        </p:blipFill>
        <p:spPr bwMode="auto">
          <a:xfrm>
            <a:off x="428596" y="1357298"/>
            <a:ext cx="8286808" cy="523398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2130425"/>
            <a:ext cx="77724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μの寿命とg因子の理論</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5361" name="Object 1"/>
          <p:cNvGraphicFramePr>
            <a:graphicFrameLocks noChangeAspect="1"/>
          </p:cNvGraphicFramePr>
          <p:nvPr>
            <p:extLst>
              <p:ext uri="{D42A27DB-BD31-4B8C-83A1-F6EECF244321}">
                <p14:modId xmlns="" xmlns:p14="http://schemas.microsoft.com/office/powerpoint/2010/main" val="844549155"/>
              </p:ext>
            </p:extLst>
          </p:nvPr>
        </p:nvGraphicFramePr>
        <p:xfrm>
          <a:off x="1155965" y="2786058"/>
          <a:ext cx="6754138" cy="1143008"/>
        </p:xfrm>
        <a:graphic>
          <a:graphicData uri="http://schemas.openxmlformats.org/presentationml/2006/ole">
            <p:oleObj spid="_x0000_s22530" name="数式" r:id="rId4" imgW="1434960" imgH="228600" progId="Equation.3">
              <p:embed/>
            </p:oleObj>
          </a:graphicData>
        </a:graphic>
      </p:graphicFrame>
      <p:sp>
        <p:nvSpPr>
          <p:cNvPr id="15363" name="Rectangle 3"/>
          <p:cNvSpPr>
            <a:spLocks noChangeArrowheads="1"/>
          </p:cNvSpPr>
          <p:nvPr/>
        </p:nvSpPr>
        <p:spPr bwMode="auto">
          <a:xfrm>
            <a:off x="0" y="620688"/>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明朝" pitchFamily="17" charset="-128"/>
                <a:ea typeface="ＭＳ 明朝" pitchFamily="17" charset="-128"/>
                <a:cs typeface="Times New Roman" pitchFamily="18" charset="0"/>
              </a:rPr>
              <a:t>　</a:t>
            </a:r>
            <a:r>
              <a:rPr kumimoji="1" lang="ja-JP" altLang="en-US" sz="9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タイトル 4"/>
          <p:cNvSpPr>
            <a:spLocks noGrp="1"/>
          </p:cNvSpPr>
          <p:nvPr>
            <p:ph type="ctrTitle"/>
          </p:nvPr>
        </p:nvSpPr>
        <p:spPr>
          <a:xfrm>
            <a:off x="685800" y="188640"/>
            <a:ext cx="7772400" cy="1323578"/>
          </a:xfrm>
        </p:spPr>
        <p:txBody>
          <a:bodyPr>
            <a:normAutofit/>
          </a:bodyPr>
          <a:lstStyle/>
          <a:p>
            <a:r>
              <a:rPr kumimoji="1" lang="ja-JP" altLang="en-US" sz="4800" dirty="0" smtClean="0"/>
              <a:t>ミューオンの寿命は？</a:t>
            </a:r>
            <a:endParaRPr kumimoji="1" lang="ja-JP" altLang="en-US" sz="4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descr="C:\Users\a1\Desktop\noB_normal.jpg"/>
          <p:cNvPicPr>
            <a:picLocks noChangeAspect="1" noChangeArrowheads="1"/>
          </p:cNvPicPr>
          <p:nvPr/>
        </p:nvPicPr>
        <p:blipFill>
          <a:blip r:embed="rId3"/>
          <a:srcRect/>
          <a:stretch>
            <a:fillRect/>
          </a:stretch>
        </p:blipFill>
        <p:spPr bwMode="auto">
          <a:xfrm>
            <a:off x="142844" y="214290"/>
            <a:ext cx="8863286" cy="635798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Users\a1\Desktop\noB_log.jpg"/>
          <p:cNvPicPr>
            <a:picLocks noChangeAspect="1" noChangeArrowheads="1"/>
          </p:cNvPicPr>
          <p:nvPr/>
        </p:nvPicPr>
        <p:blipFill>
          <a:blip r:embed="rId2"/>
          <a:srcRect/>
          <a:stretch>
            <a:fillRect/>
          </a:stretch>
        </p:blipFill>
        <p:spPr bwMode="auto">
          <a:xfrm>
            <a:off x="0" y="142852"/>
            <a:ext cx="9002187" cy="646890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097" name="Object 1"/>
          <p:cNvGraphicFramePr>
            <a:graphicFrameLocks noChangeAspect="1"/>
          </p:cNvGraphicFramePr>
          <p:nvPr>
            <p:extLst>
              <p:ext uri="{D42A27DB-BD31-4B8C-83A1-F6EECF244321}">
                <p14:modId xmlns="" xmlns:p14="http://schemas.microsoft.com/office/powerpoint/2010/main" val="4259753581"/>
              </p:ext>
            </p:extLst>
          </p:nvPr>
        </p:nvGraphicFramePr>
        <p:xfrm>
          <a:off x="357158" y="2857496"/>
          <a:ext cx="8208912" cy="648072"/>
        </p:xfrm>
        <a:graphic>
          <a:graphicData uri="http://schemas.openxmlformats.org/presentationml/2006/ole">
            <p:oleObj spid="_x0000_s23554" name="数式" r:id="rId4" imgW="2869920" imgH="228600" progId="Equation.3">
              <p:embed/>
            </p:oleObj>
          </a:graphicData>
        </a:graphic>
      </p:graphicFrame>
      <p:sp>
        <p:nvSpPr>
          <p:cNvPr id="4" name="タイトル 3"/>
          <p:cNvSpPr>
            <a:spLocks noGrp="1"/>
          </p:cNvSpPr>
          <p:nvPr>
            <p:ph type="ctrTitle"/>
          </p:nvPr>
        </p:nvSpPr>
        <p:spPr>
          <a:xfrm>
            <a:off x="638026" y="116632"/>
            <a:ext cx="7772400" cy="1318155"/>
          </a:xfrm>
        </p:spPr>
        <p:txBody>
          <a:bodyPr>
            <a:noAutofit/>
          </a:bodyPr>
          <a:lstStyle/>
          <a:p>
            <a:r>
              <a:rPr kumimoji="1" lang="ja-JP" altLang="en-US" sz="4800" dirty="0" smtClean="0"/>
              <a:t>ミューオンの角振動数は？</a:t>
            </a:r>
            <a:endParaRPr kumimoji="1" lang="ja-JP" altLang="en-US" sz="4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C:\Users\a1\Desktop\withB_normal.jpg"/>
          <p:cNvPicPr>
            <a:picLocks noGrp="1" noChangeAspect="1" noChangeArrowheads="1"/>
          </p:cNvPicPr>
          <p:nvPr>
            <p:ph idx="1"/>
          </p:nvPr>
        </p:nvPicPr>
        <p:blipFill>
          <a:blip r:embed="rId3"/>
          <a:srcRect/>
          <a:stretch>
            <a:fillRect/>
          </a:stretch>
        </p:blipFill>
        <p:spPr bwMode="auto">
          <a:xfrm>
            <a:off x="23355" y="41628"/>
            <a:ext cx="9123711" cy="660208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Users\a1\Desktop\withB_log.jpg"/>
          <p:cNvPicPr>
            <a:picLocks noGrp="1" noChangeAspect="1" noChangeArrowheads="1"/>
          </p:cNvPicPr>
          <p:nvPr>
            <p:ph idx="1"/>
          </p:nvPr>
        </p:nvPicPr>
        <p:blipFill>
          <a:blip r:embed="rId2"/>
          <a:srcRect/>
          <a:stretch>
            <a:fillRect/>
          </a:stretch>
        </p:blipFill>
        <p:spPr bwMode="auto">
          <a:xfrm>
            <a:off x="142844" y="142852"/>
            <a:ext cx="8902653" cy="650621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800" dirty="0" smtClean="0"/>
              <a:t>時間の原点はどこなのか？</a:t>
            </a:r>
            <a:endParaRPr kumimoji="1" lang="ja-JP" altLang="en-US" sz="4800" dirty="0"/>
          </a:p>
        </p:txBody>
      </p:sp>
      <p:sp>
        <p:nvSpPr>
          <p:cNvPr id="3" name="コンテンツ プレースホルダー 2"/>
          <p:cNvSpPr>
            <a:spLocks noGrp="1"/>
          </p:cNvSpPr>
          <p:nvPr>
            <p:ph idx="1"/>
          </p:nvPr>
        </p:nvSpPr>
        <p:spPr/>
        <p:txBody>
          <a:bodyPr/>
          <a:lstStyle/>
          <a:p>
            <a:pPr marL="0" indent="0">
              <a:buNone/>
            </a:pPr>
            <a:r>
              <a:rPr lang="en-US" altLang="ja-JP" dirty="0"/>
              <a:t>s</a:t>
            </a:r>
            <a:r>
              <a:rPr kumimoji="1" lang="en-US" altLang="ja-JP" dirty="0" smtClean="0"/>
              <a:t>tart</a:t>
            </a:r>
            <a:r>
              <a:rPr lang="ja-JP" altLang="en-US" dirty="0" smtClean="0"/>
              <a:t> </a:t>
            </a:r>
            <a:r>
              <a:rPr kumimoji="1" lang="en-US" altLang="ja-JP" dirty="0" smtClean="0"/>
              <a:t>signal</a:t>
            </a:r>
            <a:r>
              <a:rPr lang="en-US" altLang="ja-JP" dirty="0" smtClean="0"/>
              <a:t>,c</a:t>
            </a:r>
            <a:r>
              <a:rPr kumimoji="1" lang="en-US" altLang="ja-JP" dirty="0" smtClean="0"/>
              <a:t>h1</a:t>
            </a:r>
            <a:r>
              <a:rPr lang="en-US" altLang="ja-JP" dirty="0" smtClean="0"/>
              <a:t>,</a:t>
            </a:r>
            <a:r>
              <a:rPr kumimoji="1" lang="en-US" altLang="ja-JP" dirty="0" smtClean="0"/>
              <a:t>ch2</a:t>
            </a:r>
            <a:r>
              <a:rPr lang="ja-JP" altLang="en-US" dirty="0" smtClean="0"/>
              <a:t>に用いる回路の</a:t>
            </a:r>
            <a:r>
              <a:rPr kumimoji="1" lang="ja-JP" altLang="en-US" dirty="0" smtClean="0"/>
              <a:t>それぞれにおいて生じる時間の遅れを計測</a:t>
            </a:r>
            <a:endParaRPr kumimoji="1" lang="en-US" altLang="ja-JP" dirty="0" smtClean="0"/>
          </a:p>
          <a:p>
            <a:pPr marL="0" indent="0" algn="ctr">
              <a:buNone/>
            </a:pPr>
            <a:r>
              <a:rPr lang="ja-JP" altLang="en-US" sz="4800" dirty="0" smtClean="0"/>
              <a:t>↓</a:t>
            </a:r>
            <a:endParaRPr lang="en-US" altLang="ja-JP" sz="4800" dirty="0" smtClean="0"/>
          </a:p>
          <a:p>
            <a:pPr marL="0" indent="0">
              <a:buNone/>
            </a:pPr>
            <a:r>
              <a:rPr kumimoji="1" lang="en-US" altLang="ja-JP" dirty="0" smtClean="0"/>
              <a:t>ch1</a:t>
            </a:r>
            <a:r>
              <a:rPr kumimoji="1" lang="ja-JP" altLang="en-US" dirty="0" smtClean="0"/>
              <a:t>では</a:t>
            </a:r>
            <a:r>
              <a:rPr kumimoji="1" lang="en-US" altLang="ja-JP" dirty="0" smtClean="0"/>
              <a:t>112ns,ch2</a:t>
            </a:r>
            <a:r>
              <a:rPr kumimoji="1" lang="ja-JP" altLang="en-US" dirty="0" smtClean="0"/>
              <a:t>では</a:t>
            </a:r>
            <a:r>
              <a:rPr kumimoji="1" lang="en-US" altLang="ja-JP" dirty="0" smtClean="0"/>
              <a:t>574ns</a:t>
            </a:r>
            <a:r>
              <a:rPr lang="ja-JP" altLang="en-US" dirty="0" err="1"/>
              <a:t>だけ</a:t>
            </a:r>
            <a:r>
              <a:rPr lang="en-US" altLang="ja-JP" dirty="0" smtClean="0"/>
              <a:t>start</a:t>
            </a:r>
            <a:r>
              <a:rPr lang="ja-JP" altLang="en-US" dirty="0" smtClean="0"/>
              <a:t> </a:t>
            </a:r>
            <a:r>
              <a:rPr lang="en-US" altLang="ja-JP" dirty="0" smtClean="0"/>
              <a:t>signal</a:t>
            </a:r>
            <a:r>
              <a:rPr lang="ja-JP" altLang="en-US" dirty="0" smtClean="0"/>
              <a:t>から</a:t>
            </a:r>
            <a:r>
              <a:rPr kumimoji="1" lang="ja-JP" altLang="en-US" dirty="0" smtClean="0"/>
              <a:t>遅れていた。</a:t>
            </a:r>
            <a:endParaRPr kumimoji="1" lang="en-US" altLang="ja-JP" dirty="0" smtClean="0"/>
          </a:p>
          <a:p>
            <a:pPr marL="0" indent="0" algn="ctr">
              <a:buNone/>
            </a:pPr>
            <a:r>
              <a:rPr lang="ja-JP" altLang="en-US" sz="4800" dirty="0" smtClean="0"/>
              <a:t>↓</a:t>
            </a:r>
            <a:endParaRPr lang="en-US" altLang="ja-JP" sz="4800" dirty="0" smtClean="0"/>
          </a:p>
          <a:p>
            <a:pPr marL="0" indent="0">
              <a:buNone/>
            </a:pPr>
            <a:r>
              <a:rPr kumimoji="1" lang="ja-JP" altLang="en-US" dirty="0"/>
              <a:t>この値</a:t>
            </a:r>
            <a:r>
              <a:rPr kumimoji="1" lang="ja-JP" altLang="en-US" dirty="0" smtClean="0"/>
              <a:t>を時間の原点として解析した。</a:t>
            </a:r>
            <a:endParaRPr kumimoji="1" lang="ja-JP" altLang="en-US" dirty="0"/>
          </a:p>
        </p:txBody>
      </p:sp>
    </p:spTree>
    <p:extLst>
      <p:ext uri="{BB962C8B-B14F-4D97-AF65-F5344CB8AC3E}">
        <p14:creationId xmlns="" xmlns:p14="http://schemas.microsoft.com/office/powerpoint/2010/main" val="1643594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800" dirty="0" err="1" smtClean="0"/>
              <a:t>ｇ</a:t>
            </a:r>
            <a:r>
              <a:rPr lang="ja-JP" altLang="en-US" sz="4800" dirty="0" smtClean="0"/>
              <a:t>因子の値は？</a:t>
            </a:r>
            <a:endParaRPr kumimoji="1" lang="ja-JP" altLang="en-US" sz="4800" dirty="0"/>
          </a:p>
        </p:txBody>
      </p:sp>
      <p:graphicFrame>
        <p:nvGraphicFramePr>
          <p:cNvPr id="4" name="コンテンツ プレースホルダー 3"/>
          <p:cNvGraphicFramePr>
            <a:graphicFrameLocks noGrp="1" noChangeAspect="1"/>
          </p:cNvGraphicFramePr>
          <p:nvPr>
            <p:ph idx="1"/>
            <p:extLst>
              <p:ext uri="{D42A27DB-BD31-4B8C-83A1-F6EECF244321}">
                <p14:modId xmlns="" xmlns:p14="http://schemas.microsoft.com/office/powerpoint/2010/main" val="3215908070"/>
              </p:ext>
            </p:extLst>
          </p:nvPr>
        </p:nvGraphicFramePr>
        <p:xfrm>
          <a:off x="2483768" y="1700808"/>
          <a:ext cx="3888432" cy="2234211"/>
        </p:xfrm>
        <a:graphic>
          <a:graphicData uri="http://schemas.openxmlformats.org/presentationml/2006/ole">
            <p:oleObj spid="_x0000_s24578" name="数式" r:id="rId4" imgW="685800" imgH="469900" progId="Equation.3">
              <p:embed/>
            </p:oleObj>
          </a:graphicData>
        </a:graphic>
      </p:graphicFrame>
      <p:graphicFrame>
        <p:nvGraphicFramePr>
          <p:cNvPr id="7" name="オブジェクト 6"/>
          <p:cNvGraphicFramePr>
            <a:graphicFrameLocks noChangeAspect="1"/>
          </p:cNvGraphicFramePr>
          <p:nvPr>
            <p:extLst>
              <p:ext uri="{D42A27DB-BD31-4B8C-83A1-F6EECF244321}">
                <p14:modId xmlns="" xmlns:p14="http://schemas.microsoft.com/office/powerpoint/2010/main" val="1889549632"/>
              </p:ext>
            </p:extLst>
          </p:nvPr>
        </p:nvGraphicFramePr>
        <p:xfrm>
          <a:off x="2555776" y="4077072"/>
          <a:ext cx="4200427" cy="1528192"/>
        </p:xfrm>
        <a:graphic>
          <a:graphicData uri="http://schemas.openxmlformats.org/presentationml/2006/ole">
            <p:oleObj spid="_x0000_s24579" name="数式" r:id="rId5" imgW="1143000" imgH="457200" progId="Equation.3">
              <p:embed/>
            </p:oleObj>
          </a:graphicData>
        </a:graphic>
      </p:graphicFrame>
    </p:spTree>
    <p:extLst>
      <p:ext uri="{BB962C8B-B14F-4D97-AF65-F5344CB8AC3E}">
        <p14:creationId xmlns="" xmlns:p14="http://schemas.microsoft.com/office/powerpoint/2010/main" val="1972358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0181" y="260648"/>
            <a:ext cx="8229600" cy="1143000"/>
          </a:xfrm>
        </p:spPr>
        <p:txBody>
          <a:bodyPr>
            <a:normAutofit/>
          </a:bodyPr>
          <a:lstStyle/>
          <a:p>
            <a:r>
              <a:rPr kumimoji="1" lang="ja-JP" altLang="en-US" sz="4800" dirty="0" smtClean="0"/>
              <a:t>解析結果まとめ</a:t>
            </a:r>
            <a:endParaRPr kumimoji="1" lang="ja-JP" altLang="en-US" sz="4800" dirty="0"/>
          </a:p>
        </p:txBody>
      </p:sp>
      <p:graphicFrame>
        <p:nvGraphicFramePr>
          <p:cNvPr id="5" name="コンテンツ プレースホルダー 4"/>
          <p:cNvGraphicFramePr>
            <a:graphicFrameLocks noGrp="1"/>
          </p:cNvGraphicFramePr>
          <p:nvPr>
            <p:ph idx="1"/>
            <p:extLst>
              <p:ext uri="{D42A27DB-BD31-4B8C-83A1-F6EECF244321}">
                <p14:modId xmlns="" xmlns:p14="http://schemas.microsoft.com/office/powerpoint/2010/main" val="766879802"/>
              </p:ext>
            </p:extLst>
          </p:nvPr>
        </p:nvGraphicFramePr>
        <p:xfrm>
          <a:off x="1115616" y="2060848"/>
          <a:ext cx="6797556" cy="2682240"/>
        </p:xfrm>
        <a:graphic>
          <a:graphicData uri="http://schemas.openxmlformats.org/drawingml/2006/table">
            <a:tbl>
              <a:tblPr>
                <a:tableStyleId>{FABFCF23-3B69-468F-B69F-88F6DE6A72F2}</a:tableStyleId>
              </a:tblPr>
              <a:tblGrid>
                <a:gridCol w="1699389"/>
                <a:gridCol w="1699389"/>
                <a:gridCol w="1699389"/>
                <a:gridCol w="1699389"/>
              </a:tblGrid>
              <a:tr h="374144">
                <a:tc>
                  <a:txBody>
                    <a:bodyPr/>
                    <a:lstStyle/>
                    <a:p>
                      <a:pPr algn="ctr"/>
                      <a:endParaRPr kumimoji="1" lang="ja-JP" altLang="en-US" sz="2000" dirty="0"/>
                    </a:p>
                  </a:txBody>
                  <a:tcPr/>
                </a:tc>
                <a:tc>
                  <a:txBody>
                    <a:bodyPr/>
                    <a:lstStyle/>
                    <a:p>
                      <a:pPr algn="ctr"/>
                      <a:r>
                        <a:rPr kumimoji="1" lang="ja-JP" altLang="en-US" sz="2800" dirty="0" smtClean="0"/>
                        <a:t>寿命（</a:t>
                      </a:r>
                      <a:r>
                        <a:rPr kumimoji="1" lang="en-US" altLang="ja-JP" sz="2800" dirty="0" smtClean="0"/>
                        <a:t>μ</a:t>
                      </a:r>
                      <a:r>
                        <a:rPr kumimoji="1" lang="ja-JP" altLang="en-US" sz="2800" dirty="0" smtClean="0"/>
                        <a:t>ｓ）</a:t>
                      </a:r>
                      <a:endParaRPr kumimoji="1" lang="ja-JP" alt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smtClean="0"/>
                        <a:t>ω</a:t>
                      </a:r>
                      <a:r>
                        <a:rPr kumimoji="1" lang="ja-JP" altLang="en-US" sz="2800" dirty="0" smtClean="0"/>
                        <a:t>（</a:t>
                      </a:r>
                      <a:r>
                        <a:rPr kumimoji="1" lang="en-US" altLang="ja-JP" sz="2800" dirty="0" smtClean="0"/>
                        <a:t>/μ</a:t>
                      </a:r>
                      <a:r>
                        <a:rPr kumimoji="1" lang="ja-JP" altLang="en-US" sz="2800" dirty="0" smtClean="0"/>
                        <a:t>ｓ）</a:t>
                      </a:r>
                    </a:p>
                  </a:txBody>
                  <a:tcPr/>
                </a:tc>
                <a:tc>
                  <a:txBody>
                    <a:bodyPr/>
                    <a:lstStyle/>
                    <a:p>
                      <a:pPr algn="ctr"/>
                      <a:r>
                        <a:rPr kumimoji="1" lang="ja-JP" altLang="en-US" sz="2800" dirty="0" smtClean="0"/>
                        <a:t>ｇ</a:t>
                      </a:r>
                      <a:endParaRPr kumimoji="1" lang="ja-JP" altLang="en-US" sz="2800" dirty="0"/>
                    </a:p>
                  </a:txBody>
                  <a:tcPr/>
                </a:tc>
              </a:tr>
              <a:tr h="370840">
                <a:tc>
                  <a:txBody>
                    <a:bodyPr/>
                    <a:lstStyle/>
                    <a:p>
                      <a:pPr algn="ctr"/>
                      <a:r>
                        <a:rPr kumimoji="1" lang="en-US" altLang="ja-JP" sz="2800" dirty="0" smtClean="0">
                          <a:latin typeface="+mn-ea"/>
                          <a:ea typeface="+mn-ea"/>
                        </a:rPr>
                        <a:t>ch1</a:t>
                      </a:r>
                      <a:endParaRPr kumimoji="1" lang="ja-JP" altLang="en-US" sz="2800" dirty="0">
                        <a:latin typeface="+mn-ea"/>
                        <a:ea typeface="+mn-ea"/>
                      </a:endParaRPr>
                    </a:p>
                  </a:txBody>
                  <a:tcPr/>
                </a:tc>
                <a:tc>
                  <a:txBody>
                    <a:bodyPr/>
                    <a:lstStyle/>
                    <a:p>
                      <a:pPr algn="ctr"/>
                      <a:r>
                        <a:rPr lang="en-US" altLang="ja-JP" sz="2400" dirty="0" smtClean="0">
                          <a:latin typeface="+mn-lt"/>
                        </a:rPr>
                        <a:t>2.218</a:t>
                      </a:r>
                    </a:p>
                    <a:p>
                      <a:pPr algn="ctr"/>
                      <a:r>
                        <a:rPr lang="en-US" altLang="ja-JP" sz="2400" dirty="0" smtClean="0">
                          <a:latin typeface="+mn-lt"/>
                        </a:rPr>
                        <a:t>±0.055</a:t>
                      </a:r>
                    </a:p>
                  </a:txBody>
                  <a:tcPr/>
                </a:tc>
                <a:tc>
                  <a:txBody>
                    <a:bodyPr/>
                    <a:lstStyle/>
                    <a:p>
                      <a:pPr algn="ctr"/>
                      <a:r>
                        <a:rPr kumimoji="1" lang="en-US" altLang="ja-JP" sz="2400" dirty="0" smtClean="0"/>
                        <a:t>4.509</a:t>
                      </a:r>
                    </a:p>
                    <a:p>
                      <a:pPr algn="ctr"/>
                      <a:r>
                        <a:rPr kumimoji="1" lang="en-US" altLang="ja-JP" sz="2400" dirty="0" smtClean="0"/>
                        <a:t>±0.054</a:t>
                      </a:r>
                      <a:endParaRPr kumimoji="1" lang="ja-JP" altLang="en-US" sz="2400" dirty="0"/>
                    </a:p>
                  </a:txBody>
                  <a:tcPr/>
                </a:tc>
                <a:tc>
                  <a:txBody>
                    <a:bodyPr/>
                    <a:lstStyle/>
                    <a:p>
                      <a:pPr algn="ctr"/>
                      <a:r>
                        <a:rPr kumimoji="1" lang="en-US" altLang="ja-JP" sz="2400" dirty="0" smtClean="0"/>
                        <a:t>1.971</a:t>
                      </a:r>
                    </a:p>
                    <a:p>
                      <a:pPr algn="ctr"/>
                      <a:r>
                        <a:rPr kumimoji="1" lang="en-US" altLang="ja-JP" sz="2400" dirty="0" smtClean="0"/>
                        <a:t>±0.024</a:t>
                      </a:r>
                    </a:p>
                  </a:txBody>
                  <a:tcPr/>
                </a:tc>
              </a:tr>
              <a:tr h="370840">
                <a:tc>
                  <a:txBody>
                    <a:bodyPr/>
                    <a:lstStyle/>
                    <a:p>
                      <a:pPr algn="ctr"/>
                      <a:r>
                        <a:rPr kumimoji="1" lang="en-US" altLang="ja-JP" sz="2800" dirty="0" smtClean="0">
                          <a:latin typeface="+mn-ea"/>
                          <a:ea typeface="+mn-ea"/>
                        </a:rPr>
                        <a:t>ch2</a:t>
                      </a:r>
                      <a:endParaRPr kumimoji="1" lang="ja-JP" altLang="en-US" sz="2800" dirty="0">
                        <a:latin typeface="+mn-ea"/>
                        <a:ea typeface="+mn-ea"/>
                      </a:endParaRPr>
                    </a:p>
                  </a:txBody>
                  <a:tcPr/>
                </a:tc>
                <a:tc>
                  <a:txBody>
                    <a:bodyPr/>
                    <a:lstStyle/>
                    <a:p>
                      <a:pPr algn="ctr"/>
                      <a:r>
                        <a:rPr lang="en-US" altLang="ja-JP" sz="2400" dirty="0" smtClean="0">
                          <a:latin typeface="+mn-lt"/>
                        </a:rPr>
                        <a:t>2.179</a:t>
                      </a:r>
                    </a:p>
                    <a:p>
                      <a:pPr algn="ctr"/>
                      <a:r>
                        <a:rPr lang="en-US" altLang="ja-JP" sz="2400" dirty="0" smtClean="0">
                          <a:latin typeface="+mn-lt"/>
                        </a:rPr>
                        <a:t>±0.054</a:t>
                      </a:r>
                      <a:endParaRPr lang="ja-JP" altLang="en-US" sz="2400" dirty="0" smtClean="0">
                        <a:latin typeface="+mn-lt"/>
                      </a:endParaRPr>
                    </a:p>
                  </a:txBody>
                  <a:tcPr/>
                </a:tc>
                <a:tc>
                  <a:txBody>
                    <a:bodyPr/>
                    <a:lstStyle/>
                    <a:p>
                      <a:pPr algn="ctr"/>
                      <a:r>
                        <a:rPr kumimoji="1" lang="en-US" altLang="ja-JP" sz="2400" dirty="0" smtClean="0"/>
                        <a:t>4.478</a:t>
                      </a:r>
                    </a:p>
                    <a:p>
                      <a:pPr algn="ctr"/>
                      <a:r>
                        <a:rPr kumimoji="1" lang="en-US" altLang="ja-JP" sz="2400" dirty="0" smtClean="0"/>
                        <a:t>±0.048</a:t>
                      </a:r>
                      <a:endParaRPr kumimoji="1" lang="ja-JP" altLang="en-US" sz="2400" dirty="0"/>
                    </a:p>
                  </a:txBody>
                  <a:tcPr/>
                </a:tc>
                <a:tc>
                  <a:txBody>
                    <a:bodyPr/>
                    <a:lstStyle/>
                    <a:p>
                      <a:pPr algn="ctr"/>
                      <a:r>
                        <a:rPr kumimoji="1" lang="en-US" altLang="ja-JP" sz="2400" dirty="0" smtClean="0"/>
                        <a:t>1.958</a:t>
                      </a:r>
                    </a:p>
                    <a:p>
                      <a:pPr algn="ctr"/>
                      <a:r>
                        <a:rPr kumimoji="1" lang="en-US" altLang="ja-JP" sz="2400" dirty="0" smtClean="0"/>
                        <a:t>±0.021</a:t>
                      </a:r>
                    </a:p>
                  </a:txBody>
                  <a:tcPr/>
                </a:tc>
              </a:tr>
              <a:tr h="370840">
                <a:tc>
                  <a:txBody>
                    <a:bodyPr/>
                    <a:lstStyle/>
                    <a:p>
                      <a:pPr algn="ctr"/>
                      <a:r>
                        <a:rPr kumimoji="1" lang="ja-JP" altLang="en-US" sz="2800" dirty="0" smtClean="0"/>
                        <a:t>文献値</a:t>
                      </a:r>
                      <a:endParaRPr kumimoji="1" lang="ja-JP" altLang="en-US" sz="2800" dirty="0"/>
                    </a:p>
                  </a:txBody>
                  <a:tcPr/>
                </a:tc>
                <a:tc>
                  <a:txBody>
                    <a:bodyPr/>
                    <a:lstStyle/>
                    <a:p>
                      <a:pPr algn="ctr"/>
                      <a:r>
                        <a:rPr kumimoji="1" lang="en-US" altLang="ja-JP" sz="2400" dirty="0" smtClean="0">
                          <a:latin typeface="+mn-ea"/>
                          <a:ea typeface="+mn-ea"/>
                        </a:rPr>
                        <a:t>2.2</a:t>
                      </a:r>
                      <a:endParaRPr kumimoji="1" lang="ja-JP" altLang="en-US" sz="2400" dirty="0">
                        <a:latin typeface="+mn-ea"/>
                        <a:ea typeface="+mn-ea"/>
                      </a:endParaRPr>
                    </a:p>
                  </a:txBody>
                  <a:tcPr/>
                </a:tc>
                <a:tc>
                  <a:txBody>
                    <a:bodyPr/>
                    <a:lstStyle/>
                    <a:p>
                      <a:pPr algn="ctr"/>
                      <a:endParaRPr kumimoji="1" lang="ja-JP" altLang="en-US" sz="2400" dirty="0"/>
                    </a:p>
                  </a:txBody>
                  <a:tcPr/>
                </a:tc>
                <a:tc>
                  <a:txBody>
                    <a:bodyPr/>
                    <a:lstStyle/>
                    <a:p>
                      <a:pPr algn="ctr"/>
                      <a:r>
                        <a:rPr kumimoji="1" lang="en-US" altLang="ja-JP" sz="2400" dirty="0" smtClean="0">
                          <a:latin typeface="+mn-ea"/>
                          <a:ea typeface="+mn-ea"/>
                        </a:rPr>
                        <a:t>2.0023</a:t>
                      </a:r>
                      <a:endParaRPr kumimoji="1" lang="ja-JP" altLang="en-US" sz="2400" dirty="0">
                        <a:latin typeface="+mn-ea"/>
                        <a:ea typeface="+mn-ea"/>
                      </a:endParaRPr>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それぞれの測定の妥当性</a:t>
            </a:r>
            <a:endParaRPr kumimoji="1" lang="ja-JP" altLang="en-US" dirty="0"/>
          </a:p>
        </p:txBody>
      </p:sp>
      <p:sp>
        <p:nvSpPr>
          <p:cNvPr id="3" name="コンテンツ プレースホルダ 2"/>
          <p:cNvSpPr>
            <a:spLocks noGrp="1"/>
          </p:cNvSpPr>
          <p:nvPr>
            <p:ph idx="1"/>
          </p:nvPr>
        </p:nvSpPr>
        <p:spPr>
          <a:xfrm>
            <a:off x="428596" y="1714488"/>
            <a:ext cx="8229600" cy="4357718"/>
          </a:xfrm>
        </p:spPr>
        <p:txBody>
          <a:bodyPr>
            <a:normAutofit/>
          </a:bodyPr>
          <a:lstStyle/>
          <a:p>
            <a:r>
              <a:rPr lang="en-US" altLang="ja-JP" dirty="0" smtClean="0"/>
              <a:t>μ</a:t>
            </a:r>
            <a:r>
              <a:rPr lang="en-US" altLang="ja-JP" baseline="30000" dirty="0" smtClean="0"/>
              <a:t>-</a:t>
            </a:r>
            <a:r>
              <a:rPr lang="ja-JP" altLang="en-US" dirty="0" smtClean="0"/>
              <a:t>の影響の程度</a:t>
            </a:r>
            <a:endParaRPr lang="en-US" altLang="ja-JP" dirty="0" smtClean="0"/>
          </a:p>
          <a:p>
            <a:r>
              <a:rPr lang="ja-JP" altLang="en-US" dirty="0" smtClean="0"/>
              <a:t>磁場の測定精度</a:t>
            </a:r>
            <a:endParaRPr lang="en-US" altLang="ja-JP" dirty="0" smtClean="0"/>
          </a:p>
          <a:p>
            <a:r>
              <a:rPr lang="en-US" altLang="ja-JP" dirty="0" smtClean="0"/>
              <a:t>TDC</a:t>
            </a:r>
            <a:r>
              <a:rPr lang="ja-JP" altLang="en-US" dirty="0" smtClean="0"/>
              <a:t>のキャリブレーションによる誤差</a:t>
            </a:r>
            <a:endParaRPr lang="en-US" altLang="ja-JP"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7200" y="274638"/>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πの崩壊</a:t>
            </a:r>
          </a:p>
        </p:txBody>
      </p:sp>
      <p:sp>
        <p:nvSpPr>
          <p:cNvPr id="4098" name="Rectangle 2"/>
          <p:cNvSpPr>
            <a:spLocks noGrp="1" noChangeArrowheads="1"/>
          </p:cNvSpPr>
          <p:nvPr>
            <p:ph type="body" idx="1"/>
          </p:nvPr>
        </p:nvSpPr>
        <p:spPr>
          <a:xfrm>
            <a:off x="457200" y="1600200"/>
            <a:ext cx="8229600" cy="4525963"/>
          </a:xfrm>
          <a:ln/>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a:t>πのスピンはゼロ</a:t>
            </a:r>
            <a:endParaRPr lang="en-GB"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a:t>ニュートリノとレプトンに崩壊</a:t>
            </a:r>
            <a:endParaRPr lang="en-GB"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smtClean="0"/>
              <a:t>ニュートリノは左巻き</a:t>
            </a:r>
            <a:r>
              <a:rPr lang="ja-JP" altLang="en-US" dirty="0" smtClean="0"/>
              <a:t>（進行方向と逆のスピン）</a:t>
            </a:r>
            <a:endParaRPr lang="en-GB"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a:t>重心系ではレプトンも左巻き</a:t>
            </a:r>
            <a:endParaRPr lang="en-GB"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a:t>ブーストすると左巻きに偏っている</a:t>
            </a:r>
            <a:endParaRPr lang="en-GB" dirty="0"/>
          </a:p>
          <a:p>
            <a:pP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μ</a:t>
            </a:r>
            <a:r>
              <a:rPr lang="en-US" altLang="ja-JP" baseline="30000" dirty="0" smtClean="0"/>
              <a:t>-</a:t>
            </a:r>
            <a:r>
              <a:rPr lang="ja-JP" altLang="en-US" dirty="0" smtClean="0"/>
              <a:t>の影響の評価</a:t>
            </a:r>
            <a:endParaRPr kumimoji="1" lang="ja-JP" altLang="en-US" dirty="0"/>
          </a:p>
        </p:txBody>
      </p:sp>
      <p:sp>
        <p:nvSpPr>
          <p:cNvPr id="7" name="コンテンツ プレースホルダ 6"/>
          <p:cNvSpPr>
            <a:spLocks noGrp="1"/>
          </p:cNvSpPr>
          <p:nvPr>
            <p:ph idx="1"/>
          </p:nvPr>
        </p:nvSpPr>
        <p:spPr/>
        <p:txBody>
          <a:bodyPr/>
          <a:lstStyle/>
          <a:p>
            <a:pPr>
              <a:buNone/>
            </a:pPr>
            <a:r>
              <a:rPr kumimoji="1" lang="ja-JP" altLang="en-US" sz="2800" dirty="0" smtClean="0"/>
              <a:t>文献値</a:t>
            </a:r>
            <a:r>
              <a:rPr kumimoji="1" lang="en-US" altLang="ja-JP" sz="2800" dirty="0" smtClean="0"/>
              <a:t>([1] p.234)</a:t>
            </a:r>
            <a:r>
              <a:rPr kumimoji="1" lang="ja-JP" altLang="en-US" sz="2800" dirty="0" smtClean="0"/>
              <a:t>より、</a:t>
            </a:r>
            <a:endParaRPr kumimoji="1" lang="en-US" altLang="ja-JP" sz="2800" dirty="0" smtClean="0"/>
          </a:p>
          <a:p>
            <a:pPr>
              <a:buNone/>
            </a:pPr>
            <a:r>
              <a:rPr kumimoji="1" lang="ja-JP" altLang="en-US" sz="2800" dirty="0" smtClean="0"/>
              <a:t>　個数比　</a:t>
            </a:r>
            <a:r>
              <a:rPr lang="en-US" sz="2800" dirty="0" smtClean="0"/>
              <a:t>N</a:t>
            </a:r>
            <a:r>
              <a:rPr lang="en-US" sz="2800" baseline="-25000" dirty="0" smtClean="0"/>
              <a:t>+</a:t>
            </a:r>
            <a:r>
              <a:rPr lang="en-US" sz="2800" dirty="0" smtClean="0"/>
              <a:t>/N</a:t>
            </a:r>
            <a:r>
              <a:rPr lang="en-US" sz="2800" baseline="-25000" dirty="0" smtClean="0"/>
              <a:t>-</a:t>
            </a:r>
            <a:r>
              <a:rPr lang="en-US" altLang="ja-JP" sz="2800" dirty="0" smtClean="0"/>
              <a:t>=1.25</a:t>
            </a:r>
            <a:r>
              <a:rPr lang="ja-JP" altLang="en-US" sz="2800" dirty="0" smtClean="0"/>
              <a:t>　（地上で）</a:t>
            </a:r>
            <a:endParaRPr lang="en-US" altLang="ja-JP" sz="2800" dirty="0" smtClean="0"/>
          </a:p>
          <a:p>
            <a:pPr>
              <a:buNone/>
            </a:pPr>
            <a:r>
              <a:rPr lang="ja-JP" altLang="en-US" sz="2800" dirty="0" smtClean="0"/>
              <a:t>　</a:t>
            </a:r>
            <a:r>
              <a:rPr lang="en-US" altLang="ja-JP" sz="2800" dirty="0" smtClean="0"/>
              <a:t>μ</a:t>
            </a:r>
            <a:r>
              <a:rPr lang="en-US" altLang="ja-JP" sz="2800" baseline="30000" dirty="0" smtClean="0"/>
              <a:t>-</a:t>
            </a:r>
            <a:r>
              <a:rPr lang="ja-JP" altLang="en-US" sz="2800" dirty="0" smtClean="0"/>
              <a:t>の寿命</a:t>
            </a:r>
            <a:r>
              <a:rPr lang="en-US" altLang="ja-JP" sz="2800" dirty="0" smtClean="0"/>
              <a:t>(</a:t>
            </a:r>
            <a:r>
              <a:rPr lang="ja-JP" altLang="en-US" sz="2800" dirty="0" smtClean="0"/>
              <a:t>銅板中</a:t>
            </a:r>
            <a:r>
              <a:rPr lang="ja-JP" altLang="en-US" sz="2800" dirty="0" smtClean="0"/>
              <a:t>）　</a:t>
            </a:r>
            <a:r>
              <a:rPr lang="en-US" altLang="ja-JP" sz="2800" dirty="0" smtClean="0"/>
              <a:t>0.160±0.004 </a:t>
            </a:r>
            <a:r>
              <a:rPr lang="en-US" altLang="ja-JP" sz="2800" dirty="0" err="1" smtClean="0"/>
              <a:t>μs</a:t>
            </a:r>
            <a:r>
              <a:rPr lang="en-US" altLang="ja-JP" sz="2800" dirty="0" smtClean="0"/>
              <a:t> </a:t>
            </a:r>
          </a:p>
          <a:p>
            <a:pPr>
              <a:buNone/>
            </a:pPr>
            <a:r>
              <a:rPr kumimoji="1" lang="ja-JP" altLang="en-US" sz="2800" dirty="0" smtClean="0"/>
              <a:t>⇒</a:t>
            </a:r>
            <a:r>
              <a:rPr lang="en-US" sz="2800" dirty="0" smtClean="0"/>
              <a:t>N</a:t>
            </a:r>
            <a:r>
              <a:rPr lang="en-US" sz="2800" baseline="-25000" dirty="0" smtClean="0"/>
              <a:t>-</a:t>
            </a:r>
            <a:r>
              <a:rPr kumimoji="1" lang="en-US" altLang="ja-JP" sz="2800" dirty="0" smtClean="0"/>
              <a:t>/</a:t>
            </a:r>
            <a:r>
              <a:rPr lang="en-US" sz="2800" dirty="0" smtClean="0"/>
              <a:t>N</a:t>
            </a:r>
            <a:r>
              <a:rPr lang="en-US" sz="2800" baseline="-25000" dirty="0" smtClean="0"/>
              <a:t>+</a:t>
            </a:r>
            <a:r>
              <a:rPr kumimoji="1" lang="ja-JP" altLang="en-US" sz="2800" dirty="0" smtClean="0"/>
              <a:t>≦</a:t>
            </a:r>
            <a:r>
              <a:rPr kumimoji="1" lang="en-US" altLang="ja-JP" sz="2800" dirty="0" smtClean="0"/>
              <a:t>(1/1.25)[exp(-</a:t>
            </a:r>
            <a:r>
              <a:rPr lang="en-US" altLang="ja-JP" sz="2800" dirty="0" smtClean="0"/>
              <a:t>{(1/0.164)-(1/</a:t>
            </a:r>
            <a:r>
              <a:rPr lang="en-US" sz="2800" dirty="0" smtClean="0"/>
              <a:t> 2.197</a:t>
            </a:r>
            <a:r>
              <a:rPr kumimoji="1" lang="en-US" altLang="ja-JP" sz="2800" dirty="0" smtClean="0"/>
              <a:t>)}t]</a:t>
            </a:r>
          </a:p>
          <a:p>
            <a:pPr>
              <a:buNone/>
            </a:pPr>
            <a:endParaRPr kumimoji="1" lang="en-US" altLang="ja-JP" sz="2800" dirty="0" smtClean="0"/>
          </a:p>
          <a:p>
            <a:r>
              <a:rPr lang="ja-JP" altLang="en-US" sz="2800" dirty="0" smtClean="0"/>
              <a:t>フィッティングは</a:t>
            </a:r>
            <a:r>
              <a:rPr lang="en-US" altLang="ja-JP" sz="2800" dirty="0" smtClean="0"/>
              <a:t>1μs</a:t>
            </a:r>
            <a:r>
              <a:rPr lang="ja-JP" altLang="en-US" sz="2800" dirty="0" smtClean="0"/>
              <a:t>～</a:t>
            </a:r>
            <a:r>
              <a:rPr lang="en-US" altLang="ja-JP" sz="2800" dirty="0" smtClean="0"/>
              <a:t>20μs</a:t>
            </a:r>
            <a:r>
              <a:rPr lang="ja-JP" altLang="en-US" sz="2800" dirty="0" smtClean="0"/>
              <a:t>の範囲で行ったので、</a:t>
            </a:r>
            <a:r>
              <a:rPr lang="en-US" altLang="ja-JP" sz="2800" dirty="0" smtClean="0"/>
              <a:t>1μs</a:t>
            </a:r>
            <a:r>
              <a:rPr lang="ja-JP" altLang="en-US" sz="2800" dirty="0" smtClean="0"/>
              <a:t>で計算してやると、</a:t>
            </a:r>
            <a:r>
              <a:rPr lang="en-US" sz="2800" dirty="0" smtClean="0"/>
              <a:t> N</a:t>
            </a:r>
            <a:r>
              <a:rPr lang="en-US" sz="2800" baseline="-25000" dirty="0" smtClean="0"/>
              <a:t>-</a:t>
            </a:r>
            <a:r>
              <a:rPr lang="ja-JP" altLang="en-US" sz="2800" dirty="0" smtClean="0"/>
              <a:t>は</a:t>
            </a:r>
            <a:r>
              <a:rPr lang="en-US" sz="2800" dirty="0" smtClean="0"/>
              <a:t>N</a:t>
            </a:r>
            <a:r>
              <a:rPr lang="en-US" sz="2800" baseline="-25000" dirty="0" smtClean="0"/>
              <a:t>+</a:t>
            </a:r>
            <a:r>
              <a:rPr lang="ja-JP" altLang="en-US" sz="2800" dirty="0" smtClean="0"/>
              <a:t>に対して、約</a:t>
            </a:r>
            <a:r>
              <a:rPr lang="en-US" altLang="ja-JP" sz="2800" dirty="0" smtClean="0"/>
              <a:t>0.3%</a:t>
            </a:r>
            <a:r>
              <a:rPr lang="ja-JP" altLang="en-US" sz="2800" dirty="0" smtClean="0"/>
              <a:t>となり</a:t>
            </a:r>
            <a:r>
              <a:rPr lang="en-US" altLang="ja-JP" sz="2800" dirty="0" smtClean="0"/>
              <a:t>μ</a:t>
            </a:r>
            <a:r>
              <a:rPr lang="en-US" altLang="ja-JP" sz="2800" baseline="30000" dirty="0" smtClean="0"/>
              <a:t>-</a:t>
            </a:r>
            <a:r>
              <a:rPr lang="ja-JP" altLang="en-US" sz="2800" dirty="0" smtClean="0"/>
              <a:t>の影響は無視できる。</a:t>
            </a:r>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寿命の評価</a:t>
            </a:r>
            <a:endParaRPr kumimoji="1" lang="ja-JP" altLang="en-US" dirty="0"/>
          </a:p>
        </p:txBody>
      </p:sp>
      <p:sp>
        <p:nvSpPr>
          <p:cNvPr id="5" name="コンテンツ プレースホルダ 4"/>
          <p:cNvSpPr>
            <a:spLocks noGrp="1"/>
          </p:cNvSpPr>
          <p:nvPr>
            <p:ph idx="1"/>
          </p:nvPr>
        </p:nvSpPr>
        <p:spPr>
          <a:xfrm>
            <a:off x="500034" y="1428736"/>
            <a:ext cx="8229600" cy="614353"/>
          </a:xfrm>
        </p:spPr>
        <p:txBody>
          <a:bodyPr>
            <a:normAutofit/>
          </a:bodyPr>
          <a:lstStyle/>
          <a:p>
            <a:r>
              <a:rPr kumimoji="1" lang="ja-JP" altLang="en-US" dirty="0" smtClean="0"/>
              <a:t>ここまでで得られた寿命をまとめる。</a:t>
            </a:r>
            <a:endParaRPr kumimoji="1" lang="en-US" altLang="ja-JP" dirty="0" smtClean="0"/>
          </a:p>
          <a:p>
            <a:pPr>
              <a:buNone/>
            </a:pPr>
            <a:endParaRPr kumimoji="1" lang="ja-JP" altLang="en-US" dirty="0"/>
          </a:p>
        </p:txBody>
      </p:sp>
      <p:graphicFrame>
        <p:nvGraphicFramePr>
          <p:cNvPr id="6" name="表 5"/>
          <p:cNvGraphicFramePr>
            <a:graphicFrameLocks noGrp="1"/>
          </p:cNvGraphicFramePr>
          <p:nvPr/>
        </p:nvGraphicFramePr>
        <p:xfrm>
          <a:off x="357158" y="2214555"/>
          <a:ext cx="8643997" cy="3430655"/>
        </p:xfrm>
        <a:graphic>
          <a:graphicData uri="http://schemas.openxmlformats.org/drawingml/2006/table">
            <a:tbl>
              <a:tblPr firstRow="1" bandRow="1">
                <a:tableStyleId>{5C22544A-7EE6-4342-B048-85BDC9FD1C3A}</a:tableStyleId>
              </a:tblPr>
              <a:tblGrid>
                <a:gridCol w="1651100"/>
                <a:gridCol w="1651100"/>
                <a:gridCol w="1845336"/>
                <a:gridCol w="1651113"/>
                <a:gridCol w="1845348"/>
              </a:tblGrid>
              <a:tr h="712749">
                <a:tc>
                  <a:txBody>
                    <a:bodyPr/>
                    <a:lstStyle/>
                    <a:p>
                      <a:pPr algn="ctr"/>
                      <a:endParaRPr kumimoji="1" lang="ja-JP" altLang="en-US" sz="2400" baseline="0" dirty="0"/>
                    </a:p>
                  </a:txBody>
                  <a:tcPr/>
                </a:tc>
                <a:tc>
                  <a:txBody>
                    <a:bodyPr/>
                    <a:lstStyle/>
                    <a:p>
                      <a:pPr algn="ctr"/>
                      <a:r>
                        <a:rPr kumimoji="1" lang="en-US" altLang="ja-JP" sz="2400" baseline="0" dirty="0" smtClean="0"/>
                        <a:t>(</a:t>
                      </a:r>
                      <a:r>
                        <a:rPr kumimoji="1" lang="ja-JP" altLang="en-US" sz="2400" baseline="0" dirty="0" smtClean="0"/>
                        <a:t>なし</a:t>
                      </a:r>
                      <a:r>
                        <a:rPr kumimoji="1" lang="en-US" altLang="ja-JP" sz="2400" baseline="0" dirty="0" smtClean="0"/>
                        <a:t>)CH1</a:t>
                      </a:r>
                      <a:endParaRPr kumimoji="1" lang="ja-JP" altLang="en-US" sz="2400" baseline="0" dirty="0"/>
                    </a:p>
                  </a:txBody>
                  <a:tcPr/>
                </a:tc>
                <a:tc>
                  <a:txBody>
                    <a:bodyPr/>
                    <a:lstStyle/>
                    <a:p>
                      <a:pPr algn="ctr"/>
                      <a:r>
                        <a:rPr kumimoji="1" lang="en-US" altLang="ja-JP" sz="2400" baseline="0" dirty="0" smtClean="0"/>
                        <a:t>(</a:t>
                      </a:r>
                      <a:r>
                        <a:rPr kumimoji="1" lang="ja-JP" altLang="en-US" sz="2400" baseline="0" dirty="0" smtClean="0"/>
                        <a:t>なし</a:t>
                      </a:r>
                      <a:r>
                        <a:rPr kumimoji="1" lang="en-US" altLang="ja-JP" sz="2400" baseline="0" dirty="0" smtClean="0"/>
                        <a:t>)CH2</a:t>
                      </a:r>
                      <a:endParaRPr kumimoji="1" lang="ja-JP" altLang="en-US" sz="2400" baseline="0" dirty="0"/>
                    </a:p>
                  </a:txBody>
                  <a:tcPr/>
                </a:tc>
                <a:tc>
                  <a:txBody>
                    <a:bodyPr/>
                    <a:lstStyle/>
                    <a:p>
                      <a:pPr algn="ctr"/>
                      <a:r>
                        <a:rPr kumimoji="1" lang="en-US" altLang="ja-JP" sz="2400" baseline="0" dirty="0" smtClean="0"/>
                        <a:t>(</a:t>
                      </a:r>
                      <a:r>
                        <a:rPr kumimoji="1" lang="ja-JP" altLang="en-US" sz="2400" baseline="0" dirty="0" smtClean="0"/>
                        <a:t>あり</a:t>
                      </a:r>
                      <a:r>
                        <a:rPr kumimoji="1" lang="en-US" altLang="ja-JP" sz="2400" baseline="0" dirty="0" smtClean="0"/>
                        <a:t>)CH1</a:t>
                      </a:r>
                      <a:endParaRPr kumimoji="1" lang="ja-JP" altLang="en-US" sz="2400" baseline="0" dirty="0"/>
                    </a:p>
                  </a:txBody>
                  <a:tcPr/>
                </a:tc>
                <a:tc>
                  <a:txBody>
                    <a:bodyPr/>
                    <a:lstStyle/>
                    <a:p>
                      <a:pPr algn="ctr"/>
                      <a:r>
                        <a:rPr kumimoji="1" lang="en-US" altLang="ja-JP" sz="2400" baseline="0" dirty="0" smtClean="0"/>
                        <a:t>(</a:t>
                      </a:r>
                      <a:r>
                        <a:rPr kumimoji="1" lang="ja-JP" altLang="en-US" sz="2400" baseline="0" dirty="0" smtClean="0"/>
                        <a:t>あり</a:t>
                      </a:r>
                      <a:r>
                        <a:rPr kumimoji="1" lang="en-US" altLang="ja-JP" sz="2400" baseline="0" dirty="0" smtClean="0"/>
                        <a:t>)CH2</a:t>
                      </a:r>
                      <a:endParaRPr kumimoji="1" lang="ja-JP" altLang="en-US" sz="2400" baseline="0" dirty="0"/>
                    </a:p>
                  </a:txBody>
                  <a:tcPr/>
                </a:tc>
              </a:tr>
              <a:tr h="1358953">
                <a:tc>
                  <a:txBody>
                    <a:bodyPr/>
                    <a:lstStyle/>
                    <a:p>
                      <a:pPr algn="ctr"/>
                      <a:r>
                        <a:rPr lang="ja-JP" altLang="en-US" sz="2400" dirty="0" smtClean="0">
                          <a:latin typeface="+mn-lt"/>
                        </a:rPr>
                        <a:t>寿命</a:t>
                      </a:r>
                      <a:endParaRPr lang="ja-JP" altLang="en-US" sz="2400" dirty="0">
                        <a:latin typeface="+mn-lt"/>
                      </a:endParaRPr>
                    </a:p>
                  </a:txBody>
                  <a:tcPr/>
                </a:tc>
                <a:tc>
                  <a:txBody>
                    <a:bodyPr/>
                    <a:lstStyle/>
                    <a:p>
                      <a:pPr algn="ctr"/>
                      <a:r>
                        <a:rPr lang="en-US" altLang="ja-JP" sz="2400" dirty="0" smtClean="0">
                          <a:latin typeface="+mn-lt"/>
                        </a:rPr>
                        <a:t>2.218</a:t>
                      </a:r>
                    </a:p>
                    <a:p>
                      <a:pPr algn="ctr"/>
                      <a:r>
                        <a:rPr lang="en-US" altLang="ja-JP" sz="2400" dirty="0" smtClean="0">
                          <a:latin typeface="+mn-lt"/>
                        </a:rPr>
                        <a:t>±0.055</a:t>
                      </a:r>
                    </a:p>
                    <a:p>
                      <a:pPr algn="ctr"/>
                      <a:endParaRPr lang="ja-JP" altLang="en-US" sz="2400" dirty="0">
                        <a:latin typeface="+mn-lt"/>
                      </a:endParaRPr>
                    </a:p>
                  </a:txBody>
                  <a:tcPr/>
                </a:tc>
                <a:tc>
                  <a:txBody>
                    <a:bodyPr/>
                    <a:lstStyle/>
                    <a:p>
                      <a:pPr algn="ctr"/>
                      <a:r>
                        <a:rPr lang="en-US" altLang="ja-JP" sz="2400" dirty="0" smtClean="0">
                          <a:latin typeface="+mn-lt"/>
                        </a:rPr>
                        <a:t>2.179</a:t>
                      </a:r>
                    </a:p>
                    <a:p>
                      <a:pPr algn="ctr"/>
                      <a:r>
                        <a:rPr lang="en-US" altLang="ja-JP" sz="2400" dirty="0" smtClean="0">
                          <a:latin typeface="+mn-lt"/>
                        </a:rPr>
                        <a:t>±0.054</a:t>
                      </a:r>
                      <a:endParaRPr lang="ja-JP" altLang="en-US" sz="2400" dirty="0">
                        <a:latin typeface="+mn-lt"/>
                      </a:endParaRPr>
                    </a:p>
                  </a:txBody>
                  <a:tcPr/>
                </a:tc>
                <a:tc>
                  <a:txBody>
                    <a:bodyPr/>
                    <a:lstStyle/>
                    <a:p>
                      <a:pPr algn="ctr"/>
                      <a:r>
                        <a:rPr kumimoji="1" lang="en-US" altLang="ja-JP" sz="2400" dirty="0" smtClean="0">
                          <a:latin typeface="+mn-lt"/>
                        </a:rPr>
                        <a:t>2.194</a:t>
                      </a:r>
                    </a:p>
                    <a:p>
                      <a:pPr algn="ctr"/>
                      <a:r>
                        <a:rPr kumimoji="1" lang="en-US" altLang="ja-JP" sz="2400" dirty="0" smtClean="0">
                          <a:latin typeface="+mn-lt"/>
                        </a:rPr>
                        <a:t>±0.009</a:t>
                      </a:r>
                      <a:endParaRPr kumimoji="1" lang="ja-JP" altLang="en-US" sz="2400" dirty="0">
                        <a:latin typeface="+mn-lt"/>
                      </a:endParaRPr>
                    </a:p>
                  </a:txBody>
                  <a:tcPr/>
                </a:tc>
                <a:tc>
                  <a:txBody>
                    <a:bodyPr/>
                    <a:lstStyle/>
                    <a:p>
                      <a:pPr algn="ctr"/>
                      <a:r>
                        <a:rPr kumimoji="1" lang="en-US" altLang="ja-JP" sz="2400" dirty="0" smtClean="0">
                          <a:latin typeface="+mn-lt"/>
                        </a:rPr>
                        <a:t>2.050</a:t>
                      </a:r>
                    </a:p>
                    <a:p>
                      <a:pPr algn="ctr"/>
                      <a:r>
                        <a:rPr kumimoji="1" lang="en-US" altLang="ja-JP" sz="2400" dirty="0" smtClean="0">
                          <a:latin typeface="+mn-lt"/>
                        </a:rPr>
                        <a:t>±0.007</a:t>
                      </a:r>
                      <a:endParaRPr kumimoji="1" lang="ja-JP" altLang="en-US" sz="2400" dirty="0">
                        <a:latin typeface="+mn-lt"/>
                      </a:endParaRPr>
                    </a:p>
                  </a:txBody>
                  <a:tcPr/>
                </a:tc>
              </a:tr>
              <a:tr h="1358953">
                <a:tc>
                  <a:txBody>
                    <a:bodyPr/>
                    <a:lstStyle/>
                    <a:p>
                      <a:pPr algn="ctr"/>
                      <a:r>
                        <a:rPr lang="ja-JP" altLang="en-US" sz="2400" dirty="0" smtClean="0">
                          <a:latin typeface="+mn-lt"/>
                        </a:rPr>
                        <a:t>文献値</a:t>
                      </a:r>
                      <a:endParaRPr lang="en-US" altLang="ja-JP" sz="2400" dirty="0" smtClean="0">
                        <a:latin typeface="+mn-lt"/>
                      </a:endParaRPr>
                    </a:p>
                    <a:p>
                      <a:pPr algn="ctr"/>
                      <a:r>
                        <a:rPr lang="ja-JP" altLang="en-US" sz="2400" dirty="0" smtClean="0">
                          <a:latin typeface="+mn-lt"/>
                        </a:rPr>
                        <a:t>との差</a:t>
                      </a:r>
                      <a:endParaRPr lang="ja-JP" altLang="en-US" sz="2400" dirty="0">
                        <a:latin typeface="+mn-lt"/>
                      </a:endParaRPr>
                    </a:p>
                  </a:txBody>
                  <a:tcPr/>
                </a:tc>
                <a:tc>
                  <a:txBody>
                    <a:bodyPr/>
                    <a:lstStyle/>
                    <a:p>
                      <a:pPr algn="ctr"/>
                      <a:r>
                        <a:rPr lang="en-US" altLang="ja-JP" sz="2400" dirty="0" smtClean="0">
                          <a:latin typeface="+mn-lt"/>
                        </a:rPr>
                        <a:t>0.96%</a:t>
                      </a:r>
                      <a:endParaRPr lang="ja-JP" altLang="en-US" sz="2400" dirty="0">
                        <a:latin typeface="+mn-lt"/>
                      </a:endParaRPr>
                    </a:p>
                  </a:txBody>
                  <a:tcPr/>
                </a:tc>
                <a:tc>
                  <a:txBody>
                    <a:bodyPr/>
                    <a:lstStyle/>
                    <a:p>
                      <a:pPr algn="ctr"/>
                      <a:r>
                        <a:rPr lang="en-US" altLang="ja-JP" sz="2400" dirty="0" smtClean="0">
                          <a:latin typeface="+mn-lt"/>
                        </a:rPr>
                        <a:t>0.82%</a:t>
                      </a:r>
                      <a:endParaRPr lang="ja-JP" altLang="en-US" sz="2400" dirty="0">
                        <a:latin typeface="+mn-lt"/>
                      </a:endParaRPr>
                    </a:p>
                  </a:txBody>
                  <a:tcPr/>
                </a:tc>
                <a:tc>
                  <a:txBody>
                    <a:bodyPr/>
                    <a:lstStyle/>
                    <a:p>
                      <a:pPr algn="ctr"/>
                      <a:r>
                        <a:rPr kumimoji="1" lang="en-US" altLang="ja-JP" sz="2400" dirty="0" smtClean="0">
                          <a:latin typeface="+mn-lt"/>
                        </a:rPr>
                        <a:t>0.14%</a:t>
                      </a:r>
                      <a:endParaRPr kumimoji="1" lang="ja-JP" altLang="en-US" sz="2400" dirty="0">
                        <a:latin typeface="+mn-lt"/>
                      </a:endParaRPr>
                    </a:p>
                  </a:txBody>
                  <a:tcPr/>
                </a:tc>
                <a:tc>
                  <a:txBody>
                    <a:bodyPr/>
                    <a:lstStyle/>
                    <a:p>
                      <a:pPr algn="ctr"/>
                      <a:r>
                        <a:rPr kumimoji="1" lang="en-US" altLang="ja-JP" sz="2400" dirty="0" smtClean="0">
                          <a:latin typeface="+mn-lt"/>
                        </a:rPr>
                        <a:t>6.69%</a:t>
                      </a:r>
                      <a:endParaRPr kumimoji="1" lang="ja-JP" altLang="en-US" sz="2400" dirty="0">
                        <a:latin typeface="+mn-lt"/>
                      </a:endParaRPr>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a:t>
            </a:r>
            <a:r>
              <a:rPr kumimoji="1" lang="ja-JP" altLang="en-US" dirty="0" smtClean="0"/>
              <a:t>因子の評価</a:t>
            </a:r>
            <a:endParaRPr kumimoji="1" lang="ja-JP" altLang="en-US" dirty="0"/>
          </a:p>
        </p:txBody>
      </p:sp>
      <p:graphicFrame>
        <p:nvGraphicFramePr>
          <p:cNvPr id="4" name="コンテンツ プレースホルダ 3"/>
          <p:cNvGraphicFramePr>
            <a:graphicFrameLocks noGrp="1"/>
          </p:cNvGraphicFramePr>
          <p:nvPr>
            <p:ph idx="1"/>
          </p:nvPr>
        </p:nvGraphicFramePr>
        <p:xfrm>
          <a:off x="642910" y="1928802"/>
          <a:ext cx="7500990" cy="3675867"/>
        </p:xfrm>
        <a:graphic>
          <a:graphicData uri="http://schemas.openxmlformats.org/drawingml/2006/table">
            <a:tbl>
              <a:tblPr firstRow="1" bandRow="1">
                <a:tableStyleId>{5C22544A-7EE6-4342-B048-85BDC9FD1C3A}</a:tableStyleId>
              </a:tblPr>
              <a:tblGrid>
                <a:gridCol w="2500330"/>
                <a:gridCol w="2500330"/>
                <a:gridCol w="2500330"/>
              </a:tblGrid>
              <a:tr h="753289">
                <a:tc>
                  <a:txBody>
                    <a:bodyPr/>
                    <a:lstStyle/>
                    <a:p>
                      <a:pPr algn="ctr"/>
                      <a:r>
                        <a:rPr kumimoji="1" lang="ja-JP" altLang="en-US" sz="2400" dirty="0" smtClean="0"/>
                        <a:t>磁場あり</a:t>
                      </a:r>
                      <a:endParaRPr kumimoji="1" lang="ja-JP" altLang="en-US" sz="2400" dirty="0"/>
                    </a:p>
                  </a:txBody>
                  <a:tcPr/>
                </a:tc>
                <a:tc>
                  <a:txBody>
                    <a:bodyPr/>
                    <a:lstStyle/>
                    <a:p>
                      <a:pPr algn="ctr"/>
                      <a:r>
                        <a:rPr kumimoji="1" lang="en-US" altLang="ja-JP" sz="2400" dirty="0" smtClean="0"/>
                        <a:t>CH1</a:t>
                      </a:r>
                      <a:endParaRPr kumimoji="1" lang="ja-JP" altLang="en-US" sz="2400" dirty="0"/>
                    </a:p>
                  </a:txBody>
                  <a:tcPr/>
                </a:tc>
                <a:tc>
                  <a:txBody>
                    <a:bodyPr/>
                    <a:lstStyle/>
                    <a:p>
                      <a:pPr algn="ctr"/>
                      <a:r>
                        <a:rPr kumimoji="1" lang="en-US" altLang="ja-JP" sz="2400" dirty="0" smtClean="0"/>
                        <a:t>CH2</a:t>
                      </a:r>
                      <a:endParaRPr kumimoji="1" lang="ja-JP" altLang="en-US" sz="2400" dirty="0"/>
                    </a:p>
                  </a:txBody>
                  <a:tcPr/>
                </a:tc>
              </a:tr>
              <a:tr h="1461289">
                <a:tc>
                  <a:txBody>
                    <a:bodyPr/>
                    <a:lstStyle/>
                    <a:p>
                      <a:pPr algn="ctr"/>
                      <a:r>
                        <a:rPr kumimoji="1" lang="en-US" altLang="ja-JP" sz="2400" dirty="0" smtClean="0"/>
                        <a:t>g</a:t>
                      </a:r>
                      <a:r>
                        <a:rPr kumimoji="1" lang="ja-JP" altLang="en-US" sz="2400" dirty="0" smtClean="0"/>
                        <a:t>因子</a:t>
                      </a:r>
                      <a:endParaRPr kumimoji="1" lang="ja-JP" altLang="en-US" sz="2400" dirty="0"/>
                    </a:p>
                  </a:txBody>
                  <a:tcPr/>
                </a:tc>
                <a:tc>
                  <a:txBody>
                    <a:bodyPr/>
                    <a:lstStyle/>
                    <a:p>
                      <a:pPr algn="ctr"/>
                      <a:r>
                        <a:rPr kumimoji="1" lang="en-US" altLang="ja-JP" sz="2400" dirty="0" smtClean="0"/>
                        <a:t>1.971</a:t>
                      </a:r>
                    </a:p>
                    <a:p>
                      <a:pPr algn="ctr"/>
                      <a:r>
                        <a:rPr kumimoji="1" lang="en-US" altLang="ja-JP" sz="2400" dirty="0" smtClean="0"/>
                        <a:t>±0.024</a:t>
                      </a:r>
                      <a:endParaRPr kumimoji="1" lang="ja-JP" altLang="en-US" sz="2400" dirty="0"/>
                    </a:p>
                  </a:txBody>
                  <a:tcPr/>
                </a:tc>
                <a:tc>
                  <a:txBody>
                    <a:bodyPr/>
                    <a:lstStyle/>
                    <a:p>
                      <a:pPr algn="ctr"/>
                      <a:r>
                        <a:rPr kumimoji="1" lang="en-US" altLang="ja-JP" sz="2400" dirty="0" smtClean="0"/>
                        <a:t>1.958</a:t>
                      </a:r>
                    </a:p>
                    <a:p>
                      <a:pPr algn="ctr"/>
                      <a:r>
                        <a:rPr kumimoji="1" lang="en-US" altLang="ja-JP" sz="2400" dirty="0" smtClean="0"/>
                        <a:t>±0.021</a:t>
                      </a:r>
                      <a:endParaRPr kumimoji="1" lang="ja-JP" altLang="en-US" sz="2400" dirty="0"/>
                    </a:p>
                  </a:txBody>
                  <a:tcPr/>
                </a:tc>
              </a:tr>
              <a:tr h="1461289">
                <a:tc>
                  <a:txBody>
                    <a:bodyPr/>
                    <a:lstStyle/>
                    <a:p>
                      <a:pPr algn="ctr"/>
                      <a:r>
                        <a:rPr kumimoji="1" lang="ja-JP" altLang="en-US" sz="2400" dirty="0" smtClean="0"/>
                        <a:t>文献値</a:t>
                      </a:r>
                      <a:endParaRPr kumimoji="1" lang="en-US" altLang="ja-JP" sz="2400" dirty="0" smtClean="0"/>
                    </a:p>
                    <a:p>
                      <a:pPr algn="ctr"/>
                      <a:r>
                        <a:rPr kumimoji="1" lang="ja-JP" altLang="en-US" sz="2400" dirty="0" smtClean="0"/>
                        <a:t>との差</a:t>
                      </a:r>
                      <a:endParaRPr kumimoji="1" lang="ja-JP" altLang="en-US" sz="2400" dirty="0"/>
                    </a:p>
                  </a:txBody>
                  <a:tcPr/>
                </a:tc>
                <a:tc>
                  <a:txBody>
                    <a:bodyPr/>
                    <a:lstStyle/>
                    <a:p>
                      <a:pPr algn="ctr"/>
                      <a:r>
                        <a:rPr kumimoji="1" lang="en-US" altLang="ja-JP" sz="2400" dirty="0" smtClean="0"/>
                        <a:t>1.5%</a:t>
                      </a:r>
                      <a:endParaRPr kumimoji="1" lang="ja-JP" altLang="en-US" sz="2400" dirty="0"/>
                    </a:p>
                  </a:txBody>
                  <a:tcPr/>
                </a:tc>
                <a:tc>
                  <a:txBody>
                    <a:bodyPr/>
                    <a:lstStyle/>
                    <a:p>
                      <a:pPr algn="ctr"/>
                      <a:r>
                        <a:rPr kumimoji="1" lang="en-US" altLang="ja-JP" sz="2400" dirty="0" smtClean="0"/>
                        <a:t>2.2%</a:t>
                      </a:r>
                      <a:endParaRPr kumimoji="1" lang="ja-JP" altLang="en-US" sz="2400"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a:xfrm>
            <a:off x="684213" y="274638"/>
            <a:ext cx="7704137" cy="922337"/>
          </a:xfrm>
        </p:spPr>
        <p:txBody>
          <a:bodyPr/>
          <a:lstStyle/>
          <a:p>
            <a:r>
              <a:rPr lang="ja-JP" altLang="en-US" dirty="0" smtClean="0"/>
              <a:t>反省</a:t>
            </a:r>
          </a:p>
        </p:txBody>
      </p:sp>
      <p:sp>
        <p:nvSpPr>
          <p:cNvPr id="106499" name="Rectangle 3"/>
          <p:cNvSpPr>
            <a:spLocks noGrp="1"/>
          </p:cNvSpPr>
          <p:nvPr>
            <p:ph type="body" idx="1"/>
          </p:nvPr>
        </p:nvSpPr>
        <p:spPr>
          <a:xfrm>
            <a:off x="468313" y="1557338"/>
            <a:ext cx="8229600" cy="4525962"/>
          </a:xfrm>
        </p:spPr>
        <p:txBody>
          <a:bodyPr/>
          <a:lstStyle/>
          <a:p>
            <a:r>
              <a:rPr lang="ja-JP" altLang="en-US" sz="2800" dirty="0" smtClean="0"/>
              <a:t>磁場のムラが大きかった。</a:t>
            </a:r>
            <a:r>
              <a:rPr lang="en-US" altLang="ja-JP" sz="2800" dirty="0" smtClean="0"/>
              <a:t> (</a:t>
            </a:r>
            <a:r>
              <a:rPr lang="ja-JP" altLang="en-US" sz="2800" dirty="0" smtClean="0"/>
              <a:t>最小値</a:t>
            </a:r>
            <a:r>
              <a:rPr lang="en-US" altLang="ja-JP" sz="2800" dirty="0" smtClean="0"/>
              <a:t>51.1G</a:t>
            </a:r>
            <a:r>
              <a:rPr lang="ja-JP" altLang="en-US" sz="2800" dirty="0" err="1" smtClean="0"/>
              <a:t>、</a:t>
            </a:r>
            <a:r>
              <a:rPr lang="ja-JP" altLang="en-US" sz="2800" dirty="0" smtClean="0"/>
              <a:t>最大値</a:t>
            </a:r>
            <a:r>
              <a:rPr lang="en-US" altLang="ja-JP" sz="2800" dirty="0" smtClean="0"/>
              <a:t>56.6G)</a:t>
            </a:r>
          </a:p>
          <a:p>
            <a:r>
              <a:rPr lang="ja-JP" altLang="en-US" sz="2800" dirty="0" smtClean="0"/>
              <a:t>磁場の測定精度が良くなかった。</a:t>
            </a:r>
            <a:r>
              <a:rPr lang="en-US" altLang="ja-JP" sz="2800" dirty="0" smtClean="0"/>
              <a:t>(</a:t>
            </a:r>
            <a:r>
              <a:rPr lang="ja-JP" altLang="en-US" sz="2800" dirty="0" smtClean="0"/>
              <a:t>向き依存、時間依存が大きかった。</a:t>
            </a:r>
            <a:r>
              <a:rPr lang="en-US" altLang="ja-JP" sz="2800" dirty="0" smtClean="0"/>
              <a:t>)</a:t>
            </a:r>
          </a:p>
          <a:p>
            <a:r>
              <a:rPr lang="ja-JP" altLang="en-US" sz="2800" dirty="0" smtClean="0"/>
              <a:t>シンチレータの設置前に磁場を測定するべきだった。</a:t>
            </a:r>
            <a:endParaRPr lang="en-US" altLang="ja-JP" sz="2800" dirty="0" smtClean="0"/>
          </a:p>
          <a:p>
            <a:r>
              <a:rPr lang="en-US" altLang="ja-JP" sz="2800" dirty="0" smtClean="0"/>
              <a:t>HV</a:t>
            </a:r>
            <a:r>
              <a:rPr lang="ja-JP" altLang="en-US" sz="2800" dirty="0" smtClean="0"/>
              <a:t>の適正値を考えずに実験し、</a:t>
            </a:r>
            <a:r>
              <a:rPr lang="en-US" altLang="ja-JP" sz="2800" dirty="0" smtClean="0"/>
              <a:t>2</a:t>
            </a:r>
            <a:r>
              <a:rPr lang="ja-JP" altLang="en-US" sz="2800" dirty="0" smtClean="0"/>
              <a:t>週間分のデータを無駄にしてしまった。</a:t>
            </a:r>
            <a:endParaRPr lang="en-US" altLang="ja-JP" sz="2800" dirty="0" smtClean="0"/>
          </a:p>
          <a:p>
            <a:pPr>
              <a:buNone/>
            </a:pPr>
            <a:endParaRPr lang="en-US" altLang="ja-JP"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寿命については、磁場なしの測定ではほぼ文献値と等しい値が得られたが、磁場ありのときは</a:t>
            </a:r>
            <a:r>
              <a:rPr kumimoji="1" lang="en-US" altLang="ja-JP" dirty="0" smtClean="0"/>
              <a:t>1</a:t>
            </a:r>
            <a:r>
              <a:rPr kumimoji="1" lang="ja-JP" altLang="en-US" dirty="0" smtClean="0"/>
              <a:t>割弱もの誤差が見られた。</a:t>
            </a:r>
            <a:endParaRPr kumimoji="1" lang="en-US" altLang="ja-JP" dirty="0" smtClean="0"/>
          </a:p>
          <a:p>
            <a:endParaRPr kumimoji="1" lang="en-US" altLang="ja-JP" dirty="0" smtClean="0"/>
          </a:p>
          <a:p>
            <a:r>
              <a:rPr lang="ja-JP" altLang="en-US" dirty="0" err="1" smtClean="0"/>
              <a:t>ｇ</a:t>
            </a:r>
            <a:r>
              <a:rPr lang="ja-JP" altLang="en-US" dirty="0" smtClean="0"/>
              <a:t>因子については、およそ文献値に近い値が得られた。（</a:t>
            </a:r>
            <a:r>
              <a:rPr lang="en-US" altLang="ja-JP" dirty="0" smtClean="0"/>
              <a:t>CH1</a:t>
            </a:r>
            <a:r>
              <a:rPr lang="ja-JP" altLang="en-US" dirty="0" smtClean="0"/>
              <a:t>では文献値との誤差が下方に</a:t>
            </a:r>
            <a:r>
              <a:rPr lang="en-US" altLang="ja-JP" dirty="0" smtClean="0"/>
              <a:t>1.5%</a:t>
            </a:r>
            <a:r>
              <a:rPr lang="ja-JP" altLang="en-US" dirty="0" err="1" smtClean="0"/>
              <a:t>、</a:t>
            </a:r>
            <a:r>
              <a:rPr lang="en-US" altLang="ja-JP" dirty="0" smtClean="0"/>
              <a:t>CH2</a:t>
            </a:r>
            <a:r>
              <a:rPr lang="ja-JP" altLang="en-US" dirty="0" smtClean="0"/>
              <a:t>では下方に</a:t>
            </a:r>
            <a:r>
              <a:rPr lang="en-US" altLang="ja-JP" dirty="0" smtClean="0"/>
              <a:t>2.2%</a:t>
            </a:r>
            <a:r>
              <a:rPr lang="ja-JP" altLang="en-US" dirty="0" smtClean="0"/>
              <a:t>出た。）</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 2"/>
          <p:cNvSpPr>
            <a:spLocks noGrp="1"/>
          </p:cNvSpPr>
          <p:nvPr>
            <p:ph idx="1"/>
          </p:nvPr>
        </p:nvSpPr>
        <p:spPr>
          <a:xfrm>
            <a:off x="457200" y="1500174"/>
            <a:ext cx="8229600" cy="4929222"/>
          </a:xfrm>
        </p:spPr>
        <p:txBody>
          <a:bodyPr>
            <a:normAutofit/>
          </a:bodyPr>
          <a:lstStyle/>
          <a:p>
            <a:pPr>
              <a:buNone/>
            </a:pPr>
            <a:r>
              <a:rPr lang="en-US" altLang="ja-JP" dirty="0" smtClean="0"/>
              <a:t>[1] </a:t>
            </a:r>
            <a:r>
              <a:rPr lang="ja-JP" altLang="en-US" dirty="0" smtClean="0"/>
              <a:t>小田 稔   宇宙線   裳華房</a:t>
            </a:r>
            <a:endParaRPr lang="en-US" altLang="ja-JP" dirty="0" smtClean="0"/>
          </a:p>
          <a:p>
            <a:pPr>
              <a:buNone/>
            </a:pPr>
            <a:r>
              <a:rPr lang="en-US" altLang="ja-JP" dirty="0" smtClean="0"/>
              <a:t>[2] </a:t>
            </a:r>
            <a:r>
              <a:rPr lang="ja-JP" altLang="en-US" dirty="0" smtClean="0"/>
              <a:t>武田 暁   素粒子   裳華房</a:t>
            </a:r>
            <a:endParaRPr lang="en-US" altLang="ja-JP" dirty="0" smtClean="0"/>
          </a:p>
          <a:p>
            <a:pPr>
              <a:buNone/>
            </a:pPr>
            <a:r>
              <a:rPr lang="en-US" altLang="ja-JP" dirty="0" smtClean="0"/>
              <a:t>[3] 2009</a:t>
            </a:r>
            <a:r>
              <a:rPr lang="ja-JP" altLang="en-US" dirty="0" smtClean="0"/>
              <a:t>年度 前期</a:t>
            </a:r>
            <a:r>
              <a:rPr lang="en-US" altLang="ja-JP" dirty="0" smtClean="0"/>
              <a:t>A1</a:t>
            </a:r>
            <a:r>
              <a:rPr lang="ja-JP" altLang="en-US" dirty="0" smtClean="0"/>
              <a:t>レポート</a:t>
            </a:r>
            <a:endParaRPr lang="en-US" altLang="ja-JP"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174625"/>
            <a:ext cx="8229600" cy="1344613"/>
          </a:xfrm>
          <a:ln/>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πの崩壊</a:t>
            </a:r>
          </a:p>
        </p:txBody>
      </p:sp>
      <p:sp>
        <p:nvSpPr>
          <p:cNvPr id="5122" name="Rectangle 2"/>
          <p:cNvSpPr>
            <a:spLocks noGrp="1" noChangeArrowheads="1"/>
          </p:cNvSpPr>
          <p:nvPr>
            <p:ph type="body" idx="1"/>
          </p:nvPr>
        </p:nvSpPr>
        <p:spPr>
          <a:xfrm>
            <a:off x="457200" y="1600200"/>
            <a:ext cx="8229600" cy="4437063"/>
          </a:xfrm>
          <a:ln/>
        </p:spPr>
        <p:txBody>
          <a:bodyPr lIns="0" tIns="0" rIns="0" bIns="0"/>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ダイアグラム</a:t>
            </a:r>
          </a:p>
        </p:txBody>
      </p:sp>
      <p:pic>
        <p:nvPicPr>
          <p:cNvPr id="5123" name="Picture 3"/>
          <p:cNvPicPr>
            <a:picLocks noChangeAspect="1" noChangeArrowheads="1"/>
          </p:cNvPicPr>
          <p:nvPr/>
        </p:nvPicPr>
        <p:blipFill>
          <a:blip r:embed="rId3"/>
          <a:srcRect/>
          <a:stretch>
            <a:fillRect/>
          </a:stretch>
        </p:blipFill>
        <p:spPr bwMode="auto">
          <a:xfrm>
            <a:off x="3060700" y="2160588"/>
            <a:ext cx="5580063" cy="37798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μの崩壊</a:t>
            </a:r>
          </a:p>
        </p:txBody>
      </p:sp>
      <p:sp>
        <p:nvSpPr>
          <p:cNvPr id="6146" name="Rectangle 2"/>
          <p:cNvSpPr>
            <a:spLocks noGrp="1" noChangeArrowheads="1"/>
          </p:cNvSpPr>
          <p:nvPr>
            <p:ph type="body" idx="1"/>
          </p:nvPr>
        </p:nvSpPr>
        <p:spPr>
          <a:xfrm>
            <a:off x="457200" y="1600200"/>
            <a:ext cx="8229600" cy="4525963"/>
          </a:xfrm>
          <a:ln/>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μ-は電子の代わりに原子核にトラップされその後崩壊。</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μ+の崩壊が主要な反応</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e+はμ+の進行方向の向きに放出される</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磁場をかけると回転するのでe+の放出方向も変わる</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7200" y="174625"/>
            <a:ext cx="8229600" cy="1344613"/>
          </a:xfrm>
          <a:ln/>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μの崩壊</a:t>
            </a:r>
          </a:p>
        </p:txBody>
      </p:sp>
      <p:sp>
        <p:nvSpPr>
          <p:cNvPr id="7170" name="Rectangle 2"/>
          <p:cNvSpPr>
            <a:spLocks noGrp="1" noChangeArrowheads="1"/>
          </p:cNvSpPr>
          <p:nvPr>
            <p:ph type="body" idx="1"/>
          </p:nvPr>
        </p:nvSpPr>
        <p:spPr>
          <a:xfrm>
            <a:off x="457200" y="1600200"/>
            <a:ext cx="8229600" cy="4437063"/>
          </a:xfrm>
          <a:ln/>
        </p:spPr>
        <p:txBody>
          <a:bodyPr lIns="0" tIns="0" rIns="0" bIns="0"/>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ダイアグラム</a:t>
            </a:r>
          </a:p>
        </p:txBody>
      </p:sp>
      <p:pic>
        <p:nvPicPr>
          <p:cNvPr id="7171" name="Picture 3"/>
          <p:cNvPicPr>
            <a:picLocks noChangeAspect="1" noChangeArrowheads="1"/>
          </p:cNvPicPr>
          <p:nvPr/>
        </p:nvPicPr>
        <p:blipFill>
          <a:blip r:embed="rId3"/>
          <a:srcRect/>
          <a:stretch>
            <a:fillRect/>
          </a:stretch>
        </p:blipFill>
        <p:spPr bwMode="auto">
          <a:xfrm>
            <a:off x="3240088" y="1619250"/>
            <a:ext cx="4859337" cy="43815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74638"/>
            <a:ext cx="82296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g因子の理論値</a:t>
            </a:r>
          </a:p>
        </p:txBody>
      </p:sp>
      <p:sp>
        <p:nvSpPr>
          <p:cNvPr id="9218" name="Rectangle 2"/>
          <p:cNvSpPr>
            <a:spLocks noGrp="1" noChangeArrowheads="1"/>
          </p:cNvSpPr>
          <p:nvPr>
            <p:ph type="body" idx="1"/>
          </p:nvPr>
        </p:nvSpPr>
        <p:spPr>
          <a:xfrm>
            <a:off x="457200" y="1600200"/>
            <a:ext cx="8229600" cy="4525963"/>
          </a:xfrm>
          <a:ln/>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a:t>QEDで計算される</a:t>
            </a:r>
            <a:endParaRPr lang="en-GB"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tree </a:t>
            </a:r>
            <a:r>
              <a:rPr lang="en-GB" dirty="0" err="1"/>
              <a:t>graphでg</a:t>
            </a:r>
            <a:r>
              <a:rPr lang="en-GB" dirty="0"/>
              <a:t>=2</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Electron vertex </a:t>
            </a:r>
            <a:r>
              <a:rPr lang="en-GB" dirty="0" err="1"/>
              <a:t>functionで補正</a:t>
            </a:r>
            <a:endParaRPr lang="en-GB" dirty="0"/>
          </a:p>
          <a:p>
            <a:pP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a:stretch>
            <a:fillRect/>
          </a:stretch>
        </p:blipFill>
        <p:spPr bwMode="auto">
          <a:xfrm>
            <a:off x="900113" y="2160588"/>
            <a:ext cx="3259137" cy="3240087"/>
          </a:xfrm>
          <a:prstGeom prst="rect">
            <a:avLst/>
          </a:prstGeom>
          <a:noFill/>
          <a:ln w="9525">
            <a:noFill/>
            <a:round/>
            <a:headEnd/>
            <a:tailEnd/>
          </a:ln>
          <a:effectLst/>
        </p:spPr>
      </p:pic>
      <p:pic>
        <p:nvPicPr>
          <p:cNvPr id="10242" name="Picture 2"/>
          <p:cNvPicPr>
            <a:picLocks noChangeAspect="1" noChangeArrowheads="1"/>
          </p:cNvPicPr>
          <p:nvPr/>
        </p:nvPicPr>
        <p:blipFill>
          <a:blip r:embed="rId4"/>
          <a:srcRect/>
          <a:stretch>
            <a:fillRect/>
          </a:stretch>
        </p:blipFill>
        <p:spPr bwMode="auto">
          <a:xfrm>
            <a:off x="5040313" y="2292350"/>
            <a:ext cx="3060700" cy="3106738"/>
          </a:xfrm>
          <a:prstGeom prst="rect">
            <a:avLst/>
          </a:prstGeom>
          <a:noFill/>
          <a:ln w="9525">
            <a:noFill/>
            <a:round/>
            <a:headEnd/>
            <a:tailEnd/>
          </a:ln>
          <a:effectLst/>
        </p:spPr>
      </p:pic>
      <p:sp>
        <p:nvSpPr>
          <p:cNvPr id="10243" name="Rectangle 3"/>
          <p:cNvSpPr>
            <a:spLocks noGrp="1" noChangeArrowheads="1"/>
          </p:cNvSpPr>
          <p:nvPr>
            <p:ph type="title"/>
          </p:nvPr>
        </p:nvSpPr>
        <p:spPr>
          <a:xfrm>
            <a:off x="457200" y="174625"/>
            <a:ext cx="8229600" cy="1344613"/>
          </a:xfrm>
          <a:ln/>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g因子の理論値</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ja-JP" altLang="en-US" smtClean="0">
                <a:ea typeface="HG創英角ﾎﾟｯﾌﾟ体" pitchFamily="49" charset="-128"/>
              </a:rPr>
              <a:t>実験原理</a:t>
            </a:r>
          </a:p>
        </p:txBody>
      </p:sp>
      <p:sp>
        <p:nvSpPr>
          <p:cNvPr id="2051" name="Rectangle 3"/>
          <p:cNvSpPr>
            <a:spLocks noGrp="1" noChangeArrowheads="1"/>
          </p:cNvSpPr>
          <p:nvPr>
            <p:ph type="body" idx="1"/>
          </p:nvPr>
        </p:nvSpPr>
        <p:spPr/>
        <p:txBody>
          <a:bodyPr/>
          <a:lstStyle/>
          <a:p>
            <a:pPr eaLnBrk="1" hangingPunct="1">
              <a:buFontTx/>
              <a:buNone/>
            </a:pPr>
            <a:r>
              <a:rPr lang="ja-JP" altLang="en-US" smtClean="0"/>
              <a:t>　　トラップしたミューオンはコイルによってできた磁場により歳差運動を行う。ミューオンが崩壊したとき向いているスピンの方向が陽電子の出る方向になる。</a:t>
            </a:r>
          </a:p>
          <a:p>
            <a:pPr eaLnBrk="1" hangingPunct="1">
              <a:buFontTx/>
              <a:buNone/>
            </a:pPr>
            <a:r>
              <a:rPr lang="ja-JP" altLang="en-US" smtClean="0"/>
              <a:t>　　磁場が無いときに予想される指数関数的な減衰が、磁場による歳差運動のために波打ったものとなる。この振動数を測定することにより</a:t>
            </a:r>
            <a:r>
              <a:rPr lang="en-US" altLang="ja-JP" smtClean="0"/>
              <a:t>g</a:t>
            </a:r>
            <a:r>
              <a:rPr lang="ja-JP" altLang="en-US" smtClean="0"/>
              <a:t>因子を求める。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714</Words>
  <PresentationFormat>画面に合わせる (4:3)</PresentationFormat>
  <Paragraphs>218</Paragraphs>
  <Slides>35</Slides>
  <Notes>25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37" baseType="lpstr">
      <vt:lpstr>Office テーマ</vt:lpstr>
      <vt:lpstr>数式</vt:lpstr>
      <vt:lpstr>09課題演習A1後期発表</vt:lpstr>
      <vt:lpstr>μの寿命とg因子の理論</vt:lpstr>
      <vt:lpstr>πの崩壊</vt:lpstr>
      <vt:lpstr>πの崩壊</vt:lpstr>
      <vt:lpstr>μの崩壊</vt:lpstr>
      <vt:lpstr>μの崩壊</vt:lpstr>
      <vt:lpstr>g因子の理論値</vt:lpstr>
      <vt:lpstr>g因子の理論値</vt:lpstr>
      <vt:lpstr>実験原理</vt:lpstr>
      <vt:lpstr>実験装置の様子</vt:lpstr>
      <vt:lpstr>実験装置の構成</vt:lpstr>
      <vt:lpstr>実験装置の概略</vt:lpstr>
      <vt:lpstr>コイル</vt:lpstr>
      <vt:lpstr>実験方針</vt:lpstr>
      <vt:lpstr>論理回路</vt:lpstr>
      <vt:lpstr>各種設定</vt:lpstr>
      <vt:lpstr>TDC校正</vt:lpstr>
      <vt:lpstr>実験データ（磁場なし）</vt:lpstr>
      <vt:lpstr>実験データ（磁場あり）</vt:lpstr>
      <vt:lpstr>ミューオンの寿命は？</vt:lpstr>
      <vt:lpstr>スライド 21</vt:lpstr>
      <vt:lpstr>スライド 22</vt:lpstr>
      <vt:lpstr>ミューオンの角振動数は？</vt:lpstr>
      <vt:lpstr>スライド 24</vt:lpstr>
      <vt:lpstr>スライド 25</vt:lpstr>
      <vt:lpstr>時間の原点はどこなのか？</vt:lpstr>
      <vt:lpstr>ｇ因子の値は？</vt:lpstr>
      <vt:lpstr>解析結果まとめ</vt:lpstr>
      <vt:lpstr>それぞれの測定の妥当性</vt:lpstr>
      <vt:lpstr>μ-の影響の評価</vt:lpstr>
      <vt:lpstr>寿命の評価</vt:lpstr>
      <vt:lpstr>g因子の評価</vt:lpstr>
      <vt:lpstr>反省</vt:lpstr>
      <vt:lpstr>まとめ</vt:lpstr>
      <vt:lpstr>参考文献</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μの寿命とｇ因子の理論</dc:title>
  <dc:creator>学術情報メディアセンター</dc:creator>
  <cp:lastModifiedBy>a1</cp:lastModifiedBy>
  <cp:revision>54</cp:revision>
  <dcterms:modified xsi:type="dcterms:W3CDTF">2010-03-19T03:35:39Z</dcterms:modified>
</cp:coreProperties>
</file>