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79" r:id="rId2"/>
    <p:sldId id="280" r:id="rId3"/>
    <p:sldId id="281" r:id="rId4"/>
    <p:sldId id="271" r:id="rId5"/>
    <p:sldId id="272" r:id="rId6"/>
    <p:sldId id="273" r:id="rId7"/>
    <p:sldId id="264" r:id="rId8"/>
    <p:sldId id="265" r:id="rId9"/>
    <p:sldId id="266" r:id="rId10"/>
    <p:sldId id="267" r:id="rId11"/>
    <p:sldId id="268" r:id="rId12"/>
    <p:sldId id="269" r:id="rId13"/>
    <p:sldId id="270" r:id="rId14"/>
    <p:sldId id="274" r:id="rId15"/>
    <p:sldId id="275" r:id="rId16"/>
    <p:sldId id="276" r:id="rId17"/>
    <p:sldId id="277" r:id="rId18"/>
    <p:sldId id="278" r:id="rId19"/>
    <p:sldId id="285" r:id="rId20"/>
    <p:sldId id="256" r:id="rId21"/>
    <p:sldId id="257" r:id="rId22"/>
    <p:sldId id="258" r:id="rId23"/>
    <p:sldId id="286" r:id="rId24"/>
    <p:sldId id="282" r:id="rId25"/>
    <p:sldId id="283" r:id="rId26"/>
    <p:sldId id="259" r:id="rId27"/>
    <p:sldId id="260" r:id="rId28"/>
    <p:sldId id="261" r:id="rId29"/>
    <p:sldId id="262" r:id="rId30"/>
    <p:sldId id="263" r:id="rId31"/>
    <p:sldId id="284"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4"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1\Documents\a1_10b\TDC_ch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1\Documents\a1_10b\TDC_ch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9.8571741032371027E-2"/>
          <c:y val="6.9919072615923103E-2"/>
          <c:w val="0.70515048118985124"/>
          <c:h val="0.74838582677165355"/>
        </c:manualLayout>
      </c:layout>
      <c:lineChart>
        <c:grouping val="standard"/>
        <c:ser>
          <c:idx val="0"/>
          <c:order val="0"/>
          <c:tx>
            <c:strRef>
              <c:f>Sheet1!$B$15</c:f>
              <c:strCache>
                <c:ptCount val="1"/>
                <c:pt idx="0">
                  <c:v>PMT2</c:v>
                </c:pt>
              </c:strCache>
            </c:strRef>
          </c:tx>
          <c:cat>
            <c:numRef>
              <c:f>Sheet1!$A$16:$A$28</c:f>
              <c:numCache>
                <c:formatCode>General</c:formatCode>
                <c:ptCount val="13"/>
                <c:pt idx="0">
                  <c:v>1700</c:v>
                </c:pt>
                <c:pt idx="1">
                  <c:v>1750</c:v>
                </c:pt>
                <c:pt idx="2">
                  <c:v>1800</c:v>
                </c:pt>
                <c:pt idx="3">
                  <c:v>1825</c:v>
                </c:pt>
                <c:pt idx="4">
                  <c:v>1850</c:v>
                </c:pt>
                <c:pt idx="5">
                  <c:v>1875</c:v>
                </c:pt>
                <c:pt idx="6">
                  <c:v>1900</c:v>
                </c:pt>
                <c:pt idx="7">
                  <c:v>1925</c:v>
                </c:pt>
                <c:pt idx="8">
                  <c:v>1950</c:v>
                </c:pt>
                <c:pt idx="9">
                  <c:v>1975</c:v>
                </c:pt>
                <c:pt idx="10">
                  <c:v>2000</c:v>
                </c:pt>
                <c:pt idx="11">
                  <c:v>2025</c:v>
                </c:pt>
                <c:pt idx="12">
                  <c:v>2050</c:v>
                </c:pt>
              </c:numCache>
            </c:numRef>
          </c:cat>
          <c:val>
            <c:numRef>
              <c:f>Sheet1!$B$16:$B$28</c:f>
              <c:numCache>
                <c:formatCode>General</c:formatCode>
                <c:ptCount val="13"/>
                <c:pt idx="2">
                  <c:v>59.5</c:v>
                </c:pt>
                <c:pt idx="4">
                  <c:v>73</c:v>
                </c:pt>
                <c:pt idx="6">
                  <c:v>83.1</c:v>
                </c:pt>
                <c:pt idx="8">
                  <c:v>86.6</c:v>
                </c:pt>
                <c:pt idx="9">
                  <c:v>87</c:v>
                </c:pt>
                <c:pt idx="10">
                  <c:v>89.7</c:v>
                </c:pt>
                <c:pt idx="11">
                  <c:v>88.9</c:v>
                </c:pt>
              </c:numCache>
            </c:numRef>
          </c:val>
        </c:ser>
        <c:ser>
          <c:idx val="1"/>
          <c:order val="1"/>
          <c:tx>
            <c:strRef>
              <c:f>Sheet1!$C$15</c:f>
              <c:strCache>
                <c:ptCount val="1"/>
                <c:pt idx="0">
                  <c:v>PMT3</c:v>
                </c:pt>
              </c:strCache>
            </c:strRef>
          </c:tx>
          <c:cat>
            <c:numRef>
              <c:f>Sheet1!$A$16:$A$28</c:f>
              <c:numCache>
                <c:formatCode>General</c:formatCode>
                <c:ptCount val="13"/>
                <c:pt idx="0">
                  <c:v>1700</c:v>
                </c:pt>
                <c:pt idx="1">
                  <c:v>1750</c:v>
                </c:pt>
                <c:pt idx="2">
                  <c:v>1800</c:v>
                </c:pt>
                <c:pt idx="3">
                  <c:v>1825</c:v>
                </c:pt>
                <c:pt idx="4">
                  <c:v>1850</c:v>
                </c:pt>
                <c:pt idx="5">
                  <c:v>1875</c:v>
                </c:pt>
                <c:pt idx="6">
                  <c:v>1900</c:v>
                </c:pt>
                <c:pt idx="7">
                  <c:v>1925</c:v>
                </c:pt>
                <c:pt idx="8">
                  <c:v>1950</c:v>
                </c:pt>
                <c:pt idx="9">
                  <c:v>1975</c:v>
                </c:pt>
                <c:pt idx="10">
                  <c:v>2000</c:v>
                </c:pt>
                <c:pt idx="11">
                  <c:v>2025</c:v>
                </c:pt>
                <c:pt idx="12">
                  <c:v>2050</c:v>
                </c:pt>
              </c:numCache>
            </c:numRef>
          </c:cat>
          <c:val>
            <c:numRef>
              <c:f>Sheet1!$C$16:$C$28</c:f>
              <c:numCache>
                <c:formatCode>General</c:formatCode>
                <c:ptCount val="13"/>
                <c:pt idx="2">
                  <c:v>88.6</c:v>
                </c:pt>
                <c:pt idx="4">
                  <c:v>93.3</c:v>
                </c:pt>
                <c:pt idx="6">
                  <c:v>98</c:v>
                </c:pt>
                <c:pt idx="8">
                  <c:v>99.7</c:v>
                </c:pt>
              </c:numCache>
            </c:numRef>
          </c:val>
        </c:ser>
        <c:ser>
          <c:idx val="2"/>
          <c:order val="2"/>
          <c:tx>
            <c:strRef>
              <c:f>Sheet1!$D$15</c:f>
              <c:strCache>
                <c:ptCount val="1"/>
                <c:pt idx="0">
                  <c:v>PMT4</c:v>
                </c:pt>
              </c:strCache>
            </c:strRef>
          </c:tx>
          <c:cat>
            <c:numRef>
              <c:f>Sheet1!$A$16:$A$28</c:f>
              <c:numCache>
                <c:formatCode>General</c:formatCode>
                <c:ptCount val="13"/>
                <c:pt idx="0">
                  <c:v>1700</c:v>
                </c:pt>
                <c:pt idx="1">
                  <c:v>1750</c:v>
                </c:pt>
                <c:pt idx="2">
                  <c:v>1800</c:v>
                </c:pt>
                <c:pt idx="3">
                  <c:v>1825</c:v>
                </c:pt>
                <c:pt idx="4">
                  <c:v>1850</c:v>
                </c:pt>
                <c:pt idx="5">
                  <c:v>1875</c:v>
                </c:pt>
                <c:pt idx="6">
                  <c:v>1900</c:v>
                </c:pt>
                <c:pt idx="7">
                  <c:v>1925</c:v>
                </c:pt>
                <c:pt idx="8">
                  <c:v>1950</c:v>
                </c:pt>
                <c:pt idx="9">
                  <c:v>1975</c:v>
                </c:pt>
                <c:pt idx="10">
                  <c:v>2000</c:v>
                </c:pt>
                <c:pt idx="11">
                  <c:v>2025</c:v>
                </c:pt>
                <c:pt idx="12">
                  <c:v>2050</c:v>
                </c:pt>
              </c:numCache>
            </c:numRef>
          </c:cat>
          <c:val>
            <c:numRef>
              <c:f>Sheet1!$D$16:$D$28</c:f>
              <c:numCache>
                <c:formatCode>General</c:formatCode>
                <c:ptCount val="13"/>
                <c:pt idx="4">
                  <c:v>53.9</c:v>
                </c:pt>
                <c:pt idx="6">
                  <c:v>69</c:v>
                </c:pt>
                <c:pt idx="7">
                  <c:v>72.2</c:v>
                </c:pt>
                <c:pt idx="8">
                  <c:v>77.8</c:v>
                </c:pt>
                <c:pt idx="9">
                  <c:v>84.8</c:v>
                </c:pt>
                <c:pt idx="10">
                  <c:v>84.8</c:v>
                </c:pt>
                <c:pt idx="11">
                  <c:v>91</c:v>
                </c:pt>
              </c:numCache>
            </c:numRef>
          </c:val>
        </c:ser>
        <c:ser>
          <c:idx val="3"/>
          <c:order val="3"/>
          <c:tx>
            <c:strRef>
              <c:f>Sheet1!$E$15</c:f>
              <c:strCache>
                <c:ptCount val="1"/>
                <c:pt idx="0">
                  <c:v>PMT5</c:v>
                </c:pt>
              </c:strCache>
            </c:strRef>
          </c:tx>
          <c:cat>
            <c:numRef>
              <c:f>Sheet1!$A$16:$A$28</c:f>
              <c:numCache>
                <c:formatCode>General</c:formatCode>
                <c:ptCount val="13"/>
                <c:pt idx="0">
                  <c:v>1700</c:v>
                </c:pt>
                <c:pt idx="1">
                  <c:v>1750</c:v>
                </c:pt>
                <c:pt idx="2">
                  <c:v>1800</c:v>
                </c:pt>
                <c:pt idx="3">
                  <c:v>1825</c:v>
                </c:pt>
                <c:pt idx="4">
                  <c:v>1850</c:v>
                </c:pt>
                <c:pt idx="5">
                  <c:v>1875</c:v>
                </c:pt>
                <c:pt idx="6">
                  <c:v>1900</c:v>
                </c:pt>
                <c:pt idx="7">
                  <c:v>1925</c:v>
                </c:pt>
                <c:pt idx="8">
                  <c:v>1950</c:v>
                </c:pt>
                <c:pt idx="9">
                  <c:v>1975</c:v>
                </c:pt>
                <c:pt idx="10">
                  <c:v>2000</c:v>
                </c:pt>
                <c:pt idx="11">
                  <c:v>2025</c:v>
                </c:pt>
                <c:pt idx="12">
                  <c:v>2050</c:v>
                </c:pt>
              </c:numCache>
            </c:numRef>
          </c:cat>
          <c:val>
            <c:numRef>
              <c:f>Sheet1!$E$16:$E$28</c:f>
              <c:numCache>
                <c:formatCode>General</c:formatCode>
                <c:ptCount val="13"/>
                <c:pt idx="2">
                  <c:v>67.7</c:v>
                </c:pt>
                <c:pt idx="4">
                  <c:v>79.8</c:v>
                </c:pt>
                <c:pt idx="5">
                  <c:v>84</c:v>
                </c:pt>
                <c:pt idx="6">
                  <c:v>89.3</c:v>
                </c:pt>
                <c:pt idx="7">
                  <c:v>91.6</c:v>
                </c:pt>
                <c:pt idx="8">
                  <c:v>95.3</c:v>
                </c:pt>
              </c:numCache>
            </c:numRef>
          </c:val>
        </c:ser>
        <c:marker val="1"/>
        <c:axId val="47346432"/>
        <c:axId val="47347968"/>
      </c:lineChart>
      <c:catAx>
        <c:axId val="47346432"/>
        <c:scaling>
          <c:orientation val="minMax"/>
        </c:scaling>
        <c:axPos val="b"/>
        <c:minorGridlines/>
        <c:numFmt formatCode="General" sourceLinked="1"/>
        <c:tickLblPos val="nextTo"/>
        <c:crossAx val="47347968"/>
        <c:crosses val="autoZero"/>
        <c:auto val="1"/>
        <c:lblAlgn val="ctr"/>
        <c:lblOffset val="100"/>
      </c:catAx>
      <c:valAx>
        <c:axId val="47347968"/>
        <c:scaling>
          <c:orientation val="minMax"/>
          <c:max val="100"/>
          <c:min val="60"/>
        </c:scaling>
        <c:axPos val="l"/>
        <c:majorGridlines/>
        <c:numFmt formatCode="General" sourceLinked="1"/>
        <c:tickLblPos val="nextTo"/>
        <c:crossAx val="47346432"/>
        <c:crosses val="autoZero"/>
        <c:crossBetween val="midCat"/>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9.8377838045998728E-2"/>
          <c:y val="1.7193886643441486E-2"/>
          <c:w val="0.87221783029451661"/>
          <c:h val="0.96806572484037523"/>
        </c:manualLayout>
      </c:layout>
      <c:scatterChart>
        <c:scatterStyle val="lineMarker"/>
        <c:ser>
          <c:idx val="0"/>
          <c:order val="0"/>
          <c:spPr>
            <a:ln w="15875"/>
          </c:spPr>
          <c:marker>
            <c:symbol val="circle"/>
            <c:size val="4"/>
            <c:spPr>
              <a:ln cap="flat">
                <a:round/>
              </a:ln>
            </c:spPr>
          </c:marker>
          <c:xVal>
            <c:numRef>
              <c:f>[TDC_ch0.xlsx]CH0!$A$2:$A$22</c:f>
              <c:numCache>
                <c:formatCode>General</c:formatCode>
                <c:ptCount val="21"/>
                <c:pt idx="0">
                  <c:v>100</c:v>
                </c:pt>
                <c:pt idx="1">
                  <c:v>200</c:v>
                </c:pt>
                <c:pt idx="2">
                  <c:v>300</c:v>
                </c:pt>
                <c:pt idx="3">
                  <c:v>400</c:v>
                </c:pt>
                <c:pt idx="4">
                  <c:v>500</c:v>
                </c:pt>
                <c:pt idx="5">
                  <c:v>560</c:v>
                </c:pt>
                <c:pt idx="6">
                  <c:v>600</c:v>
                </c:pt>
                <c:pt idx="7">
                  <c:v>700</c:v>
                </c:pt>
                <c:pt idx="8">
                  <c:v>800</c:v>
                </c:pt>
                <c:pt idx="9">
                  <c:v>1000</c:v>
                </c:pt>
                <c:pt idx="10">
                  <c:v>1500</c:v>
                </c:pt>
                <c:pt idx="11">
                  <c:v>2000</c:v>
                </c:pt>
                <c:pt idx="12">
                  <c:v>2400</c:v>
                </c:pt>
                <c:pt idx="13">
                  <c:v>2800</c:v>
                </c:pt>
                <c:pt idx="14">
                  <c:v>3200</c:v>
                </c:pt>
                <c:pt idx="15">
                  <c:v>3600</c:v>
                </c:pt>
                <c:pt idx="16">
                  <c:v>4000</c:v>
                </c:pt>
                <c:pt idx="17">
                  <c:v>5000</c:v>
                </c:pt>
                <c:pt idx="18">
                  <c:v>6000</c:v>
                </c:pt>
                <c:pt idx="19">
                  <c:v>7000</c:v>
                </c:pt>
                <c:pt idx="20">
                  <c:v>8000</c:v>
                </c:pt>
              </c:numCache>
            </c:numRef>
          </c:xVal>
          <c:yVal>
            <c:numRef>
              <c:f>[TDC_ch0.xlsx]CH0!$C$2:$C$21</c:f>
              <c:numCache>
                <c:formatCode>General</c:formatCode>
                <c:ptCount val="20"/>
                <c:pt idx="0">
                  <c:v>250519.09324799999</c:v>
                </c:pt>
                <c:pt idx="1">
                  <c:v>377993.95328000037</c:v>
                </c:pt>
                <c:pt idx="2">
                  <c:v>511133.87622399995</c:v>
                </c:pt>
                <c:pt idx="3">
                  <c:v>641463</c:v>
                </c:pt>
                <c:pt idx="4">
                  <c:v>777915</c:v>
                </c:pt>
                <c:pt idx="5">
                  <c:v>872060</c:v>
                </c:pt>
                <c:pt idx="6">
                  <c:v>919877</c:v>
                </c:pt>
                <c:pt idx="7">
                  <c:v>1039442</c:v>
                </c:pt>
                <c:pt idx="8">
                  <c:v>1195632</c:v>
                </c:pt>
                <c:pt idx="9">
                  <c:v>1420579</c:v>
                </c:pt>
                <c:pt idx="10">
                  <c:v>2078950</c:v>
                </c:pt>
                <c:pt idx="11">
                  <c:v>2758552</c:v>
                </c:pt>
                <c:pt idx="12">
                  <c:v>3270222</c:v>
                </c:pt>
                <c:pt idx="13">
                  <c:v>3784606</c:v>
                </c:pt>
                <c:pt idx="14">
                  <c:v>4304245</c:v>
                </c:pt>
                <c:pt idx="15">
                  <c:v>4844324</c:v>
                </c:pt>
                <c:pt idx="16">
                  <c:v>5402140</c:v>
                </c:pt>
                <c:pt idx="17">
                  <c:v>6717340</c:v>
                </c:pt>
                <c:pt idx="18">
                  <c:v>8030195</c:v>
                </c:pt>
                <c:pt idx="19">
                  <c:v>9319524</c:v>
                </c:pt>
              </c:numCache>
            </c:numRef>
          </c:yVal>
        </c:ser>
        <c:axId val="47371776"/>
        <c:axId val="47373696"/>
      </c:scatterChart>
      <c:valAx>
        <c:axId val="47371776"/>
        <c:scaling>
          <c:orientation val="minMax"/>
        </c:scaling>
        <c:axPos val="b"/>
        <c:numFmt formatCode="General" sourceLinked="1"/>
        <c:tickLblPos val="nextTo"/>
        <c:crossAx val="47373696"/>
        <c:crosses val="autoZero"/>
        <c:crossBetween val="midCat"/>
      </c:valAx>
      <c:valAx>
        <c:axId val="47373696"/>
        <c:scaling>
          <c:orientation val="minMax"/>
          <c:max val="11000000"/>
          <c:min val="0"/>
        </c:scaling>
        <c:axPos val="l"/>
        <c:majorGridlines/>
        <c:numFmt formatCode="General" sourceLinked="1"/>
        <c:tickLblPos val="nextTo"/>
        <c:crossAx val="47371776"/>
        <c:crosses val="autoZero"/>
        <c:crossBetween val="midCat"/>
      </c:valAx>
    </c:plotArea>
    <c:plotVisOnly val="1"/>
  </c:chart>
  <c:spPr>
    <a:no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plotArea>
      <c:layout>
        <c:manualLayout>
          <c:layoutTarget val="inner"/>
          <c:xMode val="edge"/>
          <c:yMode val="edge"/>
          <c:x val="0.19852599456871692"/>
          <c:y val="3.4683291542910208E-2"/>
          <c:w val="0.87014523184602"/>
          <c:h val="0.91676979968581995"/>
        </c:manualLayout>
      </c:layout>
      <c:scatterChart>
        <c:scatterStyle val="lineMarker"/>
        <c:ser>
          <c:idx val="0"/>
          <c:order val="0"/>
          <c:spPr>
            <a:ln w="15875"/>
          </c:spPr>
          <c:marker>
            <c:symbol val="circle"/>
            <c:size val="3"/>
            <c:spPr>
              <a:ln w="19050" cap="sq">
                <a:round/>
              </a:ln>
            </c:spPr>
          </c:marker>
          <c:xVal>
            <c:numRef>
              <c:f>[TDC_ch1.xlsx]Sheet1!$A$2:$A$21</c:f>
              <c:numCache>
                <c:formatCode>General</c:formatCode>
                <c:ptCount val="20"/>
                <c:pt idx="0">
                  <c:v>100</c:v>
                </c:pt>
                <c:pt idx="1">
                  <c:v>200</c:v>
                </c:pt>
                <c:pt idx="2">
                  <c:v>300</c:v>
                </c:pt>
                <c:pt idx="3">
                  <c:v>400</c:v>
                </c:pt>
                <c:pt idx="4">
                  <c:v>500</c:v>
                </c:pt>
                <c:pt idx="5">
                  <c:v>600</c:v>
                </c:pt>
                <c:pt idx="6">
                  <c:v>700</c:v>
                </c:pt>
                <c:pt idx="7">
                  <c:v>800</c:v>
                </c:pt>
                <c:pt idx="8">
                  <c:v>1000</c:v>
                </c:pt>
                <c:pt idx="9">
                  <c:v>1200</c:v>
                </c:pt>
                <c:pt idx="10">
                  <c:v>1600</c:v>
                </c:pt>
                <c:pt idx="11">
                  <c:v>2000</c:v>
                </c:pt>
                <c:pt idx="12">
                  <c:v>2400</c:v>
                </c:pt>
                <c:pt idx="13">
                  <c:v>2800</c:v>
                </c:pt>
                <c:pt idx="14">
                  <c:v>3200</c:v>
                </c:pt>
                <c:pt idx="15">
                  <c:v>4000</c:v>
                </c:pt>
                <c:pt idx="16">
                  <c:v>5000</c:v>
                </c:pt>
                <c:pt idx="17">
                  <c:v>6000</c:v>
                </c:pt>
                <c:pt idx="18">
                  <c:v>7000</c:v>
                </c:pt>
                <c:pt idx="19">
                  <c:v>8000</c:v>
                </c:pt>
              </c:numCache>
            </c:numRef>
          </c:xVal>
          <c:yVal>
            <c:numRef>
              <c:f>[TDC_ch1.xlsx]Sheet1!$B$2:$B$21</c:f>
              <c:numCache>
                <c:formatCode>General</c:formatCode>
                <c:ptCount val="20"/>
                <c:pt idx="0">
                  <c:v>246872</c:v>
                </c:pt>
                <c:pt idx="1">
                  <c:v>378726</c:v>
                </c:pt>
                <c:pt idx="2">
                  <c:v>514622</c:v>
                </c:pt>
                <c:pt idx="3">
                  <c:v>642330</c:v>
                </c:pt>
                <c:pt idx="4">
                  <c:v>775007</c:v>
                </c:pt>
                <c:pt idx="5">
                  <c:v>906031</c:v>
                </c:pt>
                <c:pt idx="6">
                  <c:v>1038414</c:v>
                </c:pt>
                <c:pt idx="7">
                  <c:v>1165748</c:v>
                </c:pt>
                <c:pt idx="8">
                  <c:v>1420664</c:v>
                </c:pt>
                <c:pt idx="9">
                  <c:v>1693166</c:v>
                </c:pt>
                <c:pt idx="10">
                  <c:v>2225433</c:v>
                </c:pt>
                <c:pt idx="11">
                  <c:v>2741117</c:v>
                </c:pt>
                <c:pt idx="12">
                  <c:v>3271377</c:v>
                </c:pt>
                <c:pt idx="13">
                  <c:v>3785535</c:v>
                </c:pt>
                <c:pt idx="14">
                  <c:v>4314998</c:v>
                </c:pt>
                <c:pt idx="15">
                  <c:v>5365426</c:v>
                </c:pt>
                <c:pt idx="16">
                  <c:v>6643746</c:v>
                </c:pt>
                <c:pt idx="17">
                  <c:v>7958112</c:v>
                </c:pt>
                <c:pt idx="18">
                  <c:v>9300865</c:v>
                </c:pt>
                <c:pt idx="19">
                  <c:v>10618160</c:v>
                </c:pt>
              </c:numCache>
            </c:numRef>
          </c:yVal>
        </c:ser>
        <c:axId val="48043520"/>
        <c:axId val="48045440"/>
      </c:scatterChart>
      <c:valAx>
        <c:axId val="48043520"/>
        <c:scaling>
          <c:orientation val="minMax"/>
        </c:scaling>
        <c:axPos val="b"/>
        <c:numFmt formatCode="General" sourceLinked="1"/>
        <c:tickLblPos val="nextTo"/>
        <c:crossAx val="48045440"/>
        <c:crosses val="autoZero"/>
        <c:crossBetween val="midCat"/>
      </c:valAx>
      <c:valAx>
        <c:axId val="48045440"/>
        <c:scaling>
          <c:orientation val="minMax"/>
        </c:scaling>
        <c:axPos val="l"/>
        <c:majorGridlines/>
        <c:numFmt formatCode="General" sourceLinked="1"/>
        <c:tickLblPos val="nextTo"/>
        <c:crossAx val="48043520"/>
        <c:crosses val="autoZero"/>
        <c:crossBetween val="midCat"/>
      </c:valAx>
    </c:plotArea>
    <c:plotVisOnly val="1"/>
  </c:chart>
  <c:spPr>
    <a:noFill/>
    <a:ln>
      <a:no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1E1365-B61B-4CB0-8AB3-FE44F42F7B13}" type="datetimeFigureOut">
              <a:rPr kumimoji="1" lang="ja-JP" altLang="en-US" smtClean="0"/>
              <a:pPr/>
              <a:t>2011/3/29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812A4-C436-4A5E-B7B9-8D454E77D25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3998737-BE63-4B27-BA47-9179CE11C81D}" type="slidenum">
              <a:rPr kumimoji="1" lang="ja-JP" altLang="en-US" smtClean="0"/>
              <a:pPr/>
              <a:t>4</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E5A2A5-400C-4300-805F-5DCD47D19F68}" type="slidenum">
              <a:rPr kumimoji="1" lang="ja-JP" altLang="en-US" smtClean="0"/>
              <a:pPr/>
              <a:t>26</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E5A2A5-400C-4300-805F-5DCD47D19F68}" type="slidenum">
              <a:rPr kumimoji="1" lang="ja-JP" altLang="en-US" smtClean="0"/>
              <a:pPr/>
              <a:t>27</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E5A2A5-400C-4300-805F-5DCD47D19F68}" type="slidenum">
              <a:rPr kumimoji="1" lang="ja-JP" altLang="en-US" smtClean="0"/>
              <a:pPr/>
              <a:t>28</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E5A2A5-400C-4300-805F-5DCD47D19F68}" type="slidenum">
              <a:rPr kumimoji="1" lang="ja-JP" altLang="en-US" smtClean="0"/>
              <a:pPr/>
              <a:t>29</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8E5A2A5-400C-4300-805F-5DCD47D19F68}" type="slidenum">
              <a:rPr kumimoji="1" lang="ja-JP" altLang="en-US" smtClean="0"/>
              <a:pPr/>
              <a:t>30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3998737-BE63-4B27-BA47-9179CE11C81D}" type="slidenum">
              <a:rPr kumimoji="1" lang="ja-JP" altLang="en-US" smtClean="0"/>
              <a:pPr/>
              <a:t>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3998737-BE63-4B27-BA47-9179CE11C81D}" type="slidenum">
              <a:rPr kumimoji="1" lang="ja-JP" altLang="en-US" smtClean="0"/>
              <a:pPr/>
              <a:t>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C33EE85-DBA8-4E1C-A0FD-F1BB527EE33C}" type="slidenum">
              <a:rPr kumimoji="1" lang="ja-JP" altLang="en-US" smtClean="0"/>
              <a:pPr/>
              <a:t>14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C33EE85-DBA8-4E1C-A0FD-F1BB527EE33C}" type="slidenum">
              <a:rPr kumimoji="1" lang="ja-JP" altLang="en-US" smtClean="0"/>
              <a:pPr/>
              <a:t>15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C33EE85-DBA8-4E1C-A0FD-F1BB527EE33C}" type="slidenum">
              <a:rPr kumimoji="1" lang="ja-JP" altLang="en-US" smtClean="0"/>
              <a:pPr/>
              <a:t>16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C33EE85-DBA8-4E1C-A0FD-F1BB527EE33C}" type="slidenum">
              <a:rPr kumimoji="1" lang="ja-JP" altLang="en-US" smtClean="0"/>
              <a:pPr/>
              <a:t>17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C33EE85-DBA8-4E1C-A0FD-F1BB527EE33C}" type="slidenum">
              <a:rPr kumimoji="1" lang="ja-JP" altLang="en-US" smtClean="0"/>
              <a:pPr/>
              <a:t>18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Dat</a:t>
            </a:r>
            <a:r>
              <a:rPr kumimoji="1" lang="ja-JP" altLang="en-US" smtClean="0"/>
              <a:t>ファイル見せる。</a:t>
            </a:r>
            <a:endParaRPr kumimoji="1" lang="ja-JP" altLang="en-US"/>
          </a:p>
        </p:txBody>
      </p:sp>
      <p:sp>
        <p:nvSpPr>
          <p:cNvPr id="4" name="スライド番号プレースホルダ 3"/>
          <p:cNvSpPr>
            <a:spLocks noGrp="1"/>
          </p:cNvSpPr>
          <p:nvPr>
            <p:ph type="sldNum" sz="quarter" idx="10"/>
          </p:nvPr>
        </p:nvSpPr>
        <p:spPr/>
        <p:txBody>
          <a:bodyPr/>
          <a:lstStyle/>
          <a:p>
            <a:fld id="{A9D812A4-C436-4A5E-B7B9-8D454E77D250}" type="slidenum">
              <a:rPr kumimoji="1" lang="ja-JP" altLang="en-US" smtClean="0"/>
              <a:pPr/>
              <a:t>25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2011/3/29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2011/3/29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8.bin"/></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6.emf"/></Relationships>
</file>

<file path=ppt/slides/_rels/slide27.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28.e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30.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2.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err="1" smtClean="0"/>
              <a:t>A1</a:t>
            </a:r>
            <a:r>
              <a:rPr kumimoji="1" lang="en-US" altLang="ja-JP" smtClean="0"/>
              <a:t>-2010 </a:t>
            </a:r>
            <a:r>
              <a:rPr lang="ja-JP" altLang="en-US" smtClean="0"/>
              <a:t>後期</a:t>
            </a:r>
            <a:r>
              <a:rPr lang="en-US" altLang="ja-JP" smtClean="0"/>
              <a:t/>
            </a:r>
            <a:br>
              <a:rPr lang="en-US" altLang="ja-JP" smtClean="0"/>
            </a:br>
            <a:r>
              <a:rPr lang="en-US" altLang="ja-JP" smtClean="0"/>
              <a:t>μ</a:t>
            </a:r>
            <a:r>
              <a:rPr lang="ja-JP" altLang="en-US" smtClean="0"/>
              <a:t>粒子の寿命とｇ因子の測定</a:t>
            </a:r>
            <a:endParaRPr kumimoji="1" lang="ja-JP" altLang="en-US"/>
          </a:p>
        </p:txBody>
      </p:sp>
      <p:sp>
        <p:nvSpPr>
          <p:cNvPr id="3" name="サブタイトル 2"/>
          <p:cNvSpPr>
            <a:spLocks noGrp="1"/>
          </p:cNvSpPr>
          <p:nvPr>
            <p:ph type="subTitle" idx="1"/>
          </p:nvPr>
        </p:nvSpPr>
        <p:spPr/>
        <p:txBody>
          <a:bodyPr/>
          <a:lstStyle/>
          <a:p>
            <a:r>
              <a:rPr lang="ja-JP" altLang="en-US" smtClean="0"/>
              <a:t>上村　川名　関　森山　安原</a:t>
            </a:r>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endParaRPr lang="ja-JP" altLang="ja-JP" smtClean="0"/>
          </a:p>
        </p:txBody>
      </p:sp>
      <p:sp>
        <p:nvSpPr>
          <p:cNvPr id="4101" name="Rectangle 3"/>
          <p:cNvSpPr>
            <a:spLocks noGrp="1" noChangeArrowheads="1"/>
          </p:cNvSpPr>
          <p:nvPr>
            <p:ph type="body" idx="1"/>
          </p:nvPr>
        </p:nvSpPr>
        <p:spPr>
          <a:xfrm>
            <a:off x="685800" y="657225"/>
            <a:ext cx="7772400" cy="5486400"/>
          </a:xfrm>
        </p:spPr>
        <p:txBody>
          <a:bodyPr/>
          <a:lstStyle/>
          <a:p>
            <a:pPr eaLnBrk="1" hangingPunct="1">
              <a:buFontTx/>
              <a:buNone/>
            </a:pPr>
            <a:endParaRPr lang="en-US" altLang="ja-JP" smtClean="0"/>
          </a:p>
          <a:p>
            <a:pPr eaLnBrk="1" hangingPunct="1">
              <a:buFontTx/>
              <a:buNone/>
            </a:pPr>
            <a:endParaRPr lang="en-US" altLang="ja-JP" smtClean="0"/>
          </a:p>
          <a:p>
            <a:pPr eaLnBrk="1" hangingPunct="1">
              <a:buFontTx/>
              <a:buNone/>
            </a:pPr>
            <a:r>
              <a:rPr lang="ja-JP" altLang="en-US" smtClean="0"/>
              <a:t>となる。</a:t>
            </a:r>
            <a:r>
              <a:rPr lang="en-US" altLang="ja-JP" smtClean="0"/>
              <a:t>Y</a:t>
            </a:r>
            <a:r>
              <a:rPr lang="ja-JP" altLang="en-US" smtClean="0"/>
              <a:t>方向のスピンについても同様に計</a:t>
            </a:r>
            <a:endParaRPr lang="en-US" altLang="ja-JP" smtClean="0"/>
          </a:p>
          <a:p>
            <a:pPr eaLnBrk="1" hangingPunct="1">
              <a:buFontTx/>
              <a:buNone/>
            </a:pPr>
            <a:r>
              <a:rPr lang="ja-JP" altLang="en-US" smtClean="0"/>
              <a:t>算すると、</a:t>
            </a:r>
            <a:endParaRPr lang="en-US" altLang="ja-JP" smtClean="0"/>
          </a:p>
          <a:p>
            <a:pPr eaLnBrk="1" hangingPunct="1">
              <a:buFontTx/>
              <a:buNone/>
            </a:pPr>
            <a:endParaRPr lang="en-US" altLang="ja-JP" smtClean="0"/>
          </a:p>
          <a:p>
            <a:pPr eaLnBrk="1" hangingPunct="1">
              <a:buFontTx/>
              <a:buNone/>
            </a:pPr>
            <a:endParaRPr lang="en-US" altLang="ja-JP" smtClean="0"/>
          </a:p>
          <a:p>
            <a:pPr eaLnBrk="1" hangingPunct="1">
              <a:buFontTx/>
              <a:buNone/>
            </a:pPr>
            <a:r>
              <a:rPr lang="ja-JP" altLang="en-US" smtClean="0"/>
              <a:t>となり、</a:t>
            </a:r>
            <a:r>
              <a:rPr lang="en-US" altLang="ja-JP" smtClean="0"/>
              <a:t>XY</a:t>
            </a:r>
            <a:r>
              <a:rPr lang="ja-JP" altLang="en-US" smtClean="0"/>
              <a:t>平面上でスピンの期待値は歳差</a:t>
            </a:r>
            <a:endParaRPr lang="en-US" altLang="ja-JP" smtClean="0"/>
          </a:p>
          <a:p>
            <a:pPr eaLnBrk="1" hangingPunct="1">
              <a:buFontTx/>
              <a:buNone/>
            </a:pPr>
            <a:r>
              <a:rPr lang="ja-JP" altLang="en-US" smtClean="0"/>
              <a:t>運動することが分かる。</a:t>
            </a:r>
            <a:endParaRPr lang="en-US" altLang="ja-JP" smtClean="0"/>
          </a:p>
          <a:p>
            <a:pPr eaLnBrk="1" hangingPunct="1">
              <a:buFontTx/>
              <a:buNone/>
            </a:pPr>
            <a:endParaRPr lang="ja-JP" altLang="en-US" smtClean="0"/>
          </a:p>
        </p:txBody>
      </p:sp>
      <p:graphicFrame>
        <p:nvGraphicFramePr>
          <p:cNvPr id="4098" name="Object 4"/>
          <p:cNvGraphicFramePr>
            <a:graphicFrameLocks noChangeAspect="1"/>
          </p:cNvGraphicFramePr>
          <p:nvPr/>
        </p:nvGraphicFramePr>
        <p:xfrm>
          <a:off x="357188" y="1000125"/>
          <a:ext cx="8286750" cy="782638"/>
        </p:xfrm>
        <a:graphic>
          <a:graphicData uri="http://schemas.openxmlformats.org/presentationml/2006/ole">
            <p:oleObj spid="_x0000_s4098" name="数式" r:id="rId3" imgW="2552400" imgH="241200" progId="Equation.3">
              <p:embed/>
            </p:oleObj>
          </a:graphicData>
        </a:graphic>
      </p:graphicFrame>
      <p:graphicFrame>
        <p:nvGraphicFramePr>
          <p:cNvPr id="4099" name="Object 5"/>
          <p:cNvGraphicFramePr>
            <a:graphicFrameLocks noChangeAspect="1"/>
          </p:cNvGraphicFramePr>
          <p:nvPr/>
        </p:nvGraphicFramePr>
        <p:xfrm>
          <a:off x="428625" y="3206750"/>
          <a:ext cx="7929563" cy="793750"/>
        </p:xfrm>
        <a:graphic>
          <a:graphicData uri="http://schemas.openxmlformats.org/presentationml/2006/ole">
            <p:oleObj spid="_x0000_s4099" name="数式" r:id="rId4" imgW="2412720" imgH="2412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2844" y="214291"/>
            <a:ext cx="8715436" cy="428627"/>
          </a:xfrm>
        </p:spPr>
        <p:txBody>
          <a:bodyPr>
            <a:noAutofit/>
          </a:bodyPr>
          <a:lstStyle/>
          <a:p>
            <a:r>
              <a:rPr kumimoji="1" lang="ja-JP" altLang="en-US" sz="3200" u="sng" smtClean="0">
                <a:latin typeface="HGPｺﾞｼｯｸE" pitchFamily="50" charset="-128"/>
                <a:ea typeface="HGPｺﾞｼｯｸE" pitchFamily="50" charset="-128"/>
              </a:rPr>
              <a:t>実験方法</a:t>
            </a:r>
            <a:endParaRPr kumimoji="1" lang="ja-JP" altLang="en-US" sz="3200" u="sng">
              <a:latin typeface="HGPｺﾞｼｯｸE" pitchFamily="50" charset="-128"/>
              <a:ea typeface="HGPｺﾞｼｯｸE" pitchFamily="50" charset="-128"/>
            </a:endParaRPr>
          </a:p>
        </p:txBody>
      </p:sp>
      <p:sp>
        <p:nvSpPr>
          <p:cNvPr id="7" name="テキスト ボックス 6"/>
          <p:cNvSpPr txBox="1"/>
          <p:nvPr/>
        </p:nvSpPr>
        <p:spPr>
          <a:xfrm>
            <a:off x="142844" y="1000108"/>
            <a:ext cx="8786874" cy="2246769"/>
          </a:xfrm>
          <a:prstGeom prst="rect">
            <a:avLst/>
          </a:prstGeom>
          <a:noFill/>
        </p:spPr>
        <p:txBody>
          <a:bodyPr wrap="square" rtlCol="0">
            <a:spAutoFit/>
          </a:bodyPr>
          <a:lstStyle/>
          <a:p>
            <a:r>
              <a:rPr kumimoji="1" lang="en-US" altLang="ja-JP" sz="2000" smtClean="0"/>
              <a:t>1</a:t>
            </a:r>
            <a:r>
              <a:rPr kumimoji="1" lang="ja-JP" altLang="en-US" sz="2000" smtClean="0"/>
              <a:t>．鉛直下向きに降ってきた</a:t>
            </a:r>
            <a:r>
              <a:rPr kumimoji="1" lang="en-US" altLang="ja-JP" sz="2000" smtClean="0"/>
              <a:t>μ</a:t>
            </a:r>
            <a:r>
              <a:rPr kumimoji="1" lang="ja-JP" altLang="en-US" sz="2000" smtClean="0"/>
              <a:t>粒子を銅板で止め、崩壊までの時間を測定し、寿命を求める。</a:t>
            </a:r>
            <a:endParaRPr kumimoji="1" lang="en-US" altLang="ja-JP" sz="2000" smtClean="0"/>
          </a:p>
          <a:p>
            <a:endParaRPr kumimoji="1" lang="en-US" altLang="ja-JP" sz="2000" smtClean="0"/>
          </a:p>
          <a:p>
            <a:r>
              <a:rPr kumimoji="1" lang="en-US" altLang="ja-JP" sz="2000"/>
              <a:t>2</a:t>
            </a:r>
            <a:r>
              <a:rPr kumimoji="1" lang="ja-JP" altLang="en-US" sz="2000" smtClean="0"/>
              <a:t>．磁場をかけて</a:t>
            </a:r>
            <a:r>
              <a:rPr kumimoji="1" lang="en-US" altLang="ja-JP" sz="2000" smtClean="0"/>
              <a:t>1</a:t>
            </a:r>
            <a:r>
              <a:rPr kumimoji="1" lang="ja-JP" altLang="en-US" sz="2000" smtClean="0"/>
              <a:t>．と同様のことを行う。地表に降ってくる</a:t>
            </a:r>
            <a:r>
              <a:rPr kumimoji="1" lang="en-US" altLang="ja-JP" sz="2000" smtClean="0"/>
              <a:t>μ</a:t>
            </a:r>
            <a:r>
              <a:rPr kumimoji="1" lang="ja-JP" altLang="en-US" sz="2000" smtClean="0"/>
              <a:t>粒子は磁場中で歳差運動する。一方、</a:t>
            </a:r>
            <a:r>
              <a:rPr kumimoji="1" lang="en-US" altLang="ja-JP" sz="2000" smtClean="0"/>
              <a:t>μ</a:t>
            </a:r>
            <a:r>
              <a:rPr kumimoji="1" lang="ja-JP" altLang="en-US" sz="2000" smtClean="0"/>
              <a:t>粒子の崩壊の際、多くの陽電子は</a:t>
            </a:r>
            <a:r>
              <a:rPr kumimoji="1" lang="en-US" altLang="ja-JP" sz="2000" smtClean="0"/>
              <a:t>μ</a:t>
            </a:r>
            <a:r>
              <a:rPr kumimoji="1" lang="ja-JP" altLang="en-US" sz="2000" smtClean="0"/>
              <a:t>粒子のスピンの方向に飛び出すので、上下のシンチレータで測定される粒子数は振動する。この振動の周期からｇ因子を求める。</a:t>
            </a:r>
            <a:endParaRPr kumimoji="1" lang="ja-JP" altLang="en-US" sz="2000"/>
          </a:p>
        </p:txBody>
      </p:sp>
      <p:sp>
        <p:nvSpPr>
          <p:cNvPr id="4" name="テキスト ボックス 3"/>
          <p:cNvSpPr txBox="1"/>
          <p:nvPr/>
        </p:nvSpPr>
        <p:spPr>
          <a:xfrm>
            <a:off x="785786" y="3429000"/>
            <a:ext cx="2500330" cy="584775"/>
          </a:xfrm>
          <a:prstGeom prst="rect">
            <a:avLst/>
          </a:prstGeom>
          <a:noFill/>
        </p:spPr>
        <p:txBody>
          <a:bodyPr wrap="square" rtlCol="0">
            <a:spAutoFit/>
          </a:bodyPr>
          <a:lstStyle/>
          <a:p>
            <a:pPr algn="ctr"/>
            <a:r>
              <a:rPr kumimoji="1" lang="ja-JP" altLang="en-US" sz="3200" smtClean="0">
                <a:latin typeface="HGPｺﾞｼｯｸE" pitchFamily="50" charset="-128"/>
                <a:ea typeface="HGPｺﾞｼｯｸE" pitchFamily="50" charset="-128"/>
              </a:rPr>
              <a:t>実験装置</a:t>
            </a:r>
            <a:endParaRPr kumimoji="1" lang="ja-JP" altLang="en-US" sz="3200">
              <a:latin typeface="HGPｺﾞｼｯｸE" pitchFamily="50" charset="-128"/>
              <a:ea typeface="HGPｺﾞｼｯｸE" pitchFamily="50" charset="-128"/>
            </a:endParaRPr>
          </a:p>
        </p:txBody>
      </p:sp>
      <p:pic>
        <p:nvPicPr>
          <p:cNvPr id="1026" name="Picture 2" descr="E:\a1jikken.1.jpg"/>
          <p:cNvPicPr>
            <a:picLocks noChangeAspect="1" noChangeArrowheads="1"/>
          </p:cNvPicPr>
          <p:nvPr/>
        </p:nvPicPr>
        <p:blipFill>
          <a:blip r:embed="rId2"/>
          <a:srcRect/>
          <a:stretch>
            <a:fillRect/>
          </a:stretch>
        </p:blipFill>
        <p:spPr bwMode="auto">
          <a:xfrm>
            <a:off x="4572000" y="3357562"/>
            <a:ext cx="5334014" cy="3286148"/>
          </a:xfrm>
          <a:prstGeom prst="rect">
            <a:avLst/>
          </a:prstGeom>
          <a:noFill/>
        </p:spPr>
      </p:pic>
      <p:sp>
        <p:nvSpPr>
          <p:cNvPr id="9" name="テキスト ボックス 8"/>
          <p:cNvSpPr txBox="1"/>
          <p:nvPr/>
        </p:nvSpPr>
        <p:spPr>
          <a:xfrm>
            <a:off x="0" y="4143380"/>
            <a:ext cx="5500726" cy="2585323"/>
          </a:xfrm>
          <a:prstGeom prst="rect">
            <a:avLst/>
          </a:prstGeom>
          <a:noFill/>
        </p:spPr>
        <p:txBody>
          <a:bodyPr wrap="square" rtlCol="0">
            <a:spAutoFit/>
          </a:bodyPr>
          <a:lstStyle/>
          <a:p>
            <a:r>
              <a:rPr kumimoji="1" lang="ja-JP" altLang="en-US" smtClean="0"/>
              <a:t>以下を右図のように配置する。</a:t>
            </a:r>
            <a:endParaRPr kumimoji="1" lang="en-US" altLang="ja-JP" smtClean="0"/>
          </a:p>
          <a:p>
            <a:r>
              <a:rPr kumimoji="1" lang="ja-JP" altLang="en-US" smtClean="0"/>
              <a:t>・プラスチックシンチレータ</a:t>
            </a:r>
            <a:r>
              <a:rPr lang="ja-JP" altLang="en-US" smtClean="0"/>
              <a:t>（</a:t>
            </a:r>
            <a:r>
              <a:rPr lang="en-US" altLang="ja-JP" smtClean="0"/>
              <a:t>100cm×48cm×1cm</a:t>
            </a:r>
            <a:r>
              <a:rPr lang="ja-JP" altLang="en-US" smtClean="0"/>
              <a:t>）</a:t>
            </a:r>
            <a:r>
              <a:rPr lang="en-US" altLang="ja-JP" smtClean="0"/>
              <a:t>A</a:t>
            </a:r>
            <a:r>
              <a:rPr lang="ja-JP" altLang="en-US" smtClean="0"/>
              <a:t>～</a:t>
            </a:r>
            <a:r>
              <a:rPr lang="en-US" altLang="ja-JP" smtClean="0"/>
              <a:t>D</a:t>
            </a:r>
          </a:p>
          <a:p>
            <a:r>
              <a:rPr kumimoji="1" lang="ja-JP" altLang="en-US" smtClean="0"/>
              <a:t>・光電子倍増管（</a:t>
            </a:r>
            <a:r>
              <a:rPr kumimoji="1" lang="en-US" altLang="ja-JP" smtClean="0"/>
              <a:t>PMT</a:t>
            </a:r>
            <a:r>
              <a:rPr kumimoji="1" lang="ja-JP" altLang="en-US" smtClean="0"/>
              <a:t>）</a:t>
            </a:r>
            <a:r>
              <a:rPr kumimoji="1" lang="en-US" altLang="ja-JP" smtClean="0"/>
              <a:t>1</a:t>
            </a:r>
            <a:r>
              <a:rPr lang="ja-JP" altLang="en-US" smtClean="0"/>
              <a:t>～</a:t>
            </a:r>
            <a:r>
              <a:rPr lang="en-US" altLang="ja-JP" smtClean="0"/>
              <a:t>5</a:t>
            </a:r>
            <a:endParaRPr kumimoji="1" lang="en-US" altLang="ja-JP" smtClean="0"/>
          </a:p>
          <a:p>
            <a:r>
              <a:rPr lang="ja-JP" altLang="en-US" smtClean="0"/>
              <a:t>・銅板（</a:t>
            </a:r>
            <a:r>
              <a:rPr lang="en-US" altLang="ja-JP" smtClean="0"/>
              <a:t>50cm×48cm×1cm</a:t>
            </a:r>
            <a:r>
              <a:rPr lang="ja-JP" altLang="en-US" smtClean="0"/>
              <a:t>）</a:t>
            </a:r>
            <a:r>
              <a:rPr lang="en-US" altLang="ja-JP" smtClean="0"/>
              <a:t>2</a:t>
            </a:r>
            <a:r>
              <a:rPr lang="ja-JP" altLang="en-US" smtClean="0"/>
              <a:t>枚重ね</a:t>
            </a:r>
            <a:endParaRPr lang="en-US" altLang="ja-JP" smtClean="0"/>
          </a:p>
          <a:p>
            <a:r>
              <a:rPr kumimoji="1" lang="ja-JP" altLang="en-US" smtClean="0"/>
              <a:t>・コイル</a:t>
            </a:r>
            <a:endParaRPr kumimoji="1" lang="en-US" altLang="ja-JP" smtClean="0"/>
          </a:p>
          <a:p>
            <a:endParaRPr lang="en-US" altLang="ja-JP" smtClean="0"/>
          </a:p>
          <a:p>
            <a:endParaRPr kumimoji="1" lang="en-US" altLang="ja-JP" smtClean="0"/>
          </a:p>
          <a:p>
            <a:r>
              <a:rPr lang="ja-JP" altLang="en-US" smtClean="0"/>
              <a:t>測定日数　　実験</a:t>
            </a:r>
            <a:r>
              <a:rPr lang="en-US" altLang="ja-JP" smtClean="0"/>
              <a:t>1</a:t>
            </a:r>
            <a:r>
              <a:rPr lang="ja-JP" altLang="en-US" smtClean="0"/>
              <a:t>：</a:t>
            </a:r>
            <a:r>
              <a:rPr lang="en-US" altLang="ja-JP" smtClean="0"/>
              <a:t>7</a:t>
            </a:r>
            <a:r>
              <a:rPr lang="ja-JP" altLang="en-US" smtClean="0"/>
              <a:t>日間</a:t>
            </a:r>
            <a:endParaRPr lang="en-US" altLang="ja-JP" smtClean="0"/>
          </a:p>
          <a:p>
            <a:r>
              <a:rPr kumimoji="1" lang="ja-JP" altLang="en-US" smtClean="0"/>
              <a:t>　　　　　　　　実験</a:t>
            </a:r>
            <a:r>
              <a:rPr kumimoji="1" lang="en-US" altLang="ja-JP" smtClean="0"/>
              <a:t>2</a:t>
            </a:r>
            <a:r>
              <a:rPr kumimoji="1" lang="ja-JP" altLang="en-US" smtClean="0"/>
              <a:t>：</a:t>
            </a:r>
            <a:r>
              <a:rPr kumimoji="1" lang="en-US" altLang="ja-JP" smtClean="0"/>
              <a:t>15</a:t>
            </a:r>
            <a:r>
              <a:rPr kumimoji="1" lang="ja-JP" altLang="en-US" smtClean="0"/>
              <a:t>日間</a:t>
            </a:r>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5720" y="214290"/>
            <a:ext cx="8572560" cy="511156"/>
          </a:xfrm>
        </p:spPr>
        <p:txBody>
          <a:bodyPr>
            <a:noAutofit/>
          </a:bodyPr>
          <a:lstStyle/>
          <a:p>
            <a:r>
              <a:rPr kumimoji="1" lang="ja-JP" altLang="en-US" sz="3200" smtClean="0">
                <a:latin typeface="HGPｺﾞｼｯｸE" pitchFamily="50" charset="-128"/>
                <a:ea typeface="HGPｺﾞｼｯｸE" pitchFamily="50" charset="-128"/>
              </a:rPr>
              <a:t>コイルの設定</a:t>
            </a:r>
            <a:endParaRPr kumimoji="1" lang="ja-JP" altLang="en-US" sz="3200">
              <a:latin typeface="HGPｺﾞｼｯｸE" pitchFamily="50" charset="-128"/>
              <a:ea typeface="HGPｺﾞｼｯｸE" pitchFamily="50" charset="-128"/>
            </a:endParaRPr>
          </a:p>
        </p:txBody>
      </p:sp>
      <p:sp>
        <p:nvSpPr>
          <p:cNvPr id="3" name="コンテンツ プレースホルダ 2"/>
          <p:cNvSpPr>
            <a:spLocks noGrp="1"/>
          </p:cNvSpPr>
          <p:nvPr>
            <p:ph idx="1"/>
          </p:nvPr>
        </p:nvSpPr>
        <p:spPr>
          <a:xfrm>
            <a:off x="285688" y="928670"/>
            <a:ext cx="8858312" cy="714379"/>
          </a:xfrm>
        </p:spPr>
        <p:txBody>
          <a:bodyPr>
            <a:normAutofit/>
          </a:bodyPr>
          <a:lstStyle/>
          <a:p>
            <a:pPr>
              <a:buNone/>
            </a:pPr>
            <a:r>
              <a:rPr kumimoji="1" lang="ja-JP" altLang="en-US" sz="1800" smtClean="0"/>
              <a:t>コイルは</a:t>
            </a:r>
            <a:r>
              <a:rPr kumimoji="1" lang="en-US" altLang="ja-JP" sz="1800" smtClean="0"/>
              <a:t>2004</a:t>
            </a:r>
            <a:r>
              <a:rPr kumimoji="1" lang="ja-JP" altLang="en-US" sz="1800" smtClean="0"/>
              <a:t>年度から理学部</a:t>
            </a:r>
            <a:r>
              <a:rPr kumimoji="1" lang="en-US" altLang="ja-JP" sz="1800" smtClean="0"/>
              <a:t>6</a:t>
            </a:r>
            <a:r>
              <a:rPr kumimoji="1" lang="ja-JP" altLang="en-US" sz="1800" smtClean="0"/>
              <a:t>号館</a:t>
            </a:r>
            <a:r>
              <a:rPr kumimoji="1" lang="en-US" altLang="ja-JP" sz="1800" smtClean="0"/>
              <a:t>603</a:t>
            </a:r>
            <a:r>
              <a:rPr kumimoji="1" lang="ja-JP" altLang="en-US" sz="1800" smtClean="0"/>
              <a:t>号室に設置されているものを使わせてもらった。</a:t>
            </a:r>
            <a:endParaRPr kumimoji="1" lang="en-US" altLang="ja-JP" sz="1800" smtClean="0"/>
          </a:p>
          <a:p>
            <a:pPr>
              <a:buNone/>
            </a:pPr>
            <a:r>
              <a:rPr lang="ja-JP" altLang="en-US" sz="1800" smtClean="0"/>
              <a:t>実験開始前、銅板上１６ヶ所で磁場の強さを測定。</a:t>
            </a:r>
            <a:endParaRPr lang="en-US" altLang="ja-JP" sz="1800" smtClean="0"/>
          </a:p>
          <a:p>
            <a:pPr>
              <a:buNone/>
            </a:pPr>
            <a:endParaRPr kumimoji="1" lang="ja-JP" altLang="en-US" sz="1800"/>
          </a:p>
        </p:txBody>
      </p:sp>
      <p:pic>
        <p:nvPicPr>
          <p:cNvPr id="2050" name="Picture 2" descr="E:\a1jikken.2.jpg"/>
          <p:cNvPicPr>
            <a:picLocks noChangeAspect="1" noChangeArrowheads="1"/>
          </p:cNvPicPr>
          <p:nvPr/>
        </p:nvPicPr>
        <p:blipFill>
          <a:blip r:embed="rId2"/>
          <a:srcRect/>
          <a:stretch>
            <a:fillRect/>
          </a:stretch>
        </p:blipFill>
        <p:spPr bwMode="auto">
          <a:xfrm>
            <a:off x="1357290" y="1857364"/>
            <a:ext cx="6667500" cy="4171950"/>
          </a:xfrm>
          <a:prstGeom prst="rect">
            <a:avLst/>
          </a:prstGeom>
          <a:noFill/>
        </p:spPr>
      </p:pic>
      <p:sp>
        <p:nvSpPr>
          <p:cNvPr id="5" name="テキスト ボックス 4"/>
          <p:cNvSpPr txBox="1"/>
          <p:nvPr/>
        </p:nvSpPr>
        <p:spPr>
          <a:xfrm>
            <a:off x="285720" y="6072206"/>
            <a:ext cx="8501122" cy="369332"/>
          </a:xfrm>
          <a:prstGeom prst="rect">
            <a:avLst/>
          </a:prstGeom>
          <a:noFill/>
        </p:spPr>
        <p:txBody>
          <a:bodyPr wrap="square" rtlCol="0">
            <a:spAutoFit/>
          </a:bodyPr>
          <a:lstStyle/>
          <a:p>
            <a:r>
              <a:rPr kumimoji="1" lang="ja-JP" altLang="en-US" smtClean="0"/>
              <a:t>この結果から測定値として　</a:t>
            </a:r>
            <a:r>
              <a:rPr kumimoji="1" lang="en-US" altLang="ja-JP" smtClean="0"/>
              <a:t>55.55±0.29</a:t>
            </a:r>
            <a:r>
              <a:rPr kumimoji="1" lang="ja-JP" altLang="en-US" smtClean="0"/>
              <a:t>　（</a:t>
            </a:r>
            <a:r>
              <a:rPr kumimoji="1" lang="en-US" altLang="ja-JP" smtClean="0"/>
              <a:t>Gauss</a:t>
            </a:r>
            <a:r>
              <a:rPr kumimoji="1" lang="ja-JP" altLang="en-US" smtClean="0"/>
              <a:t>）　を用いる。</a:t>
            </a: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42852"/>
            <a:ext cx="8229600" cy="654032"/>
          </a:xfrm>
        </p:spPr>
        <p:txBody>
          <a:bodyPr>
            <a:normAutofit/>
          </a:bodyPr>
          <a:lstStyle/>
          <a:p>
            <a:r>
              <a:rPr kumimoji="1" lang="ja-JP" altLang="en-US" sz="3200" smtClean="0">
                <a:latin typeface="HGPｺﾞｼｯｸE" pitchFamily="50" charset="-128"/>
                <a:ea typeface="HGPｺﾞｼｯｸE" pitchFamily="50" charset="-128"/>
              </a:rPr>
              <a:t>回路</a:t>
            </a:r>
            <a:endParaRPr kumimoji="1" lang="ja-JP" altLang="en-US" sz="3200">
              <a:latin typeface="HGPｺﾞｼｯｸE" pitchFamily="50" charset="-128"/>
              <a:ea typeface="HGPｺﾞｼｯｸE" pitchFamily="50" charset="-128"/>
            </a:endParaRPr>
          </a:p>
        </p:txBody>
      </p:sp>
      <p:pic>
        <p:nvPicPr>
          <p:cNvPr id="3074" name="Picture 2" descr="E:\a1jikken.3.jpg"/>
          <p:cNvPicPr>
            <a:picLocks noChangeAspect="1" noChangeArrowheads="1"/>
          </p:cNvPicPr>
          <p:nvPr/>
        </p:nvPicPr>
        <p:blipFill>
          <a:blip r:embed="rId2"/>
          <a:srcRect/>
          <a:stretch>
            <a:fillRect/>
          </a:stretch>
        </p:blipFill>
        <p:spPr bwMode="auto">
          <a:xfrm>
            <a:off x="1285852" y="928670"/>
            <a:ext cx="6667500" cy="4171950"/>
          </a:xfrm>
          <a:prstGeom prst="rect">
            <a:avLst/>
          </a:prstGeom>
          <a:noFill/>
        </p:spPr>
      </p:pic>
      <p:sp>
        <p:nvSpPr>
          <p:cNvPr id="3" name="コンテンツ プレースホルダ 2"/>
          <p:cNvSpPr>
            <a:spLocks noGrp="1"/>
          </p:cNvSpPr>
          <p:nvPr>
            <p:ph idx="1"/>
          </p:nvPr>
        </p:nvSpPr>
        <p:spPr>
          <a:xfrm>
            <a:off x="285688" y="5000637"/>
            <a:ext cx="8858312" cy="1857363"/>
          </a:xfrm>
        </p:spPr>
        <p:txBody>
          <a:bodyPr>
            <a:normAutofit/>
          </a:bodyPr>
          <a:lstStyle/>
          <a:p>
            <a:pPr>
              <a:buNone/>
            </a:pPr>
            <a:r>
              <a:rPr kumimoji="1" lang="en-US" altLang="ja-JP" sz="1800" smtClean="0"/>
              <a:t>PMT</a:t>
            </a:r>
            <a:r>
              <a:rPr kumimoji="1" lang="ja-JP" altLang="en-US" sz="1800" smtClean="0"/>
              <a:t>から送られた信号はこの回路を通り、条件別に、</a:t>
            </a:r>
            <a:r>
              <a:rPr kumimoji="1" lang="en-US" altLang="ja-JP" sz="1800" smtClean="0"/>
              <a:t>TDC</a:t>
            </a:r>
            <a:r>
              <a:rPr kumimoji="1" lang="ja-JP" altLang="en-US" sz="1800" smtClean="0"/>
              <a:t>に</a:t>
            </a:r>
            <a:r>
              <a:rPr kumimoji="1" lang="en-US" altLang="ja-JP" sz="1800" smtClean="0"/>
              <a:t>3</a:t>
            </a:r>
            <a:r>
              <a:rPr kumimoji="1" lang="ja-JP" altLang="en-US" sz="1800" smtClean="0"/>
              <a:t>種類の信号が入力される。</a:t>
            </a:r>
            <a:endParaRPr kumimoji="1" lang="en-US" altLang="ja-JP" sz="1800" smtClean="0"/>
          </a:p>
          <a:p>
            <a:pPr>
              <a:buNone/>
            </a:pPr>
            <a:r>
              <a:rPr lang="ja-JP" altLang="en-US" sz="1800" smtClean="0"/>
              <a:t>　　　（</a:t>
            </a:r>
            <a:r>
              <a:rPr lang="en-US" altLang="ja-JP" sz="1800" smtClean="0"/>
              <a:t>1∧2∧3</a:t>
            </a:r>
            <a:r>
              <a:rPr lang="ja-JP" altLang="en-US" sz="1800" smtClean="0"/>
              <a:t>）∧￢（</a:t>
            </a:r>
            <a:r>
              <a:rPr lang="en-US" altLang="ja-JP" sz="1800" smtClean="0"/>
              <a:t>4∨5</a:t>
            </a:r>
            <a:r>
              <a:rPr lang="ja-JP" altLang="en-US" sz="1800" smtClean="0"/>
              <a:t>）　⇒　</a:t>
            </a:r>
            <a:r>
              <a:rPr lang="en-US" altLang="ja-JP" sz="1800" smtClean="0"/>
              <a:t>Start</a:t>
            </a:r>
            <a:r>
              <a:rPr lang="ja-JP" altLang="en-US" sz="1800" smtClean="0"/>
              <a:t>信号</a:t>
            </a:r>
            <a:endParaRPr lang="en-US" altLang="ja-JP" sz="1800" smtClean="0"/>
          </a:p>
          <a:p>
            <a:pPr>
              <a:buNone/>
            </a:pPr>
            <a:r>
              <a:rPr lang="ja-JP" altLang="en-US" sz="1800" smtClean="0"/>
              <a:t>　　　（</a:t>
            </a:r>
            <a:r>
              <a:rPr lang="en-US" altLang="ja-JP" sz="1800" smtClean="0"/>
              <a:t>2∧3</a:t>
            </a:r>
            <a:r>
              <a:rPr lang="ja-JP" altLang="en-US" sz="1800" smtClean="0"/>
              <a:t>）∧￢（</a:t>
            </a:r>
            <a:r>
              <a:rPr lang="en-US" altLang="ja-JP" sz="1800" smtClean="0"/>
              <a:t>Start</a:t>
            </a:r>
            <a:r>
              <a:rPr lang="ja-JP" altLang="en-US" sz="1800" smtClean="0"/>
              <a:t>信号）　⇒　</a:t>
            </a:r>
            <a:r>
              <a:rPr lang="en-US" altLang="ja-JP" sz="1800" smtClean="0"/>
              <a:t>CH0</a:t>
            </a:r>
            <a:r>
              <a:rPr lang="ja-JP" altLang="en-US" sz="1800" smtClean="0"/>
              <a:t>の</a:t>
            </a:r>
            <a:r>
              <a:rPr lang="en-US" altLang="ja-JP" sz="1800" smtClean="0"/>
              <a:t>Stop</a:t>
            </a:r>
            <a:r>
              <a:rPr lang="ja-JP" altLang="en-US" sz="1800" smtClean="0"/>
              <a:t>信号</a:t>
            </a:r>
            <a:endParaRPr lang="en-US" altLang="ja-JP" sz="1800" smtClean="0"/>
          </a:p>
          <a:p>
            <a:pPr>
              <a:buNone/>
            </a:pPr>
            <a:r>
              <a:rPr lang="ja-JP" altLang="en-US" sz="1800" smtClean="0"/>
              <a:t>　　　（</a:t>
            </a:r>
            <a:r>
              <a:rPr lang="en-US" altLang="ja-JP" sz="1800" smtClean="0"/>
              <a:t>4∧5</a:t>
            </a:r>
            <a:r>
              <a:rPr lang="ja-JP" altLang="en-US" sz="1800" smtClean="0"/>
              <a:t>）　⇒　</a:t>
            </a:r>
            <a:r>
              <a:rPr lang="en-US" altLang="ja-JP" sz="1800" smtClean="0"/>
              <a:t>CH1</a:t>
            </a:r>
            <a:r>
              <a:rPr lang="ja-JP" altLang="en-US" sz="1800" smtClean="0"/>
              <a:t>の</a:t>
            </a:r>
            <a:r>
              <a:rPr lang="en-US" altLang="ja-JP" sz="1800" smtClean="0"/>
              <a:t>Stop</a:t>
            </a:r>
            <a:r>
              <a:rPr lang="ja-JP" altLang="en-US" sz="1800" smtClean="0"/>
              <a:t>信号</a:t>
            </a:r>
            <a:endParaRPr lang="en-US" altLang="ja-JP" sz="1800" smtClean="0"/>
          </a:p>
          <a:p>
            <a:pPr>
              <a:buNone/>
            </a:pPr>
            <a:r>
              <a:rPr kumimoji="1" lang="ja-JP" altLang="en-US" sz="1800" smtClean="0"/>
              <a:t>　　　</a:t>
            </a:r>
            <a:endParaRPr kumimoji="1" lang="ja-JP" altLang="en-U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42910" y="2357430"/>
            <a:ext cx="7772400" cy="1470025"/>
          </a:xfrm>
          <a:ln>
            <a:solidFill>
              <a:schemeClr val="tx1"/>
            </a:solidFill>
          </a:ln>
        </p:spPr>
        <p:txBody>
          <a:bodyPr/>
          <a:lstStyle/>
          <a:p>
            <a:r>
              <a:rPr kumimoji="1" lang="en-US" altLang="ja-JP" dirty="0" smtClean="0"/>
              <a:t>Discriminator</a:t>
            </a:r>
            <a:r>
              <a:rPr kumimoji="1" lang="ja-JP" altLang="en-US" dirty="0" smtClean="0"/>
              <a:t>の閾値の決定と、</a:t>
            </a:r>
            <a:r>
              <a:rPr kumimoji="1" lang="en-US" altLang="ja-JP" dirty="0" smtClean="0"/>
              <a:t>PMT</a:t>
            </a:r>
            <a:r>
              <a:rPr kumimoji="1" lang="ja-JP" altLang="en-US" dirty="0" smtClean="0"/>
              <a:t>の印加電圧の測定</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a:xfrm>
            <a:off x="428596" y="214290"/>
            <a:ext cx="8229600" cy="5911873"/>
          </a:xfrm>
        </p:spPr>
        <p:txBody>
          <a:bodyPr>
            <a:normAutofit lnSpcReduction="10000"/>
          </a:bodyPr>
          <a:lstStyle/>
          <a:p>
            <a:r>
              <a:rPr kumimoji="1" lang="en-US" altLang="ja-JP" dirty="0" smtClean="0"/>
              <a:t>Discriminator</a:t>
            </a:r>
            <a:r>
              <a:rPr kumimoji="1" lang="ja-JP" altLang="en-US" dirty="0" smtClean="0"/>
              <a:t>とは設定した電圧よりも高い波形の信号のみを取り出す装置である　　　</a:t>
            </a:r>
            <a:endParaRPr kumimoji="1" lang="en-US" altLang="ja-JP" dirty="0" smtClean="0"/>
          </a:p>
          <a:p>
            <a:pPr>
              <a:buNone/>
            </a:pPr>
            <a:r>
              <a:rPr lang="ja-JP" altLang="en-US" dirty="0"/>
              <a:t>　</a:t>
            </a:r>
            <a:r>
              <a:rPr lang="ja-JP" altLang="en-US" dirty="0" smtClean="0"/>
              <a:t>　　　　ノイズのカットに用いる！</a:t>
            </a:r>
            <a:endParaRPr lang="en-US" altLang="ja-JP" dirty="0" smtClean="0"/>
          </a:p>
          <a:p>
            <a:pPr>
              <a:buNone/>
            </a:pPr>
            <a:r>
              <a:rPr lang="ja-JP" altLang="en-US" dirty="0" smtClean="0"/>
              <a:t>　　　　ゆえに、「</a:t>
            </a:r>
            <a:r>
              <a:rPr lang="ja-JP" altLang="en-US" u="sng" dirty="0" smtClean="0"/>
              <a:t>ノイズはカットしつつ、最大限の検出効率を出すような値</a:t>
            </a:r>
            <a:r>
              <a:rPr lang="ja-JP" altLang="en-US" dirty="0" smtClean="0"/>
              <a:t>」に設定する必要あり！</a:t>
            </a:r>
            <a:endParaRPr lang="en-US" altLang="ja-JP" dirty="0" smtClean="0"/>
          </a:p>
          <a:p>
            <a:r>
              <a:rPr lang="ja-JP" altLang="en-US" dirty="0"/>
              <a:t>また、各</a:t>
            </a:r>
            <a:r>
              <a:rPr lang="en-US" altLang="ja-JP" dirty="0"/>
              <a:t>PMT</a:t>
            </a:r>
            <a:r>
              <a:rPr lang="ja-JP" altLang="en-US" dirty="0"/>
              <a:t>に印加する電圧も、なるべく高い検出率は得たいが、</a:t>
            </a:r>
            <a:r>
              <a:rPr lang="ja-JP" altLang="en-US" dirty="0" smtClean="0"/>
              <a:t>強すぎるとノイズ</a:t>
            </a:r>
            <a:r>
              <a:rPr lang="ja-JP" altLang="en-US" dirty="0"/>
              <a:t>をいたずらに増やしてしまうだけなので適切な値に決める必要がある！</a:t>
            </a:r>
            <a:endParaRPr lang="en-US" altLang="ja-JP" dirty="0"/>
          </a:p>
          <a:p>
            <a:pPr>
              <a:buNone/>
            </a:pPr>
            <a:endParaRPr lang="en-US" altLang="ja-JP" dirty="0" smtClean="0"/>
          </a:p>
          <a:p>
            <a:pPr algn="ctr">
              <a:buNone/>
            </a:pPr>
            <a:r>
              <a:rPr lang="ja-JP" altLang="en-US" dirty="0" smtClean="0"/>
              <a:t>この二つを以下の手順で決定した。</a:t>
            </a:r>
          </a:p>
          <a:p>
            <a:endParaRPr lang="en-US" altLang="ja-JP" dirty="0" smtClean="0"/>
          </a:p>
          <a:p>
            <a:pPr>
              <a:buNone/>
            </a:pPr>
            <a:endParaRPr kumimoji="1" lang="en-US" altLang="ja-JP" dirty="0" smtClean="0"/>
          </a:p>
        </p:txBody>
      </p:sp>
      <p:sp>
        <p:nvSpPr>
          <p:cNvPr id="4" name="右矢印 3"/>
          <p:cNvSpPr/>
          <p:nvPr/>
        </p:nvSpPr>
        <p:spPr>
          <a:xfrm>
            <a:off x="785786" y="135729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a:xfrm>
            <a:off x="457200" y="285728"/>
            <a:ext cx="8229600" cy="6143668"/>
          </a:xfrm>
        </p:spPr>
        <p:txBody>
          <a:bodyPr>
            <a:normAutofit fontScale="92500" lnSpcReduction="10000"/>
          </a:bodyPr>
          <a:lstStyle/>
          <a:p>
            <a:pPr>
              <a:buNone/>
            </a:pPr>
            <a:r>
              <a:rPr kumimoji="1" lang="ja-JP" altLang="en-US" dirty="0" smtClean="0"/>
              <a:t>①ノイズと思われる波形をオシロスコープで確認し、仮に</a:t>
            </a:r>
            <a:r>
              <a:rPr kumimoji="1" lang="en-US" altLang="ja-JP" dirty="0" smtClean="0"/>
              <a:t>Discriminator</a:t>
            </a:r>
            <a:r>
              <a:rPr kumimoji="1" lang="ja-JP" altLang="en-US" dirty="0" smtClean="0"/>
              <a:t>の閾値を</a:t>
            </a:r>
            <a:r>
              <a:rPr kumimoji="1" lang="en-US" altLang="ja-JP" dirty="0" smtClean="0"/>
              <a:t>30mV</a:t>
            </a:r>
            <a:r>
              <a:rPr kumimoji="1" lang="ja-JP" altLang="en-US" dirty="0" smtClean="0"/>
              <a:t>と決めた</a:t>
            </a:r>
            <a:endParaRPr kumimoji="1" lang="en-US" altLang="ja-JP" dirty="0" smtClean="0"/>
          </a:p>
          <a:p>
            <a:pPr>
              <a:buNone/>
            </a:pPr>
            <a:r>
              <a:rPr lang="ja-JP" altLang="en-US" dirty="0" smtClean="0"/>
              <a:t>②以下の回路を作り、各</a:t>
            </a:r>
            <a:r>
              <a:rPr lang="en-US" altLang="ja-JP" dirty="0" smtClean="0"/>
              <a:t>PMT</a:t>
            </a:r>
            <a:r>
              <a:rPr lang="ja-JP" altLang="en-US" dirty="0" err="1" smtClean="0"/>
              <a:t>の検</a:t>
            </a:r>
            <a:r>
              <a:rPr lang="ja-JP" altLang="en-US" dirty="0" smtClean="0"/>
              <a:t>出率を測定した</a:t>
            </a:r>
            <a:endParaRPr lang="en-US" altLang="ja-JP" dirty="0" smtClean="0"/>
          </a:p>
          <a:p>
            <a:pPr>
              <a:buNone/>
            </a:pPr>
            <a:endParaRPr lang="en-US" altLang="ja-JP" dirty="0" smtClean="0"/>
          </a:p>
          <a:p>
            <a:pPr>
              <a:buNone/>
            </a:pPr>
            <a:endParaRPr lang="en-US" altLang="ja-JP" dirty="0" smtClean="0"/>
          </a:p>
          <a:p>
            <a:pPr>
              <a:buNone/>
            </a:pPr>
            <a:endParaRPr lang="en-US" altLang="ja-JP" dirty="0"/>
          </a:p>
          <a:p>
            <a:pPr>
              <a:buNone/>
            </a:pPr>
            <a:endParaRPr lang="en-US" altLang="ja-JP" dirty="0" smtClean="0"/>
          </a:p>
          <a:p>
            <a:pPr>
              <a:buNone/>
            </a:pPr>
            <a:endParaRPr lang="en-US" altLang="ja-JP" smtClean="0"/>
          </a:p>
          <a:p>
            <a:pPr>
              <a:buNone/>
            </a:pPr>
            <a:r>
              <a:rPr lang="ja-JP" altLang="en-US" smtClean="0"/>
              <a:t>ただし</a:t>
            </a:r>
            <a:r>
              <a:rPr lang="ja-JP" altLang="en-US" dirty="0" smtClean="0"/>
              <a:t>、図は</a:t>
            </a:r>
            <a:r>
              <a:rPr lang="en-US" altLang="ja-JP" dirty="0" smtClean="0"/>
              <a:t>PMT5</a:t>
            </a:r>
            <a:r>
              <a:rPr lang="ja-JP" altLang="en-US" dirty="0" smtClean="0"/>
              <a:t>を測定する場合であり、検出率は</a:t>
            </a:r>
            <a:endParaRPr lang="en-US" altLang="ja-JP" dirty="0" smtClean="0"/>
          </a:p>
          <a:p>
            <a:pPr algn="ctr">
              <a:buNone/>
            </a:pPr>
            <a:r>
              <a:rPr lang="ja-JP" altLang="en-US" b="1" u="sng" dirty="0" smtClean="0"/>
              <a:t>検出率</a:t>
            </a:r>
            <a:r>
              <a:rPr lang="ja-JP" altLang="en-US" b="1" u="sng" smtClean="0"/>
              <a:t>＝</a:t>
            </a:r>
            <a:r>
              <a:rPr lang="en-US" altLang="ja-JP" b="1" u="sng" smtClean="0"/>
              <a:t>count2 </a:t>
            </a:r>
            <a:r>
              <a:rPr lang="en-US" altLang="ja-JP" b="1" u="sng" smtClean="0"/>
              <a:t>/ </a:t>
            </a:r>
            <a:r>
              <a:rPr lang="en-US" altLang="ja-JP" b="1" u="sng" smtClean="0"/>
              <a:t>count1</a:t>
            </a:r>
            <a:endParaRPr lang="en-US" altLang="ja-JP" b="1" u="sng" dirty="0" smtClean="0"/>
          </a:p>
          <a:p>
            <a:pPr>
              <a:buNone/>
            </a:pPr>
            <a:r>
              <a:rPr lang="ja-JP" altLang="en-US" dirty="0"/>
              <a:t>で定義</a:t>
            </a:r>
            <a:r>
              <a:rPr lang="ja-JP" altLang="en-US" dirty="0" smtClean="0"/>
              <a:t>した。</a:t>
            </a:r>
            <a:endParaRPr lang="en-US" altLang="ja-JP" dirty="0" smtClean="0"/>
          </a:p>
          <a:p>
            <a:pPr>
              <a:buNone/>
            </a:pPr>
            <a:endParaRPr kumimoji="1" lang="en-US" altLang="ja-JP" dirty="0"/>
          </a:p>
          <a:p>
            <a:pPr>
              <a:buNone/>
            </a:pPr>
            <a:endParaRPr lang="en-US" altLang="ja-JP" dirty="0" smtClean="0"/>
          </a:p>
          <a:p>
            <a:pPr>
              <a:buNone/>
            </a:pPr>
            <a:endParaRPr kumimoji="1" lang="en-US" altLang="ja-JP" dirty="0"/>
          </a:p>
        </p:txBody>
      </p:sp>
      <p:pic>
        <p:nvPicPr>
          <p:cNvPr id="4" name="図 3" descr="pmt.jpg"/>
          <p:cNvPicPr>
            <a:picLocks noChangeAspect="1"/>
          </p:cNvPicPr>
          <p:nvPr/>
        </p:nvPicPr>
        <p:blipFill>
          <a:blip r:embed="rId3"/>
          <a:stretch>
            <a:fillRect/>
          </a:stretch>
        </p:blipFill>
        <p:spPr>
          <a:xfrm>
            <a:off x="2143108" y="1643050"/>
            <a:ext cx="3623815" cy="251936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285728"/>
            <a:ext cx="8229600" cy="5840435"/>
          </a:xfrm>
        </p:spPr>
        <p:txBody>
          <a:bodyPr/>
          <a:lstStyle/>
          <a:p>
            <a:pPr>
              <a:buNone/>
            </a:pPr>
            <a:r>
              <a:rPr kumimoji="1" lang="ja-JP" altLang="en-US" dirty="0" smtClean="0"/>
              <a:t>しかし、</a:t>
            </a:r>
            <a:r>
              <a:rPr lang="ja-JP" altLang="en-US" dirty="0"/>
              <a:t>測定</a:t>
            </a:r>
            <a:r>
              <a:rPr lang="ja-JP" altLang="en-US" dirty="0" smtClean="0"/>
              <a:t>を進めるうちに</a:t>
            </a:r>
            <a:r>
              <a:rPr kumimoji="1" lang="en-US" altLang="ja-JP" dirty="0" smtClean="0"/>
              <a:t>PMT1</a:t>
            </a:r>
            <a:r>
              <a:rPr kumimoji="1" lang="ja-JP" altLang="en-US" dirty="0" err="1" smtClean="0"/>
              <a:t>の検</a:t>
            </a:r>
            <a:r>
              <a:rPr kumimoji="1" lang="ja-JP" altLang="en-US" dirty="0" smtClean="0"/>
              <a:t>出率があまりに悪いことが判明。</a:t>
            </a:r>
            <a:endParaRPr kumimoji="1" lang="en-US" altLang="ja-JP" dirty="0" smtClean="0"/>
          </a:p>
          <a:p>
            <a:pPr>
              <a:buNone/>
            </a:pPr>
            <a:r>
              <a:rPr kumimoji="1" lang="ja-JP" altLang="en-US" dirty="0" smtClean="0"/>
              <a:t>よって、</a:t>
            </a:r>
            <a:r>
              <a:rPr lang="en-US" altLang="ja-JP" u="sng" dirty="0" smtClean="0"/>
              <a:t>PMT1</a:t>
            </a:r>
            <a:r>
              <a:rPr lang="ja-JP" altLang="en-US" u="sng" dirty="0" smtClean="0"/>
              <a:t>の印加電圧は</a:t>
            </a:r>
            <a:r>
              <a:rPr lang="en-US" altLang="ja-JP" u="sng" dirty="0" smtClean="0"/>
              <a:t>2300V</a:t>
            </a:r>
            <a:r>
              <a:rPr lang="ja-JP" altLang="en-US" u="sng" dirty="0" smtClean="0"/>
              <a:t>と決め、それ以外を</a:t>
            </a:r>
            <a:r>
              <a:rPr lang="en-US" altLang="ja-JP" u="sng" dirty="0" smtClean="0"/>
              <a:t>100%</a:t>
            </a:r>
            <a:r>
              <a:rPr lang="ja-JP" altLang="en-US" u="sng" dirty="0" smtClean="0"/>
              <a:t>に近づける</a:t>
            </a:r>
            <a:r>
              <a:rPr lang="ja-JP" altLang="en-US" dirty="0" smtClean="0"/>
              <a:t>という方針に変更！</a:t>
            </a:r>
            <a:endParaRPr kumimoji="1" lang="en-US" altLang="ja-JP" dirty="0"/>
          </a:p>
          <a:p>
            <a:pPr algn="ctr">
              <a:buNone/>
            </a:pPr>
            <a:r>
              <a:rPr lang="ja-JP" altLang="en-US" dirty="0" smtClean="0"/>
              <a:t>（測定結果）</a:t>
            </a:r>
            <a:endParaRPr lang="en-US" altLang="ja-JP" dirty="0" smtClean="0"/>
          </a:p>
          <a:p>
            <a:pPr>
              <a:buNone/>
            </a:pPr>
            <a:r>
              <a:rPr kumimoji="1" lang="ja-JP" altLang="en-US" dirty="0" smtClean="0"/>
              <a:t>以下のような結果を得た。</a:t>
            </a:r>
            <a:endParaRPr kumimoji="1" lang="en-US" altLang="ja-JP" dirty="0" smtClean="0"/>
          </a:p>
          <a:p>
            <a:pPr>
              <a:buNone/>
            </a:pPr>
            <a:endParaRPr kumimoji="1" lang="en-US" altLang="ja-JP" dirty="0" smtClean="0"/>
          </a:p>
        </p:txBody>
      </p:sp>
      <p:graphicFrame>
        <p:nvGraphicFramePr>
          <p:cNvPr id="8" name="グラフ 7"/>
          <p:cNvGraphicFramePr/>
          <p:nvPr/>
        </p:nvGraphicFramePr>
        <p:xfrm>
          <a:off x="1000100" y="3643314"/>
          <a:ext cx="7358114" cy="2819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285728"/>
            <a:ext cx="8229600" cy="5840435"/>
          </a:xfrm>
        </p:spPr>
        <p:txBody>
          <a:bodyPr/>
          <a:lstStyle/>
          <a:p>
            <a:pPr>
              <a:buNone/>
            </a:pPr>
            <a:r>
              <a:rPr lang="ja-JP" altLang="en-US" dirty="0"/>
              <a:t>これより印加電圧</a:t>
            </a:r>
            <a:r>
              <a:rPr lang="ja-JP" altLang="en-US" dirty="0" smtClean="0"/>
              <a:t>を</a:t>
            </a:r>
            <a:endParaRPr lang="en-US" altLang="ja-JP" dirty="0" smtClean="0"/>
          </a:p>
          <a:p>
            <a:pPr>
              <a:buNone/>
            </a:pPr>
            <a:endParaRPr kumimoji="1" lang="en-US" altLang="ja-JP" dirty="0" smtClean="0"/>
          </a:p>
          <a:p>
            <a:pPr>
              <a:buNone/>
            </a:pPr>
            <a:endParaRPr lang="en-US" altLang="ja-JP" dirty="0"/>
          </a:p>
          <a:p>
            <a:pPr>
              <a:buNone/>
            </a:pPr>
            <a:endParaRPr kumimoji="1" lang="en-US" altLang="ja-JP" dirty="0" smtClean="0"/>
          </a:p>
          <a:p>
            <a:pPr>
              <a:buNone/>
            </a:pPr>
            <a:r>
              <a:rPr kumimoji="1" lang="ja-JP" altLang="en-US" dirty="0"/>
              <a:t>と</a:t>
            </a:r>
            <a:r>
              <a:rPr kumimoji="1" lang="ja-JP" altLang="en-US" dirty="0" smtClean="0"/>
              <a:t>決定！</a:t>
            </a:r>
            <a:endParaRPr kumimoji="1" lang="en-US" altLang="ja-JP" dirty="0" smtClean="0"/>
          </a:p>
          <a:p>
            <a:pPr>
              <a:buNone/>
            </a:pPr>
            <a:r>
              <a:rPr lang="ja-JP" altLang="en-US" dirty="0" smtClean="0"/>
              <a:t>③</a:t>
            </a:r>
            <a:r>
              <a:rPr lang="ja-JP" altLang="en-US" u="sng" dirty="0" smtClean="0"/>
              <a:t>最終的な閾値の決定</a:t>
            </a:r>
            <a:endParaRPr lang="en-US" altLang="ja-JP" u="sng" dirty="0" smtClean="0"/>
          </a:p>
          <a:p>
            <a:pPr>
              <a:buNone/>
            </a:pPr>
            <a:r>
              <a:rPr kumimoji="1" lang="ja-JP" altLang="en-US" dirty="0" smtClean="0"/>
              <a:t>印加電圧が思った以上に高くなったので、</a:t>
            </a:r>
            <a:r>
              <a:rPr kumimoji="1" lang="en-US" altLang="ja-JP" dirty="0" smtClean="0"/>
              <a:t>Discriminator</a:t>
            </a:r>
            <a:r>
              <a:rPr kumimoji="1" lang="ja-JP" altLang="en-US" dirty="0" smtClean="0"/>
              <a:t>の閾値は </a:t>
            </a:r>
            <a:r>
              <a:rPr kumimoji="1" lang="en-US" altLang="ja-JP" dirty="0" smtClean="0"/>
              <a:t>PMT2</a:t>
            </a:r>
            <a:r>
              <a:rPr kumimoji="1" lang="ja-JP" altLang="en-US" dirty="0" smtClean="0"/>
              <a:t>～</a:t>
            </a:r>
            <a:r>
              <a:rPr kumimoji="1" lang="en-US" altLang="ja-JP" dirty="0" smtClean="0"/>
              <a:t>PMT5</a:t>
            </a:r>
            <a:r>
              <a:rPr kumimoji="1" lang="ja-JP" altLang="en-US" dirty="0" smtClean="0"/>
              <a:t>に関しては </a:t>
            </a:r>
            <a:r>
              <a:rPr kumimoji="1" lang="en-US" altLang="ja-JP" dirty="0" smtClean="0"/>
              <a:t>40mV</a:t>
            </a:r>
            <a:r>
              <a:rPr kumimoji="1" lang="ja-JP" altLang="en-US" dirty="0" smtClean="0"/>
              <a:t>に、</a:t>
            </a:r>
            <a:r>
              <a:rPr kumimoji="1" lang="en-US" altLang="ja-JP" dirty="0" smtClean="0"/>
              <a:t>PMT1</a:t>
            </a:r>
            <a:r>
              <a:rPr kumimoji="1" lang="ja-JP" altLang="en-US" dirty="0" smtClean="0"/>
              <a:t>は増幅率が良くないことから </a:t>
            </a:r>
            <a:r>
              <a:rPr kumimoji="1" lang="en-US" altLang="ja-JP" dirty="0" smtClean="0"/>
              <a:t>20mV</a:t>
            </a:r>
            <a:r>
              <a:rPr kumimoji="1" lang="ja-JP" altLang="en-US" dirty="0" smtClean="0"/>
              <a:t>に決定した。</a:t>
            </a:r>
            <a:endParaRPr kumimoji="1" lang="ja-JP" altLang="en-US" dirty="0"/>
          </a:p>
        </p:txBody>
      </p:sp>
      <p:graphicFrame>
        <p:nvGraphicFramePr>
          <p:cNvPr id="4" name="表 3"/>
          <p:cNvGraphicFramePr>
            <a:graphicFrameLocks noGrp="1"/>
          </p:cNvGraphicFramePr>
          <p:nvPr/>
        </p:nvGraphicFramePr>
        <p:xfrm>
          <a:off x="714346" y="1071546"/>
          <a:ext cx="7215240" cy="1357322"/>
        </p:xfrm>
        <a:graphic>
          <a:graphicData uri="http://schemas.openxmlformats.org/drawingml/2006/table">
            <a:tbl>
              <a:tblPr firstRow="1" bandRow="1">
                <a:tableStyleId>{5C22544A-7EE6-4342-B048-85BDC9FD1C3A}</a:tableStyleId>
              </a:tblPr>
              <a:tblGrid>
                <a:gridCol w="1202540"/>
                <a:gridCol w="1202540"/>
                <a:gridCol w="1202540"/>
                <a:gridCol w="1202540"/>
                <a:gridCol w="1202540"/>
                <a:gridCol w="1202540"/>
              </a:tblGrid>
              <a:tr h="642942">
                <a:tc>
                  <a:txBody>
                    <a:bodyPr/>
                    <a:lstStyle/>
                    <a:p>
                      <a:pPr algn="ctr"/>
                      <a:endParaRPr kumimoji="1" lang="ja-JP" altLang="en-US" sz="2400" dirty="0"/>
                    </a:p>
                  </a:txBody>
                  <a:tcPr/>
                </a:tc>
                <a:tc>
                  <a:txBody>
                    <a:bodyPr/>
                    <a:lstStyle/>
                    <a:p>
                      <a:pPr algn="ctr"/>
                      <a:r>
                        <a:rPr kumimoji="1" lang="en-US" altLang="ja-JP" sz="2400" dirty="0" smtClean="0"/>
                        <a:t>PMT1</a:t>
                      </a:r>
                      <a:endParaRPr kumimoji="1" lang="ja-JP" altLang="en-US" sz="2400" dirty="0"/>
                    </a:p>
                  </a:txBody>
                  <a:tcPr/>
                </a:tc>
                <a:tc>
                  <a:txBody>
                    <a:bodyPr/>
                    <a:lstStyle/>
                    <a:p>
                      <a:pPr algn="ctr"/>
                      <a:r>
                        <a:rPr kumimoji="1" lang="en-US" altLang="ja-JP" sz="2400" dirty="0" smtClean="0"/>
                        <a:t>PMT2</a:t>
                      </a:r>
                      <a:endParaRPr kumimoji="1" lang="ja-JP" altLang="en-US" sz="2400" dirty="0"/>
                    </a:p>
                  </a:txBody>
                  <a:tcPr/>
                </a:tc>
                <a:tc>
                  <a:txBody>
                    <a:bodyPr/>
                    <a:lstStyle/>
                    <a:p>
                      <a:pPr algn="ctr"/>
                      <a:r>
                        <a:rPr kumimoji="1" lang="en-US" altLang="ja-JP" sz="2400" dirty="0" smtClean="0"/>
                        <a:t>PMT3</a:t>
                      </a:r>
                      <a:endParaRPr kumimoji="1" lang="ja-JP" altLang="en-US" sz="2400" dirty="0"/>
                    </a:p>
                  </a:txBody>
                  <a:tcPr/>
                </a:tc>
                <a:tc>
                  <a:txBody>
                    <a:bodyPr/>
                    <a:lstStyle/>
                    <a:p>
                      <a:pPr algn="ctr"/>
                      <a:r>
                        <a:rPr kumimoji="1" lang="en-US" altLang="ja-JP" sz="2400" dirty="0" smtClean="0"/>
                        <a:t>PMT4</a:t>
                      </a:r>
                      <a:endParaRPr kumimoji="1" lang="ja-JP" altLang="en-US" sz="2400" dirty="0"/>
                    </a:p>
                  </a:txBody>
                  <a:tcPr/>
                </a:tc>
                <a:tc>
                  <a:txBody>
                    <a:bodyPr/>
                    <a:lstStyle/>
                    <a:p>
                      <a:pPr algn="ctr"/>
                      <a:r>
                        <a:rPr kumimoji="1" lang="en-US" altLang="ja-JP" sz="2400" dirty="0" smtClean="0"/>
                        <a:t>PMT5</a:t>
                      </a:r>
                      <a:endParaRPr kumimoji="1" lang="ja-JP" altLang="en-US" sz="2400" dirty="0"/>
                    </a:p>
                  </a:txBody>
                  <a:tcPr/>
                </a:tc>
              </a:tr>
              <a:tr h="714380">
                <a:tc>
                  <a:txBody>
                    <a:bodyPr/>
                    <a:lstStyle/>
                    <a:p>
                      <a:pPr algn="ctr"/>
                      <a:r>
                        <a:rPr kumimoji="1" lang="ja-JP" altLang="en-US" sz="2400" dirty="0" smtClean="0"/>
                        <a:t>電圧</a:t>
                      </a:r>
                      <a:r>
                        <a:rPr kumimoji="1" lang="en-US" altLang="ja-JP" sz="2400" dirty="0" smtClean="0"/>
                        <a:t>[V]</a:t>
                      </a:r>
                      <a:endParaRPr kumimoji="1" lang="ja-JP" altLang="en-US" sz="2400" dirty="0"/>
                    </a:p>
                  </a:txBody>
                  <a:tcPr/>
                </a:tc>
                <a:tc>
                  <a:txBody>
                    <a:bodyPr/>
                    <a:lstStyle/>
                    <a:p>
                      <a:pPr algn="ctr"/>
                      <a:r>
                        <a:rPr kumimoji="1" lang="en-US" altLang="ja-JP" sz="2400" dirty="0" smtClean="0"/>
                        <a:t>2300V</a:t>
                      </a:r>
                      <a:endParaRPr kumimoji="1" lang="ja-JP" altLang="en-US" sz="2400" dirty="0"/>
                    </a:p>
                  </a:txBody>
                  <a:tcPr/>
                </a:tc>
                <a:tc>
                  <a:txBody>
                    <a:bodyPr/>
                    <a:lstStyle/>
                    <a:p>
                      <a:pPr algn="ctr"/>
                      <a:r>
                        <a:rPr kumimoji="1" lang="en-US" altLang="ja-JP" sz="2400" dirty="0" smtClean="0"/>
                        <a:t>2000V</a:t>
                      </a:r>
                      <a:endParaRPr kumimoji="1" lang="ja-JP" altLang="en-US" sz="2400" dirty="0"/>
                    </a:p>
                  </a:txBody>
                  <a:tcPr/>
                </a:tc>
                <a:tc>
                  <a:txBody>
                    <a:bodyPr/>
                    <a:lstStyle/>
                    <a:p>
                      <a:pPr algn="ctr"/>
                      <a:r>
                        <a:rPr kumimoji="1" lang="en-US" altLang="ja-JP" sz="2400" dirty="0" smtClean="0"/>
                        <a:t>1950V</a:t>
                      </a:r>
                      <a:endParaRPr kumimoji="1" lang="ja-JP" altLang="en-US" sz="2400" dirty="0"/>
                    </a:p>
                  </a:txBody>
                  <a:tcPr/>
                </a:tc>
                <a:tc>
                  <a:txBody>
                    <a:bodyPr/>
                    <a:lstStyle/>
                    <a:p>
                      <a:pPr algn="ctr"/>
                      <a:r>
                        <a:rPr kumimoji="1" lang="en-US" altLang="ja-JP" sz="2400" dirty="0" smtClean="0"/>
                        <a:t>2025V</a:t>
                      </a:r>
                      <a:endParaRPr kumimoji="1" lang="ja-JP" altLang="en-US" sz="2400" dirty="0"/>
                    </a:p>
                  </a:txBody>
                  <a:tcPr/>
                </a:tc>
                <a:tc>
                  <a:txBody>
                    <a:bodyPr/>
                    <a:lstStyle/>
                    <a:p>
                      <a:pPr algn="ctr"/>
                      <a:r>
                        <a:rPr kumimoji="1" lang="en-US" altLang="ja-JP" sz="2400" dirty="0" smtClean="0"/>
                        <a:t>1950V</a:t>
                      </a:r>
                      <a:endParaRPr kumimoji="1" lang="ja-JP" altLang="en-US" sz="24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en-US" altLang="ja-JP" smtClean="0"/>
              <a:t>TDC</a:t>
            </a:r>
            <a:r>
              <a:rPr kumimoji="1" lang="ja-JP" altLang="en-US" smtClean="0"/>
              <a:t>のキャリブレーション</a:t>
            </a:r>
            <a:endParaRPr kumimoji="1" lang="ja-JP" altLang="en-US"/>
          </a:p>
        </p:txBody>
      </p:sp>
      <p:sp>
        <p:nvSpPr>
          <p:cNvPr id="5" name="サブタイトル 4"/>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smtClean="0"/>
              <a:t>実験の目的</a:t>
            </a:r>
            <a:endParaRPr kumimoji="1" lang="ja-JP" altLang="en-US" u="sng"/>
          </a:p>
        </p:txBody>
      </p:sp>
      <p:sp>
        <p:nvSpPr>
          <p:cNvPr id="3" name="コンテンツ プレースホルダ 2"/>
          <p:cNvSpPr>
            <a:spLocks noGrp="1"/>
          </p:cNvSpPr>
          <p:nvPr>
            <p:ph idx="1"/>
          </p:nvPr>
        </p:nvSpPr>
        <p:spPr>
          <a:xfrm>
            <a:off x="457200" y="1600201"/>
            <a:ext cx="8229600" cy="1900238"/>
          </a:xfrm>
        </p:spPr>
        <p:txBody>
          <a:bodyPr/>
          <a:lstStyle/>
          <a:p>
            <a:r>
              <a:rPr kumimoji="1" lang="ja-JP" altLang="en-US" smtClean="0"/>
              <a:t>宇宙から降り注いだ宇宙線により、地表には常に</a:t>
            </a:r>
            <a:r>
              <a:rPr kumimoji="1" lang="en-US" altLang="ja-JP" smtClean="0"/>
              <a:t>μ</a:t>
            </a:r>
            <a:r>
              <a:rPr kumimoji="1" lang="ja-JP" altLang="en-US" smtClean="0"/>
              <a:t>粒子が降り注いでいる。その</a:t>
            </a:r>
            <a:r>
              <a:rPr kumimoji="1" lang="en-US" altLang="ja-JP" smtClean="0"/>
              <a:t>μ</a:t>
            </a:r>
            <a:r>
              <a:rPr kumimoji="1" lang="ja-JP" altLang="en-US" smtClean="0"/>
              <a:t>粒子を銅板で止め、その寿命とｇ因子を直接調べる。</a:t>
            </a:r>
            <a:endParaRPr kumimoji="1" lang="en-US" altLang="ja-JP" smtClean="0"/>
          </a:p>
        </p:txBody>
      </p:sp>
      <p:pic>
        <p:nvPicPr>
          <p:cNvPr id="5" name="図 4" descr="宇宙線.gif"/>
          <p:cNvPicPr>
            <a:picLocks noChangeAspect="1"/>
          </p:cNvPicPr>
          <p:nvPr/>
        </p:nvPicPr>
        <p:blipFill>
          <a:blip r:embed="rId2"/>
          <a:stretch>
            <a:fillRect/>
          </a:stretch>
        </p:blipFill>
        <p:spPr>
          <a:xfrm>
            <a:off x="642910" y="3214686"/>
            <a:ext cx="4143380" cy="348160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TDC</a:t>
            </a:r>
            <a:r>
              <a:rPr kumimoji="1" lang="ja-JP" altLang="en-US" smtClean="0"/>
              <a:t>のキャリブレーション</a:t>
            </a:r>
            <a:endParaRPr kumimoji="1" lang="ja-JP" altLang="en-US"/>
          </a:p>
        </p:txBody>
      </p:sp>
      <p:sp>
        <p:nvSpPr>
          <p:cNvPr id="3" name="コンテンツ プレースホルダ 2"/>
          <p:cNvSpPr>
            <a:spLocks noGrp="1"/>
          </p:cNvSpPr>
          <p:nvPr>
            <p:ph idx="1"/>
          </p:nvPr>
        </p:nvSpPr>
        <p:spPr/>
        <p:txBody>
          <a:bodyPr/>
          <a:lstStyle/>
          <a:p>
            <a:r>
              <a:rPr lang="ja-JP" altLang="en-US" smtClean="0"/>
              <a:t>時間差が</a:t>
            </a:r>
            <a:r>
              <a:rPr lang="ja-JP" altLang="en-US"/>
              <a:t>わかって</a:t>
            </a:r>
            <a:r>
              <a:rPr lang="ja-JP" altLang="en-US" smtClean="0"/>
              <a:t>いる</a:t>
            </a:r>
            <a:r>
              <a:rPr lang="en-US" altLang="ja-JP" smtClean="0"/>
              <a:t>Start</a:t>
            </a:r>
            <a:r>
              <a:rPr lang="ja-JP" altLang="en-US" smtClean="0"/>
              <a:t>・</a:t>
            </a:r>
            <a:r>
              <a:rPr lang="en-US" altLang="ja-JP" smtClean="0"/>
              <a:t>Stop</a:t>
            </a:r>
            <a:r>
              <a:rPr lang="ja-JP" altLang="en-US" smtClean="0"/>
              <a:t>信号を入力</a:t>
            </a:r>
            <a:endParaRPr lang="en-US" altLang="ja-JP" smtClean="0"/>
          </a:p>
          <a:p>
            <a:r>
              <a:rPr lang="ja-JP" altLang="en-US"/>
              <a:t>出力データ</a:t>
            </a:r>
            <a:r>
              <a:rPr lang="ja-JP" altLang="en-US" smtClean="0"/>
              <a:t>との関係を調べる</a:t>
            </a:r>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結果</a:t>
            </a:r>
          </a:p>
        </p:txBody>
      </p:sp>
      <p:graphicFrame>
        <p:nvGraphicFramePr>
          <p:cNvPr id="4" name="コンテンツ プレースホルダ 3"/>
          <p:cNvGraphicFramePr>
            <a:graphicFrameLocks noGrp="1"/>
          </p:cNvGraphicFramePr>
          <p:nvPr>
            <p:ph idx="1"/>
          </p:nvPr>
        </p:nvGraphicFramePr>
        <p:xfrm>
          <a:off x="571472" y="2928934"/>
          <a:ext cx="3715013" cy="24003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p:nvPr/>
        </p:nvGraphicFramePr>
        <p:xfrm>
          <a:off x="4572000" y="3071810"/>
          <a:ext cx="3571900" cy="2234563"/>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p:cNvSpPr txBox="1"/>
          <p:nvPr/>
        </p:nvSpPr>
        <p:spPr>
          <a:xfrm>
            <a:off x="6429388" y="5500702"/>
            <a:ext cx="571504" cy="369332"/>
          </a:xfrm>
          <a:prstGeom prst="rect">
            <a:avLst/>
          </a:prstGeom>
          <a:noFill/>
        </p:spPr>
        <p:txBody>
          <a:bodyPr wrap="square" rtlCol="0">
            <a:spAutoFit/>
          </a:bodyPr>
          <a:lstStyle/>
          <a:p>
            <a:r>
              <a:rPr kumimoji="1" lang="en-US" altLang="ja-JP" smtClean="0"/>
              <a:t>Ch1</a:t>
            </a:r>
            <a:endParaRPr kumimoji="1" lang="ja-JP" altLang="en-US"/>
          </a:p>
        </p:txBody>
      </p:sp>
      <p:sp>
        <p:nvSpPr>
          <p:cNvPr id="8" name="テキスト ボックス 7"/>
          <p:cNvSpPr txBox="1"/>
          <p:nvPr/>
        </p:nvSpPr>
        <p:spPr>
          <a:xfrm>
            <a:off x="2214546" y="5500702"/>
            <a:ext cx="571504" cy="369332"/>
          </a:xfrm>
          <a:prstGeom prst="rect">
            <a:avLst/>
          </a:prstGeom>
          <a:noFill/>
        </p:spPr>
        <p:txBody>
          <a:bodyPr wrap="square" rtlCol="0">
            <a:spAutoFit/>
          </a:bodyPr>
          <a:lstStyle/>
          <a:p>
            <a:r>
              <a:rPr kumimoji="1" lang="en-US" altLang="ja-JP" smtClean="0"/>
              <a:t>Ch0</a:t>
            </a:r>
            <a:endParaRPr kumimoji="1" lang="ja-JP" altLang="en-US"/>
          </a:p>
        </p:txBody>
      </p:sp>
      <p:sp>
        <p:nvSpPr>
          <p:cNvPr id="9" name="テキスト ボックス 8"/>
          <p:cNvSpPr txBox="1"/>
          <p:nvPr/>
        </p:nvSpPr>
        <p:spPr>
          <a:xfrm>
            <a:off x="785786" y="1928802"/>
            <a:ext cx="5214974" cy="461665"/>
          </a:xfrm>
          <a:prstGeom prst="rect">
            <a:avLst/>
          </a:prstGeom>
          <a:noFill/>
        </p:spPr>
        <p:txBody>
          <a:bodyPr wrap="square" rtlCol="0">
            <a:spAutoFit/>
          </a:bodyPr>
          <a:lstStyle/>
          <a:p>
            <a:r>
              <a:rPr lang="ja-JP" altLang="en-US" sz="2400" smtClean="0"/>
              <a:t>・横軸が時間</a:t>
            </a:r>
            <a:r>
              <a:rPr lang="en-US" altLang="ja-JP" sz="2400" smtClean="0"/>
              <a:t>[ns]</a:t>
            </a:r>
            <a:r>
              <a:rPr lang="ja-JP" altLang="en-US" sz="2400" smtClean="0"/>
              <a:t>、縦軸が出力データ</a:t>
            </a:r>
            <a:endParaRPr kumimoji="1" lang="ja-JP" altLang="en-US"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TDC</a:t>
            </a:r>
            <a:r>
              <a:rPr lang="ja-JP" altLang="en-US" smtClean="0"/>
              <a:t>の動作がおかしい</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データが</a:t>
            </a:r>
            <a:r>
              <a:rPr kumimoji="1" lang="en-US" altLang="ja-JP" smtClean="0"/>
              <a:t>50ns</a:t>
            </a:r>
            <a:r>
              <a:rPr kumimoji="1" lang="ja-JP" altLang="en-US" smtClean="0"/>
              <a:t>刻み</a:t>
            </a:r>
            <a:endParaRPr kumimoji="1" lang="en-US" altLang="ja-JP" smtClean="0"/>
          </a:p>
          <a:p>
            <a:r>
              <a:rPr lang="en-US" altLang="ja-JP" smtClean="0"/>
              <a:t>150ns</a:t>
            </a:r>
            <a:r>
              <a:rPr lang="ja-JP" altLang="en-US" smtClean="0"/>
              <a:t>幅で値がずれる</a:t>
            </a:r>
            <a:endParaRPr lang="en-US" altLang="ja-JP" smtClean="0"/>
          </a:p>
          <a:p>
            <a:pPr>
              <a:buNone/>
            </a:pPr>
            <a:r>
              <a:rPr lang="ja-JP" altLang="en-US" smtClean="0"/>
              <a:t>　 ⇒</a:t>
            </a:r>
            <a:r>
              <a:rPr kumimoji="1" lang="en-US" altLang="ja-JP" smtClean="0"/>
              <a:t>Delay</a:t>
            </a:r>
            <a:r>
              <a:rPr kumimoji="1" lang="ja-JP" altLang="en-US" smtClean="0"/>
              <a:t>モジュールを使って治療できる</a:t>
            </a:r>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smtClean="0"/>
              <a:t>結果・考察</a:t>
            </a:r>
            <a:endParaRPr kumimoji="1" lang="ja-JP" altLang="en-US"/>
          </a:p>
        </p:txBody>
      </p:sp>
      <p:sp>
        <p:nvSpPr>
          <p:cNvPr id="5" name="サブタイトル 4"/>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結果・解析</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実験</a:t>
            </a:r>
            <a:r>
              <a:rPr kumimoji="1" lang="en-US" altLang="ja-JP" smtClean="0"/>
              <a:t>1</a:t>
            </a:r>
            <a:r>
              <a:rPr lang="ja-JP" altLang="en-US" smtClean="0"/>
              <a:t>を</a:t>
            </a:r>
            <a:r>
              <a:rPr lang="en-US" altLang="ja-JP" smtClean="0"/>
              <a:t>6</a:t>
            </a:r>
            <a:r>
              <a:rPr lang="ja-JP" altLang="en-US" smtClean="0"/>
              <a:t>日間、実験</a:t>
            </a:r>
            <a:r>
              <a:rPr lang="en-US" altLang="ja-JP" smtClean="0"/>
              <a:t>2</a:t>
            </a:r>
            <a:r>
              <a:rPr lang="ja-JP" altLang="en-US" smtClean="0"/>
              <a:t>を</a:t>
            </a:r>
            <a:r>
              <a:rPr lang="en-US" altLang="ja-JP" smtClean="0"/>
              <a:t>15</a:t>
            </a:r>
            <a:r>
              <a:rPr lang="ja-JP" altLang="en-US" smtClean="0"/>
              <a:t>日間行った。</a:t>
            </a:r>
            <a:endParaRPr lang="en-US" altLang="ja-JP" smtClean="0"/>
          </a:p>
          <a:p>
            <a:r>
              <a:rPr lang="ja-JP" altLang="en-US" smtClean="0"/>
              <a:t>各チャンネルでとられたデータの数は</a:t>
            </a:r>
            <a:endParaRPr lang="en-US" altLang="ja-JP" smtClean="0"/>
          </a:p>
          <a:p>
            <a:r>
              <a:rPr lang="ja-JP" altLang="en-US" smtClean="0"/>
              <a:t>実験</a:t>
            </a:r>
            <a:r>
              <a:rPr lang="en-US" altLang="ja-JP" smtClean="0"/>
              <a:t>1</a:t>
            </a:r>
            <a:r>
              <a:rPr lang="ja-JP" altLang="en-US" smtClean="0"/>
              <a:t>の</a:t>
            </a:r>
            <a:r>
              <a:rPr lang="en-US" altLang="ja-JP" smtClean="0"/>
              <a:t>Ch0</a:t>
            </a:r>
            <a:r>
              <a:rPr lang="ja-JP" altLang="en-US" smtClean="0"/>
              <a:t>で</a:t>
            </a:r>
            <a:r>
              <a:rPr lang="en-US" altLang="ja-JP" smtClean="0"/>
              <a:t>9005</a:t>
            </a:r>
            <a:r>
              <a:rPr lang="ja-JP" altLang="en-US" smtClean="0"/>
              <a:t>個。</a:t>
            </a:r>
            <a:r>
              <a:rPr lang="en-US" altLang="ja-JP" smtClean="0"/>
              <a:t>Ch1</a:t>
            </a:r>
            <a:r>
              <a:rPr lang="ja-JP" altLang="en-US" smtClean="0"/>
              <a:t>で</a:t>
            </a:r>
            <a:r>
              <a:rPr lang="en-US" altLang="ja-JP" smtClean="0"/>
              <a:t>15439</a:t>
            </a:r>
            <a:r>
              <a:rPr lang="ja-JP" altLang="en-US" smtClean="0"/>
              <a:t>個</a:t>
            </a:r>
            <a:endParaRPr lang="en-US" altLang="ja-JP" smtClean="0"/>
          </a:p>
          <a:p>
            <a:r>
              <a:rPr lang="ja-JP" altLang="en-US" smtClean="0"/>
              <a:t>実験</a:t>
            </a:r>
            <a:r>
              <a:rPr lang="en-US" altLang="ja-JP" smtClean="0"/>
              <a:t>2</a:t>
            </a:r>
            <a:r>
              <a:rPr lang="ja-JP" altLang="en-US" smtClean="0"/>
              <a:t>の</a:t>
            </a:r>
            <a:r>
              <a:rPr lang="en-US" altLang="ja-JP" smtClean="0"/>
              <a:t>Ch0</a:t>
            </a:r>
            <a:r>
              <a:rPr lang="ja-JP" altLang="en-US" smtClean="0"/>
              <a:t>で</a:t>
            </a:r>
            <a:r>
              <a:rPr lang="en-US" altLang="ja-JP" smtClean="0"/>
              <a:t>33675</a:t>
            </a:r>
            <a:r>
              <a:rPr lang="ja-JP" altLang="en-US" smtClean="0"/>
              <a:t>個。</a:t>
            </a:r>
            <a:r>
              <a:rPr lang="en-US" altLang="ja-JP" smtClean="0"/>
              <a:t>Ch1</a:t>
            </a:r>
            <a:r>
              <a:rPr lang="ja-JP" altLang="en-US" smtClean="0"/>
              <a:t>で</a:t>
            </a:r>
            <a:r>
              <a:rPr lang="en-US" altLang="ja-JP" smtClean="0"/>
              <a:t>58467</a:t>
            </a:r>
            <a:r>
              <a:rPr lang="ja-JP" altLang="en-US" smtClean="0"/>
              <a:t>個</a:t>
            </a:r>
            <a:endParaRPr lang="en-US" altLang="ja-JP" smtClean="0"/>
          </a:p>
          <a:p>
            <a:endParaRPr lang="en-US" altLang="ja-JP" smtClean="0"/>
          </a:p>
          <a:p>
            <a:endParaRPr lang="en-US" altLang="ja-JP"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660" y="214290"/>
            <a:ext cx="8229600" cy="1143000"/>
          </a:xfrm>
        </p:spPr>
        <p:txBody>
          <a:bodyPr/>
          <a:lstStyle/>
          <a:p>
            <a:r>
              <a:rPr kumimoji="1" lang="ja-JP" altLang="en-US" dirty="0" smtClean="0"/>
              <a:t>データについて</a:t>
            </a:r>
            <a:endParaRPr kumimoji="1" lang="ja-JP" altLang="en-US" dirty="0"/>
          </a:p>
        </p:txBody>
      </p:sp>
      <p:sp>
        <p:nvSpPr>
          <p:cNvPr id="3" name="コンテンツ プレースホルダ 2"/>
          <p:cNvSpPr>
            <a:spLocks noGrp="1"/>
          </p:cNvSpPr>
          <p:nvPr>
            <p:ph idx="1"/>
          </p:nvPr>
        </p:nvSpPr>
        <p:spPr>
          <a:xfrm>
            <a:off x="0" y="1357298"/>
            <a:ext cx="6500826" cy="4525963"/>
          </a:xfrm>
        </p:spPr>
        <p:txBody>
          <a:bodyPr/>
          <a:lstStyle/>
          <a:p>
            <a:r>
              <a:rPr kumimoji="1" lang="ja-JP" altLang="en-US" dirty="0" smtClean="0"/>
              <a:t>データ中におかしなデータが存在した</a:t>
            </a:r>
            <a:endParaRPr kumimoji="1" lang="en-US" altLang="ja-JP" dirty="0" smtClean="0"/>
          </a:p>
          <a:p>
            <a:endParaRPr lang="en-US" altLang="ja-JP" dirty="0" smtClean="0"/>
          </a:p>
          <a:p>
            <a:r>
              <a:rPr kumimoji="1" lang="ja-JP" altLang="en-US" dirty="0" smtClean="0"/>
              <a:t>同じイベントナンバーに</a:t>
            </a:r>
            <a:r>
              <a:rPr lang="ja-JP" altLang="en-US" dirty="0" smtClean="0"/>
              <a:t>ほとんど同時に信</a:t>
            </a:r>
            <a:r>
              <a:rPr lang="ja-JP" altLang="en-US" dirty="0" smtClean="0"/>
              <a:t>号</a:t>
            </a:r>
            <a:r>
              <a:rPr lang="ja-JP" altLang="en-US" dirty="0" smtClean="0"/>
              <a:t>が来ることがある</a:t>
            </a:r>
            <a:endParaRPr kumimoji="1" lang="en-US" altLang="ja-JP" dirty="0" smtClean="0"/>
          </a:p>
          <a:p>
            <a:pPr>
              <a:buNone/>
            </a:pPr>
            <a:r>
              <a:rPr lang="ja-JP" altLang="en-US" dirty="0" smtClean="0"/>
              <a:t>　</a:t>
            </a:r>
            <a:r>
              <a:rPr lang="ja-JP" altLang="en-US" dirty="0" smtClean="0"/>
              <a:t>→そのデータを含めた解析結果と除いた解析 結果を両方発表する。</a:t>
            </a:r>
            <a:endParaRPr kumimoji="1" lang="en-US" altLang="ja-JP" dirty="0" smtClean="0"/>
          </a:p>
          <a:p>
            <a:endParaRPr kumimoji="1" lang="en-US" altLang="ja-JP" dirty="0" smtClean="0"/>
          </a:p>
          <a:p>
            <a:endParaRPr kumimoji="1" lang="en-US" altLang="ja-JP" dirty="0" smtClean="0"/>
          </a:p>
        </p:txBody>
      </p:sp>
      <p:pic>
        <p:nvPicPr>
          <p:cNvPr id="5" name="図 4" descr="part_of_feb24.JPG"/>
          <p:cNvPicPr>
            <a:picLocks noChangeAspect="1"/>
          </p:cNvPicPr>
          <p:nvPr/>
        </p:nvPicPr>
        <p:blipFill>
          <a:blip r:embed="rId3"/>
          <a:stretch>
            <a:fillRect/>
          </a:stretch>
        </p:blipFill>
        <p:spPr>
          <a:xfrm>
            <a:off x="6500826" y="-142900"/>
            <a:ext cx="2867025" cy="6634185"/>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smtClean="0"/>
              <a:t>実験１の結果</a:t>
            </a:r>
            <a:r>
              <a:rPr lang="en-US" altLang="ja-JP" dirty="0" smtClean="0"/>
              <a:t/>
            </a:r>
            <a:br>
              <a:rPr lang="en-US" altLang="ja-JP" dirty="0" smtClean="0"/>
            </a:br>
            <a:endParaRPr kumimoji="1" lang="ja-JP" altLang="en-US" dirty="0"/>
          </a:p>
        </p:txBody>
      </p:sp>
      <p:sp>
        <p:nvSpPr>
          <p:cNvPr id="17" name="テキスト プレースホルダ 16"/>
          <p:cNvSpPr>
            <a:spLocks noGrp="1"/>
          </p:cNvSpPr>
          <p:nvPr>
            <p:ph type="body" idx="1"/>
          </p:nvPr>
        </p:nvSpPr>
        <p:spPr>
          <a:xfrm>
            <a:off x="457200" y="1535113"/>
            <a:ext cx="4040188" cy="597744"/>
          </a:xfrm>
        </p:spPr>
        <p:txBody>
          <a:bodyPr>
            <a:normAutofit fontScale="85000" lnSpcReduction="20000"/>
          </a:bodyPr>
          <a:lstStyle/>
          <a:p>
            <a:r>
              <a:rPr kumimoji="1" lang="ja-JP" altLang="en-US" dirty="0" smtClean="0"/>
              <a:t>実験</a:t>
            </a:r>
            <a:r>
              <a:rPr kumimoji="1" lang="en-US" altLang="ja-JP" dirty="0" smtClean="0"/>
              <a:t>1</a:t>
            </a:r>
            <a:r>
              <a:rPr kumimoji="1" lang="ja-JP" altLang="en-US" dirty="0" smtClean="0"/>
              <a:t>の同時に来たデータを除いた後のグラフ</a:t>
            </a:r>
            <a:endParaRPr kumimoji="1" lang="ja-JP" altLang="en-US" dirty="0"/>
          </a:p>
        </p:txBody>
      </p:sp>
      <p:pic>
        <p:nvPicPr>
          <p:cNvPr id="16" name="図プレースホルダ 15" descr="ex1_mod.eps"/>
          <p:cNvPicPr>
            <a:picLocks noGrp="1" noChangeAspect="1"/>
          </p:cNvPicPr>
          <p:nvPr>
            <p:ph sz="half" idx="2"/>
          </p:nvPr>
        </p:nvPicPr>
        <p:blipFill>
          <a:blip r:embed="rId3" cstate="print"/>
          <a:stretch>
            <a:fillRect/>
          </a:stretch>
        </p:blipFill>
        <p:spPr>
          <a:xfrm>
            <a:off x="0" y="2143116"/>
            <a:ext cx="4497388" cy="3440711"/>
          </a:xfrm>
        </p:spPr>
      </p:pic>
      <p:sp>
        <p:nvSpPr>
          <p:cNvPr id="18" name="テキスト プレースホルダ 17"/>
          <p:cNvSpPr>
            <a:spLocks noGrp="1"/>
          </p:cNvSpPr>
          <p:nvPr>
            <p:ph type="body" sz="quarter" idx="3"/>
          </p:nvPr>
        </p:nvSpPr>
        <p:spPr/>
        <p:txBody>
          <a:bodyPr>
            <a:normAutofit fontScale="92500" lnSpcReduction="20000"/>
          </a:bodyPr>
          <a:lstStyle/>
          <a:p>
            <a:r>
              <a:rPr kumimoji="1" lang="ja-JP" altLang="en-US" dirty="0" smtClean="0"/>
              <a:t>実験</a:t>
            </a:r>
            <a:r>
              <a:rPr kumimoji="1" lang="en-US" altLang="ja-JP" dirty="0" smtClean="0"/>
              <a:t>1</a:t>
            </a:r>
            <a:r>
              <a:rPr kumimoji="1" lang="ja-JP" altLang="en-US" dirty="0" smtClean="0"/>
              <a:t>の同時に来たデータを除く前のグラフ</a:t>
            </a:r>
            <a:endParaRPr kumimoji="1" lang="ja-JP" altLang="en-US" dirty="0"/>
          </a:p>
        </p:txBody>
      </p:sp>
      <p:pic>
        <p:nvPicPr>
          <p:cNvPr id="20" name="コンテンツ プレースホルダ 19" descr="ex1_raw.eps"/>
          <p:cNvPicPr>
            <a:picLocks noGrp="1" noChangeAspect="1"/>
          </p:cNvPicPr>
          <p:nvPr>
            <p:ph sz="quarter" idx="4"/>
          </p:nvPr>
        </p:nvPicPr>
        <p:blipFill>
          <a:blip r:embed="rId4" cstate="print"/>
          <a:stretch>
            <a:fillRect/>
          </a:stretch>
        </p:blipFill>
        <p:spPr>
          <a:xfrm>
            <a:off x="4506118" y="2143116"/>
            <a:ext cx="4497590" cy="3440079"/>
          </a:xfr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r>
              <a:rPr kumimoji="1" lang="en-US" altLang="ja-JP" dirty="0" smtClean="0"/>
              <a:t>2</a:t>
            </a:r>
            <a:r>
              <a:rPr kumimoji="1" lang="ja-JP" altLang="en-US" dirty="0" smtClean="0"/>
              <a:t>の結果</a:t>
            </a:r>
            <a:endParaRPr kumimoji="1" lang="ja-JP" altLang="en-US" dirty="0"/>
          </a:p>
        </p:txBody>
      </p:sp>
      <p:sp>
        <p:nvSpPr>
          <p:cNvPr id="3" name="テキスト プレースホルダ 2"/>
          <p:cNvSpPr>
            <a:spLocks noGrp="1"/>
          </p:cNvSpPr>
          <p:nvPr>
            <p:ph type="body" idx="1"/>
          </p:nvPr>
        </p:nvSpPr>
        <p:spPr/>
        <p:txBody>
          <a:bodyPr>
            <a:normAutofit fontScale="92500" lnSpcReduction="20000"/>
          </a:bodyPr>
          <a:lstStyle/>
          <a:p>
            <a:r>
              <a:rPr kumimoji="1" lang="ja-JP" altLang="en-US" dirty="0" smtClean="0"/>
              <a:t>実験</a:t>
            </a:r>
            <a:r>
              <a:rPr kumimoji="1" lang="en-US" altLang="ja-JP" dirty="0" smtClean="0"/>
              <a:t>2</a:t>
            </a:r>
            <a:r>
              <a:rPr kumimoji="1" lang="ja-JP" altLang="en-US" dirty="0" smtClean="0"/>
              <a:t>の同時に来たデータを取り除いた後のグラフ</a:t>
            </a:r>
            <a:endParaRPr kumimoji="1" lang="ja-JP" altLang="en-US" dirty="0"/>
          </a:p>
        </p:txBody>
      </p:sp>
      <p:pic>
        <p:nvPicPr>
          <p:cNvPr id="7" name="コンテンツ プレースホルダ 6" descr="ex2_sum_mod.eps"/>
          <p:cNvPicPr>
            <a:picLocks noGrp="1" noChangeAspect="1"/>
          </p:cNvPicPr>
          <p:nvPr>
            <p:ph sz="half" idx="2"/>
          </p:nvPr>
        </p:nvPicPr>
        <p:blipFill>
          <a:blip r:embed="rId3" cstate="print"/>
          <a:stretch>
            <a:fillRect/>
          </a:stretch>
        </p:blipFill>
        <p:spPr>
          <a:xfrm>
            <a:off x="142844" y="2285992"/>
            <a:ext cx="4391647" cy="3960439"/>
          </a:xfrm>
        </p:spPr>
      </p:pic>
      <p:sp>
        <p:nvSpPr>
          <p:cNvPr id="5" name="テキスト プレースホルダ 4"/>
          <p:cNvSpPr>
            <a:spLocks noGrp="1"/>
          </p:cNvSpPr>
          <p:nvPr>
            <p:ph type="body" sz="quarter" idx="3"/>
          </p:nvPr>
        </p:nvSpPr>
        <p:spPr/>
        <p:txBody>
          <a:bodyPr>
            <a:normAutofit fontScale="92500" lnSpcReduction="20000"/>
          </a:bodyPr>
          <a:lstStyle/>
          <a:p>
            <a:r>
              <a:rPr lang="ja-JP" altLang="en-US" dirty="0"/>
              <a:t>実験</a:t>
            </a:r>
            <a:r>
              <a:rPr lang="en-US" altLang="ja-JP" dirty="0"/>
              <a:t>2</a:t>
            </a:r>
            <a:r>
              <a:rPr lang="ja-JP" altLang="en-US" dirty="0"/>
              <a:t>の同時に来たデータを</a:t>
            </a:r>
            <a:r>
              <a:rPr lang="ja-JP" altLang="en-US" dirty="0" smtClean="0"/>
              <a:t>取り除く前の</a:t>
            </a:r>
            <a:r>
              <a:rPr lang="ja-JP" altLang="en-US" dirty="0"/>
              <a:t>グラフ</a:t>
            </a:r>
            <a:endParaRPr kumimoji="1" lang="ja-JP" altLang="en-US" dirty="0"/>
          </a:p>
        </p:txBody>
      </p:sp>
      <p:pic>
        <p:nvPicPr>
          <p:cNvPr id="8" name="コンテンツ プレースホルダ 7" descr="ex2_sum_raw.eps"/>
          <p:cNvPicPr>
            <a:picLocks noGrp="1" noChangeAspect="1"/>
          </p:cNvPicPr>
          <p:nvPr>
            <p:ph sz="quarter" idx="4"/>
          </p:nvPr>
        </p:nvPicPr>
        <p:blipFill>
          <a:blip r:embed="rId4" cstate="print"/>
          <a:stretch>
            <a:fillRect/>
          </a:stretch>
        </p:blipFill>
        <p:spPr>
          <a:xfrm>
            <a:off x="4635953" y="2285992"/>
            <a:ext cx="4508047" cy="4000528"/>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dirty="0" smtClean="0"/>
              <a:t>結果から計算される</a:t>
            </a:r>
            <a:r>
              <a:rPr lang="en-US" altLang="ja-JP" dirty="0" smtClean="0"/>
              <a:t>μ</a:t>
            </a:r>
            <a:r>
              <a:rPr lang="ja-JP" altLang="en-US" dirty="0" smtClean="0"/>
              <a:t>粒子の寿命</a:t>
            </a:r>
            <a:endParaRPr kumimoji="1" lang="ja-JP" altLang="en-US" dirty="0"/>
          </a:p>
        </p:txBody>
      </p:sp>
      <p:graphicFrame>
        <p:nvGraphicFramePr>
          <p:cNvPr id="9" name="コンテンツ プレースホルダ 8"/>
          <p:cNvGraphicFramePr>
            <a:graphicFrameLocks noGrp="1"/>
          </p:cNvGraphicFramePr>
          <p:nvPr>
            <p:ph idx="1"/>
          </p:nvPr>
        </p:nvGraphicFramePr>
        <p:xfrm>
          <a:off x="457200" y="1600200"/>
          <a:ext cx="7715199" cy="3268962"/>
        </p:xfrm>
        <a:graphic>
          <a:graphicData uri="http://schemas.openxmlformats.org/drawingml/2006/table">
            <a:tbl>
              <a:tblPr firstRow="1" bandRow="1">
                <a:tableStyleId>{5C22544A-7EE6-4342-B048-85BDC9FD1C3A}</a:tableStyleId>
              </a:tblPr>
              <a:tblGrid>
                <a:gridCol w="2571733"/>
                <a:gridCol w="2571733"/>
                <a:gridCol w="2571733"/>
              </a:tblGrid>
              <a:tr h="544827">
                <a:tc>
                  <a:txBody>
                    <a:bodyPr/>
                    <a:lstStyle/>
                    <a:p>
                      <a:endParaRPr kumimoji="1" lang="ja-JP" altLang="en-US" sz="2400" dirty="0"/>
                    </a:p>
                  </a:txBody>
                  <a:tcPr/>
                </a:tc>
                <a:tc>
                  <a:txBody>
                    <a:bodyPr/>
                    <a:lstStyle/>
                    <a:p>
                      <a:r>
                        <a:rPr kumimoji="1" lang="ja-JP" altLang="en-US" sz="2400" dirty="0" smtClean="0"/>
                        <a:t>取り除く前 </a:t>
                      </a:r>
                      <a:r>
                        <a:rPr kumimoji="1" lang="en-US" altLang="ja-JP" sz="2400" dirty="0" smtClean="0"/>
                        <a:t>[</a:t>
                      </a:r>
                      <a:r>
                        <a:rPr kumimoji="1" lang="en-US" altLang="ja-JP" sz="2400" dirty="0" err="1" smtClean="0"/>
                        <a:t>μs</a:t>
                      </a:r>
                      <a:r>
                        <a:rPr kumimoji="1" lang="en-US" altLang="ja-JP" sz="2400" dirty="0" smtClean="0"/>
                        <a:t>]</a:t>
                      </a:r>
                      <a:endParaRPr kumimoji="1" lang="ja-JP" altLang="en-US" sz="2400" dirty="0"/>
                    </a:p>
                  </a:txBody>
                  <a:tcPr/>
                </a:tc>
                <a:tc>
                  <a:txBody>
                    <a:bodyPr/>
                    <a:lstStyle/>
                    <a:p>
                      <a:r>
                        <a:rPr kumimoji="1" lang="ja-JP" altLang="en-US" sz="2400" dirty="0" smtClean="0"/>
                        <a:t>取り除いた後 </a:t>
                      </a:r>
                      <a:r>
                        <a:rPr kumimoji="1" lang="en-US" altLang="ja-JP" sz="2400" dirty="0" smtClean="0"/>
                        <a:t>[</a:t>
                      </a:r>
                      <a:r>
                        <a:rPr kumimoji="1" lang="en-US" altLang="ja-JP" sz="2400" dirty="0" err="1" smtClean="0"/>
                        <a:t>μs</a:t>
                      </a:r>
                      <a:r>
                        <a:rPr kumimoji="1" lang="en-US" altLang="ja-JP" sz="2400" dirty="0" smtClean="0"/>
                        <a:t>]</a:t>
                      </a:r>
                      <a:endParaRPr kumimoji="1" lang="ja-JP" altLang="en-US" sz="2400" dirty="0"/>
                    </a:p>
                  </a:txBody>
                  <a:tcPr/>
                </a:tc>
              </a:tr>
              <a:tr h="544827">
                <a:tc>
                  <a:txBody>
                    <a:bodyPr/>
                    <a:lstStyle/>
                    <a:p>
                      <a:r>
                        <a:rPr kumimoji="1" lang="ja-JP" altLang="en-US" sz="2400" dirty="0" smtClean="0"/>
                        <a:t>実験</a:t>
                      </a:r>
                      <a:r>
                        <a:rPr kumimoji="1" lang="en-US" altLang="ja-JP" sz="2400" dirty="0" smtClean="0"/>
                        <a:t>1</a:t>
                      </a:r>
                      <a:r>
                        <a:rPr kumimoji="1" lang="ja-JP" altLang="en-US" sz="2400" dirty="0" smtClean="0"/>
                        <a:t>の</a:t>
                      </a:r>
                      <a:r>
                        <a:rPr kumimoji="1" lang="en-US" altLang="ja-JP" sz="2400" dirty="0" smtClean="0"/>
                        <a:t>Ch1</a:t>
                      </a:r>
                      <a:endParaRPr kumimoji="1" lang="ja-JP" altLang="en-US" sz="2400" dirty="0"/>
                    </a:p>
                  </a:txBody>
                  <a:tcPr/>
                </a:tc>
                <a:tc>
                  <a:txBody>
                    <a:bodyPr/>
                    <a:lstStyle/>
                    <a:p>
                      <a:pPr algn="ctr"/>
                      <a:r>
                        <a:rPr kumimoji="1" lang="en-US" altLang="ja-JP" sz="2400" dirty="0" smtClean="0"/>
                        <a:t>2.264±0.057</a:t>
                      </a:r>
                      <a:endParaRPr kumimoji="1" lang="ja-JP" altLang="en-US" sz="2400" dirty="0"/>
                    </a:p>
                  </a:txBody>
                  <a:tcPr/>
                </a:tc>
                <a:tc>
                  <a:txBody>
                    <a:bodyPr/>
                    <a:lstStyle/>
                    <a:p>
                      <a:pPr algn="ctr"/>
                      <a:r>
                        <a:rPr kumimoji="1" lang="en-US" altLang="ja-JP" sz="2400" dirty="0" smtClean="0"/>
                        <a:t>2.122±0.047</a:t>
                      </a:r>
                      <a:endParaRPr kumimoji="1" lang="ja-JP" altLang="en-US" sz="2400" dirty="0"/>
                    </a:p>
                  </a:txBody>
                  <a:tcPr/>
                </a:tc>
              </a:tr>
              <a:tr h="544827">
                <a:tc>
                  <a:txBody>
                    <a:bodyPr/>
                    <a:lstStyle/>
                    <a:p>
                      <a:r>
                        <a:rPr kumimoji="1" lang="ja-JP" altLang="en-US" sz="2400" dirty="0" smtClean="0"/>
                        <a:t>実験</a:t>
                      </a:r>
                      <a:r>
                        <a:rPr kumimoji="1" lang="en-US" altLang="ja-JP" sz="2400" dirty="0" smtClean="0"/>
                        <a:t>1</a:t>
                      </a:r>
                      <a:r>
                        <a:rPr kumimoji="1" lang="ja-JP" altLang="en-US" sz="2400" dirty="0" smtClean="0"/>
                        <a:t>の</a:t>
                      </a:r>
                      <a:r>
                        <a:rPr kumimoji="1" lang="en-US" altLang="ja-JP" sz="2400" dirty="0" smtClean="0"/>
                        <a:t>Ch2</a:t>
                      </a:r>
                      <a:endParaRPr kumimoji="1" lang="ja-JP" altLang="en-US" sz="2400" dirty="0"/>
                    </a:p>
                  </a:txBody>
                  <a:tcPr/>
                </a:tc>
                <a:tc>
                  <a:txBody>
                    <a:bodyPr/>
                    <a:lstStyle/>
                    <a:p>
                      <a:pPr algn="ctr"/>
                      <a:r>
                        <a:rPr kumimoji="1" lang="en-US" altLang="ja-JP" sz="2400" dirty="0" smtClean="0"/>
                        <a:t>2.117±0.069</a:t>
                      </a:r>
                      <a:endParaRPr kumimoji="1" lang="ja-JP" altLang="en-US" sz="2400" dirty="0"/>
                    </a:p>
                  </a:txBody>
                  <a:tcPr/>
                </a:tc>
                <a:tc>
                  <a:txBody>
                    <a:bodyPr/>
                    <a:lstStyle/>
                    <a:p>
                      <a:pPr algn="ctr"/>
                      <a:r>
                        <a:rPr kumimoji="1" lang="en-US" altLang="ja-JP" sz="2400" dirty="0" smtClean="0"/>
                        <a:t>2.136±0.066</a:t>
                      </a:r>
                      <a:endParaRPr kumimoji="1" lang="ja-JP" altLang="en-US" sz="2400" dirty="0"/>
                    </a:p>
                  </a:txBody>
                  <a:tcPr/>
                </a:tc>
              </a:tr>
              <a:tr h="544827">
                <a:tc>
                  <a:txBody>
                    <a:bodyPr/>
                    <a:lstStyle/>
                    <a:p>
                      <a:r>
                        <a:rPr kumimoji="1" lang="ja-JP" altLang="en-US" sz="2400" dirty="0" smtClean="0"/>
                        <a:t>実験</a:t>
                      </a:r>
                      <a:r>
                        <a:rPr kumimoji="1" lang="en-US" altLang="ja-JP" sz="2400" dirty="0" smtClean="0"/>
                        <a:t>2</a:t>
                      </a:r>
                      <a:r>
                        <a:rPr kumimoji="1" lang="ja-JP" altLang="en-US" sz="2400" dirty="0" smtClean="0"/>
                        <a:t>の</a:t>
                      </a:r>
                      <a:r>
                        <a:rPr kumimoji="1" lang="en-US" altLang="ja-JP" sz="2400" dirty="0" smtClean="0"/>
                        <a:t>Ch1</a:t>
                      </a:r>
                      <a:endParaRPr kumimoji="1" lang="ja-JP" altLang="en-US" sz="2400" dirty="0"/>
                    </a:p>
                  </a:txBody>
                  <a:tcPr/>
                </a:tc>
                <a:tc>
                  <a:txBody>
                    <a:bodyPr/>
                    <a:lstStyle/>
                    <a:p>
                      <a:pPr algn="ctr"/>
                      <a:r>
                        <a:rPr kumimoji="1" lang="en-US" altLang="ja-JP" sz="2400" dirty="0" smtClean="0"/>
                        <a:t>2.162±0.032</a:t>
                      </a:r>
                      <a:endParaRPr kumimoji="1" lang="ja-JP" altLang="en-US" sz="2400" dirty="0"/>
                    </a:p>
                  </a:txBody>
                  <a:tcPr/>
                </a:tc>
                <a:tc>
                  <a:txBody>
                    <a:bodyPr/>
                    <a:lstStyle/>
                    <a:p>
                      <a:pPr algn="ctr"/>
                      <a:r>
                        <a:rPr kumimoji="1" lang="en-US" altLang="ja-JP" sz="2400" dirty="0" smtClean="0"/>
                        <a:t>2.174±0.029</a:t>
                      </a:r>
                      <a:endParaRPr kumimoji="1" lang="ja-JP" altLang="en-US" sz="2400" dirty="0"/>
                    </a:p>
                  </a:txBody>
                  <a:tcPr/>
                </a:tc>
              </a:tr>
              <a:tr h="544827">
                <a:tc>
                  <a:txBody>
                    <a:bodyPr/>
                    <a:lstStyle/>
                    <a:p>
                      <a:r>
                        <a:rPr kumimoji="1" lang="ja-JP" altLang="en-US" sz="2400" dirty="0" smtClean="0"/>
                        <a:t>実験</a:t>
                      </a:r>
                      <a:r>
                        <a:rPr kumimoji="1" lang="en-US" altLang="ja-JP" sz="2400" dirty="0" smtClean="0"/>
                        <a:t>2</a:t>
                      </a:r>
                      <a:r>
                        <a:rPr kumimoji="1" lang="ja-JP" altLang="en-US" sz="2400" dirty="0" smtClean="0"/>
                        <a:t>の</a:t>
                      </a:r>
                      <a:r>
                        <a:rPr kumimoji="1" lang="en-US" altLang="ja-JP" sz="2400" dirty="0" smtClean="0"/>
                        <a:t>Ch2 </a:t>
                      </a:r>
                      <a:endParaRPr kumimoji="1" lang="ja-JP" altLang="en-US" sz="2400" dirty="0"/>
                    </a:p>
                  </a:txBody>
                  <a:tcPr/>
                </a:tc>
                <a:tc>
                  <a:txBody>
                    <a:bodyPr/>
                    <a:lstStyle/>
                    <a:p>
                      <a:pPr algn="ctr"/>
                      <a:r>
                        <a:rPr kumimoji="1" lang="en-US" altLang="ja-JP" sz="2400" dirty="0" smtClean="0"/>
                        <a:t>2.117±0.042</a:t>
                      </a:r>
                      <a:endParaRPr kumimoji="1" lang="ja-JP" altLang="en-US" sz="2400" dirty="0"/>
                    </a:p>
                  </a:txBody>
                  <a:tcPr/>
                </a:tc>
                <a:tc>
                  <a:txBody>
                    <a:bodyPr/>
                    <a:lstStyle/>
                    <a:p>
                      <a:pPr algn="ctr"/>
                      <a:r>
                        <a:rPr kumimoji="1" lang="en-US" altLang="ja-JP" sz="2400" dirty="0" smtClean="0"/>
                        <a:t>2.120±0.042</a:t>
                      </a:r>
                      <a:endParaRPr kumimoji="1" lang="ja-JP" altLang="en-US" sz="2400" dirty="0"/>
                    </a:p>
                  </a:txBody>
                  <a:tcPr/>
                </a:tc>
              </a:tr>
              <a:tr h="544827">
                <a:tc>
                  <a:txBody>
                    <a:bodyPr/>
                    <a:lstStyle/>
                    <a:p>
                      <a:r>
                        <a:rPr kumimoji="1" lang="ja-JP" altLang="en-US" sz="2400" dirty="0" smtClean="0"/>
                        <a:t>文献値</a:t>
                      </a:r>
                      <a:endParaRPr kumimoji="1" lang="ja-JP" altLang="en-US" sz="2400" dirty="0"/>
                    </a:p>
                  </a:txBody>
                  <a:tcPr/>
                </a:tc>
                <a:tc gridSpan="2">
                  <a:txBody>
                    <a:bodyPr/>
                    <a:lstStyle/>
                    <a:p>
                      <a:pPr algn="ctr"/>
                      <a:r>
                        <a:rPr kumimoji="1" lang="en-US" altLang="ja-JP" sz="2400" dirty="0" smtClean="0"/>
                        <a:t>2.197</a:t>
                      </a:r>
                      <a:endParaRPr kumimoji="1" lang="ja-JP" altLang="en-US" sz="2400" dirty="0"/>
                    </a:p>
                  </a:txBody>
                  <a:tcPr/>
                </a:tc>
                <a:tc hMerge="1">
                  <a:txBody>
                    <a:bodyPr/>
                    <a:lstStyle/>
                    <a:p>
                      <a:endParaRPr kumimoji="1" lang="ja-JP" altLang="en-US" dirty="0"/>
                    </a:p>
                  </a:txBody>
                  <a:tcPr/>
                </a:tc>
              </a:tr>
            </a:tbl>
          </a:graphicData>
        </a:graphic>
      </p:graphicFrame>
      <p:sp>
        <p:nvSpPr>
          <p:cNvPr id="10" name="正方形/長方形 9"/>
          <p:cNvSpPr/>
          <p:nvPr/>
        </p:nvSpPr>
        <p:spPr>
          <a:xfrm>
            <a:off x="428596" y="5301208"/>
            <a:ext cx="8286808" cy="523220"/>
          </a:xfrm>
          <a:prstGeom prst="rect">
            <a:avLst/>
          </a:prstGeom>
        </p:spPr>
        <p:txBody>
          <a:bodyPr wrap="square">
            <a:spAutoFit/>
          </a:bodyPr>
          <a:lstStyle/>
          <a:p>
            <a:r>
              <a:rPr lang="ja-JP" altLang="en-US" sz="2800" dirty="0"/>
              <a:t>実験</a:t>
            </a:r>
            <a:r>
              <a:rPr lang="ja-JP" altLang="en-US" sz="2800" smtClean="0"/>
              <a:t>結果</a:t>
            </a:r>
            <a:r>
              <a:rPr lang="ja-JP" altLang="en-US" sz="2800" smtClean="0"/>
              <a:t>は文献値よりも若干短くなる傾向がある。</a:t>
            </a:r>
            <a:endParaRPr lang="ja-JP" alt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6856" y="274638"/>
            <a:ext cx="8229600" cy="1143000"/>
          </a:xfrm>
        </p:spPr>
        <p:txBody>
          <a:bodyPr>
            <a:normAutofit/>
          </a:bodyPr>
          <a:lstStyle/>
          <a:p>
            <a:r>
              <a:rPr lang="ja-JP" altLang="en-US" dirty="0"/>
              <a:t>結果</a:t>
            </a:r>
            <a:r>
              <a:rPr lang="ja-JP" altLang="en-US" dirty="0" smtClean="0"/>
              <a:t>から計算された</a:t>
            </a:r>
            <a:r>
              <a:rPr lang="en-US" altLang="ja-JP" dirty="0" smtClean="0"/>
              <a:t>μ</a:t>
            </a:r>
            <a:r>
              <a:rPr lang="ja-JP" altLang="en-US" dirty="0" smtClean="0"/>
              <a:t>⁺</a:t>
            </a:r>
            <a:r>
              <a:rPr lang="ja-JP" altLang="en-US" dirty="0"/>
              <a:t>の</a:t>
            </a:r>
            <a:r>
              <a:rPr lang="ja-JP" altLang="en-US" dirty="0" err="1" smtClean="0"/>
              <a:t>ｇ</a:t>
            </a:r>
            <a:r>
              <a:rPr lang="ja-JP" altLang="en-US" dirty="0" smtClean="0"/>
              <a:t>因子</a:t>
            </a:r>
            <a:endParaRPr kumimoji="1" lang="ja-JP" altLang="en-US" dirty="0"/>
          </a:p>
        </p:txBody>
      </p:sp>
      <p:graphicFrame>
        <p:nvGraphicFramePr>
          <p:cNvPr id="4" name="コンテンツ プレースホルダ 3"/>
          <p:cNvGraphicFramePr>
            <a:graphicFrameLocks noGrp="1"/>
          </p:cNvGraphicFramePr>
          <p:nvPr>
            <p:ph idx="1"/>
          </p:nvPr>
        </p:nvGraphicFramePr>
        <p:xfrm>
          <a:off x="446856" y="1600200"/>
          <a:ext cx="8229600" cy="2022528"/>
        </p:xfrm>
        <a:graphic>
          <a:graphicData uri="http://schemas.openxmlformats.org/drawingml/2006/table">
            <a:tbl>
              <a:tblPr firstRow="1" bandRow="1">
                <a:tableStyleId>{5C22544A-7EE6-4342-B048-85BDC9FD1C3A}</a:tableStyleId>
              </a:tblPr>
              <a:tblGrid>
                <a:gridCol w="2743200"/>
                <a:gridCol w="2743200"/>
                <a:gridCol w="2743200"/>
              </a:tblGrid>
              <a:tr h="542916">
                <a:tc>
                  <a:txBody>
                    <a:bodyPr/>
                    <a:lstStyle/>
                    <a:p>
                      <a:endParaRPr kumimoji="1" lang="ja-JP" altLang="en-US" sz="2400" dirty="0"/>
                    </a:p>
                  </a:txBody>
                  <a:tcPr/>
                </a:tc>
                <a:tc>
                  <a:txBody>
                    <a:bodyPr/>
                    <a:lstStyle/>
                    <a:p>
                      <a:r>
                        <a:rPr kumimoji="1" lang="ja-JP" altLang="en-US" sz="2400" smtClean="0"/>
                        <a:t>取り除く前</a:t>
                      </a:r>
                      <a:endParaRPr kumimoji="1" lang="ja-JP" altLang="en-US" sz="2400" dirty="0"/>
                    </a:p>
                  </a:txBody>
                  <a:tcPr/>
                </a:tc>
                <a:tc>
                  <a:txBody>
                    <a:bodyPr/>
                    <a:lstStyle/>
                    <a:p>
                      <a:r>
                        <a:rPr kumimoji="1" lang="ja-JP" altLang="en-US" sz="2400" smtClean="0"/>
                        <a:t>取り除いた後</a:t>
                      </a:r>
                      <a:endParaRPr kumimoji="1" lang="ja-JP" altLang="en-US" sz="2400" dirty="0"/>
                    </a:p>
                  </a:txBody>
                  <a:tcPr/>
                </a:tc>
              </a:tr>
              <a:tr h="493204">
                <a:tc>
                  <a:txBody>
                    <a:bodyPr/>
                    <a:lstStyle/>
                    <a:p>
                      <a:r>
                        <a:rPr kumimoji="1" lang="ja-JP" altLang="en-US" sz="2400" dirty="0" smtClean="0"/>
                        <a:t>実験</a:t>
                      </a:r>
                      <a:r>
                        <a:rPr kumimoji="1" lang="en-US" altLang="ja-JP" sz="2400" dirty="0" smtClean="0"/>
                        <a:t>2</a:t>
                      </a:r>
                      <a:r>
                        <a:rPr kumimoji="1" lang="ja-JP" altLang="en-US" sz="2400" dirty="0" smtClean="0"/>
                        <a:t>の</a:t>
                      </a:r>
                      <a:r>
                        <a:rPr kumimoji="1" lang="en-US" altLang="ja-JP" sz="2400" dirty="0" smtClean="0"/>
                        <a:t>Ch1</a:t>
                      </a:r>
                      <a:endParaRPr kumimoji="1" lang="ja-JP" altLang="en-US" sz="2400" dirty="0"/>
                    </a:p>
                  </a:txBody>
                  <a:tcPr/>
                </a:tc>
                <a:tc>
                  <a:txBody>
                    <a:bodyPr/>
                    <a:lstStyle/>
                    <a:p>
                      <a:pPr algn="ctr"/>
                      <a:r>
                        <a:rPr kumimoji="1" lang="en-US" altLang="ja-JP" sz="2400" smtClean="0"/>
                        <a:t>1.88±0.13</a:t>
                      </a:r>
                      <a:endParaRPr kumimoji="1" lang="ja-JP" altLang="en-US" sz="2400" dirty="0"/>
                    </a:p>
                  </a:txBody>
                  <a:tcPr/>
                </a:tc>
                <a:tc>
                  <a:txBody>
                    <a:bodyPr/>
                    <a:lstStyle/>
                    <a:p>
                      <a:pPr algn="ctr"/>
                      <a:r>
                        <a:rPr kumimoji="1" lang="en-US" altLang="ja-JP" sz="2400" smtClean="0"/>
                        <a:t>1.964±0.073</a:t>
                      </a:r>
                      <a:endParaRPr kumimoji="1" lang="ja-JP" altLang="en-US" sz="2400" dirty="0"/>
                    </a:p>
                  </a:txBody>
                  <a:tcPr/>
                </a:tc>
              </a:tr>
              <a:tr h="493204">
                <a:tc>
                  <a:txBody>
                    <a:bodyPr/>
                    <a:lstStyle/>
                    <a:p>
                      <a:r>
                        <a:rPr kumimoji="1" lang="ja-JP" altLang="en-US" sz="2400" dirty="0" smtClean="0"/>
                        <a:t>実験</a:t>
                      </a:r>
                      <a:r>
                        <a:rPr kumimoji="1" lang="en-US" altLang="ja-JP" sz="2400" dirty="0" smtClean="0"/>
                        <a:t>2</a:t>
                      </a:r>
                      <a:r>
                        <a:rPr kumimoji="1" lang="ja-JP" altLang="en-US" sz="2400" dirty="0" smtClean="0"/>
                        <a:t>の</a:t>
                      </a:r>
                      <a:r>
                        <a:rPr kumimoji="1" lang="en-US" altLang="ja-JP" sz="2400" dirty="0" smtClean="0"/>
                        <a:t>Ch2</a:t>
                      </a:r>
                      <a:endParaRPr kumimoji="1" lang="ja-JP" alt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smtClean="0"/>
                        <a:t>2.68±0.18</a:t>
                      </a:r>
                      <a:endParaRPr kumimoji="1" lang="ja-JP" altLang="en-US" sz="240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smtClean="0"/>
                        <a:t>1.989±0.068</a:t>
                      </a:r>
                      <a:endParaRPr kumimoji="1" lang="ja-JP" altLang="en-US" sz="2400" smtClean="0"/>
                    </a:p>
                  </a:txBody>
                  <a:tcPr/>
                </a:tc>
              </a:tr>
              <a:tr h="493204">
                <a:tc>
                  <a:txBody>
                    <a:bodyPr/>
                    <a:lstStyle/>
                    <a:p>
                      <a:r>
                        <a:rPr kumimoji="1" lang="ja-JP" altLang="en-US" sz="2400" dirty="0" smtClean="0"/>
                        <a:t>文献値</a:t>
                      </a:r>
                      <a:endParaRPr kumimoji="1" lang="ja-JP" altLang="en-US" sz="2400" dirty="0"/>
                    </a:p>
                  </a:txBody>
                  <a:tcPr/>
                </a:tc>
                <a:tc gridSpan="2">
                  <a:txBody>
                    <a:bodyPr/>
                    <a:lstStyle/>
                    <a:p>
                      <a:pPr algn="ctr"/>
                      <a:r>
                        <a:rPr kumimoji="1" lang="en-US" altLang="ja-JP" sz="2400" dirty="0" smtClean="0"/>
                        <a:t>2.002</a:t>
                      </a:r>
                      <a:endParaRPr kumimoji="1" lang="ja-JP" altLang="en-US" sz="2400" dirty="0"/>
                    </a:p>
                  </a:txBody>
                  <a:tcPr/>
                </a:tc>
                <a:tc hMerge="1">
                  <a:txBody>
                    <a:bodyPr/>
                    <a:lstStyle/>
                    <a:p>
                      <a:pPr algn="ctr"/>
                      <a:endParaRPr kumimoji="1" lang="ja-JP" altLang="en-US" dirty="0"/>
                    </a:p>
                  </a:txBody>
                  <a:tcPr/>
                </a:tc>
              </a:tr>
            </a:tbl>
          </a:graphicData>
        </a:graphic>
      </p:graphicFrame>
      <p:sp>
        <p:nvSpPr>
          <p:cNvPr id="6" name="テキスト ボックス 5"/>
          <p:cNvSpPr txBox="1"/>
          <p:nvPr/>
        </p:nvSpPr>
        <p:spPr>
          <a:xfrm>
            <a:off x="611560" y="4005064"/>
            <a:ext cx="7715200" cy="523220"/>
          </a:xfrm>
          <a:prstGeom prst="rect">
            <a:avLst/>
          </a:prstGeom>
          <a:noFill/>
        </p:spPr>
        <p:txBody>
          <a:bodyPr wrap="square" rtlCol="0">
            <a:spAutoFit/>
          </a:bodyPr>
          <a:lstStyle/>
          <a:p>
            <a:r>
              <a:rPr kumimoji="1" lang="ja-JP" altLang="en-US" sz="2800" dirty="0" smtClean="0"/>
              <a:t>実験結果はその誤差の範囲</a:t>
            </a:r>
            <a:r>
              <a:rPr kumimoji="1" lang="ja-JP" altLang="en-US" sz="2800" smtClean="0"/>
              <a:t>で文献値と一致</a:t>
            </a:r>
            <a:r>
              <a:rPr kumimoji="1" lang="ja-JP" altLang="en-US" sz="2800" dirty="0" smtClean="0"/>
              <a:t>する</a:t>
            </a:r>
            <a:endParaRPr kumimoji="1" lang="ja-JP"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smtClean="0"/>
              <a:t>実験の概要</a:t>
            </a:r>
            <a:endParaRPr kumimoji="1" lang="ja-JP" altLang="en-US" u="sng"/>
          </a:p>
        </p:txBody>
      </p:sp>
      <p:graphicFrame>
        <p:nvGraphicFramePr>
          <p:cNvPr id="4" name="コンテンツ プレースホルダ 3"/>
          <p:cNvGraphicFramePr>
            <a:graphicFrameLocks noChangeAspect="1"/>
          </p:cNvGraphicFramePr>
          <p:nvPr>
            <p:ph idx="1"/>
          </p:nvPr>
        </p:nvGraphicFramePr>
        <p:xfrm>
          <a:off x="2714612" y="2714620"/>
          <a:ext cx="3282950" cy="754062"/>
        </p:xfrm>
        <a:graphic>
          <a:graphicData uri="http://schemas.openxmlformats.org/presentationml/2006/ole">
            <p:oleObj spid="_x0000_s7170" name="数式" r:id="rId3" imgW="1104840" imgH="253800" progId="Equation.3">
              <p:embed/>
            </p:oleObj>
          </a:graphicData>
        </a:graphic>
      </p:graphicFrame>
      <p:sp>
        <p:nvSpPr>
          <p:cNvPr id="6" name="テキスト ボックス 5"/>
          <p:cNvSpPr txBox="1"/>
          <p:nvPr/>
        </p:nvSpPr>
        <p:spPr>
          <a:xfrm>
            <a:off x="1714480" y="1928802"/>
            <a:ext cx="6143668" cy="523220"/>
          </a:xfrm>
          <a:prstGeom prst="rect">
            <a:avLst/>
          </a:prstGeom>
          <a:noFill/>
        </p:spPr>
        <p:txBody>
          <a:bodyPr wrap="square" rtlCol="0">
            <a:spAutoFit/>
          </a:bodyPr>
          <a:lstStyle/>
          <a:p>
            <a:r>
              <a:rPr lang="en-US" altLang="ja-JP" sz="2800" smtClean="0"/>
              <a:t>μ</a:t>
            </a:r>
            <a:r>
              <a:rPr lang="ja-JP" altLang="en-US" sz="2800" smtClean="0"/>
              <a:t>⁺　は銅板上で次のように崩壊する</a:t>
            </a:r>
            <a:endParaRPr kumimoji="1" lang="ja-JP" altLang="en-US" sz="2800"/>
          </a:p>
        </p:txBody>
      </p:sp>
      <p:sp>
        <p:nvSpPr>
          <p:cNvPr id="7" name="テキスト ボックス 6"/>
          <p:cNvSpPr txBox="1"/>
          <p:nvPr/>
        </p:nvSpPr>
        <p:spPr>
          <a:xfrm>
            <a:off x="642910" y="3643314"/>
            <a:ext cx="8215370" cy="2677656"/>
          </a:xfrm>
          <a:prstGeom prst="rect">
            <a:avLst/>
          </a:prstGeom>
          <a:noFill/>
        </p:spPr>
        <p:txBody>
          <a:bodyPr wrap="square" rtlCol="0">
            <a:spAutoFit/>
          </a:bodyPr>
          <a:lstStyle/>
          <a:p>
            <a:r>
              <a:rPr lang="ja-JP" altLang="en-US" sz="2800" smtClean="0"/>
              <a:t>従って、崩壊でできた陽電子を観測することで、寿命を測定することができる</a:t>
            </a:r>
            <a:endParaRPr lang="en-US" altLang="ja-JP" sz="2800" smtClean="0"/>
          </a:p>
          <a:p>
            <a:r>
              <a:rPr kumimoji="1" lang="ja-JP" altLang="en-US" sz="2800" smtClean="0"/>
              <a:t>また、おなじ実験で磁場をかけるとスピンが歳差運動をするので、</a:t>
            </a:r>
            <a:r>
              <a:rPr kumimoji="1" lang="en-US" altLang="ja-JP" sz="2800" smtClean="0"/>
              <a:t>e</a:t>
            </a:r>
            <a:r>
              <a:rPr kumimoji="1" lang="ja-JP" altLang="en-US" sz="2800" smtClean="0"/>
              <a:t>⁺の飛び出す向きが回転する。</a:t>
            </a:r>
            <a:endParaRPr kumimoji="1" lang="en-US" altLang="ja-JP" sz="2800" smtClean="0"/>
          </a:p>
          <a:p>
            <a:r>
              <a:rPr kumimoji="1" lang="ja-JP" altLang="en-US" sz="2800" smtClean="0"/>
              <a:t>検出数の振動からｇ因子を求めることができる。</a:t>
            </a:r>
            <a:endParaRPr kumimoji="1" lang="en-US" altLang="ja-JP" sz="2800" smtClean="0"/>
          </a:p>
          <a:p>
            <a:endParaRPr kumimoji="1" lang="en-US" altLang="ja-JP"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同時に</a:t>
            </a:r>
            <a:r>
              <a:rPr lang="ja-JP" altLang="en-US" dirty="0" smtClean="0"/>
              <a:t>来たデータについて</a:t>
            </a:r>
            <a:endParaRPr kumimoji="1" lang="ja-JP" altLang="en-US" dirty="0"/>
          </a:p>
        </p:txBody>
      </p:sp>
      <p:sp>
        <p:nvSpPr>
          <p:cNvPr id="6" name="テキスト プレースホルダ 5"/>
          <p:cNvSpPr>
            <a:spLocks noGrp="1"/>
          </p:cNvSpPr>
          <p:nvPr>
            <p:ph type="body" idx="1"/>
          </p:nvPr>
        </p:nvSpPr>
        <p:spPr>
          <a:xfrm>
            <a:off x="467544" y="1556792"/>
            <a:ext cx="4040188" cy="639762"/>
          </a:xfrm>
        </p:spPr>
        <p:txBody>
          <a:bodyPr>
            <a:normAutofit fontScale="92500" lnSpcReduction="20000"/>
          </a:bodyPr>
          <a:lstStyle/>
          <a:p>
            <a:r>
              <a:rPr kumimoji="1" lang="ja-JP" altLang="en-US" dirty="0" smtClean="0"/>
              <a:t>実験</a:t>
            </a:r>
            <a:r>
              <a:rPr kumimoji="1" lang="en-US" altLang="ja-JP" dirty="0" smtClean="0"/>
              <a:t>1</a:t>
            </a:r>
            <a:r>
              <a:rPr kumimoji="1" lang="ja-JP" altLang="en-US" dirty="0" smtClean="0"/>
              <a:t>の同時に来た信号のヒストグラム</a:t>
            </a:r>
            <a:endParaRPr kumimoji="1" lang="ja-JP" altLang="en-US" dirty="0"/>
          </a:p>
        </p:txBody>
      </p:sp>
      <p:sp>
        <p:nvSpPr>
          <p:cNvPr id="8" name="テキスト プレースホルダ 7"/>
          <p:cNvSpPr>
            <a:spLocks noGrp="1"/>
          </p:cNvSpPr>
          <p:nvPr>
            <p:ph type="body" sz="quarter" idx="3"/>
          </p:nvPr>
        </p:nvSpPr>
        <p:spPr/>
        <p:txBody>
          <a:bodyPr>
            <a:normAutofit fontScale="92500" lnSpcReduction="20000"/>
          </a:bodyPr>
          <a:lstStyle/>
          <a:p>
            <a:r>
              <a:rPr kumimoji="1" lang="ja-JP" altLang="en-US" dirty="0" smtClean="0"/>
              <a:t>実験</a:t>
            </a:r>
            <a:r>
              <a:rPr kumimoji="1" lang="en-US" altLang="ja-JP" dirty="0" smtClean="0"/>
              <a:t>2</a:t>
            </a:r>
            <a:r>
              <a:rPr kumimoji="1" lang="ja-JP" altLang="en-US" dirty="0" smtClean="0"/>
              <a:t>の同時に来た信号のヒストグラム</a:t>
            </a:r>
            <a:endParaRPr kumimoji="1" lang="ja-JP" altLang="en-US" dirty="0"/>
          </a:p>
        </p:txBody>
      </p:sp>
      <p:sp>
        <p:nvSpPr>
          <p:cNvPr id="13" name="テキスト ボックス 12"/>
          <p:cNvSpPr txBox="1"/>
          <p:nvPr/>
        </p:nvSpPr>
        <p:spPr>
          <a:xfrm>
            <a:off x="1214414" y="5357826"/>
            <a:ext cx="1927131" cy="369332"/>
          </a:xfrm>
          <a:prstGeom prst="rect">
            <a:avLst/>
          </a:prstGeom>
          <a:noFill/>
        </p:spPr>
        <p:txBody>
          <a:bodyPr wrap="none" rtlCol="0">
            <a:spAutoFit/>
          </a:bodyPr>
          <a:lstStyle/>
          <a:p>
            <a:r>
              <a:rPr lang="ja-JP" altLang="en-US" b="1" smtClean="0"/>
              <a:t>寿命</a:t>
            </a:r>
            <a:r>
              <a:rPr lang="el-GR" altLang="ja-JP" b="1" smtClean="0"/>
              <a:t>2.</a:t>
            </a:r>
            <a:r>
              <a:rPr lang="en-US" altLang="ja-JP" b="1" smtClean="0"/>
              <a:t>13</a:t>
            </a:r>
            <a:r>
              <a:rPr lang="el-GR" altLang="ja-JP" b="1" smtClean="0"/>
              <a:t>±0.</a:t>
            </a:r>
            <a:r>
              <a:rPr lang="en-US" altLang="ja-JP" b="1" smtClean="0"/>
              <a:t>4</a:t>
            </a:r>
            <a:r>
              <a:rPr lang="en-US" altLang="ja-JP" b="1" smtClean="0"/>
              <a:t>2</a:t>
            </a:r>
            <a:r>
              <a:rPr lang="el-GR" altLang="ja-JP" b="1" smtClean="0"/>
              <a:t>μ</a:t>
            </a:r>
            <a:r>
              <a:rPr lang="en-US" altLang="ja-JP" b="1" dirty="0"/>
              <a:t>s</a:t>
            </a:r>
            <a:endParaRPr kumimoji="1" lang="ja-JP" altLang="en-US" b="1" dirty="0"/>
          </a:p>
        </p:txBody>
      </p:sp>
      <p:sp>
        <p:nvSpPr>
          <p:cNvPr id="14" name="正方形/長方形 13"/>
          <p:cNvSpPr/>
          <p:nvPr/>
        </p:nvSpPr>
        <p:spPr>
          <a:xfrm>
            <a:off x="5500694" y="5357826"/>
            <a:ext cx="1925527" cy="369332"/>
          </a:xfrm>
          <a:prstGeom prst="rect">
            <a:avLst/>
          </a:prstGeom>
        </p:spPr>
        <p:txBody>
          <a:bodyPr wrap="none">
            <a:spAutoFit/>
          </a:bodyPr>
          <a:lstStyle/>
          <a:p>
            <a:r>
              <a:rPr lang="ja-JP" altLang="en-US" b="1" dirty="0" smtClean="0"/>
              <a:t>寿命</a:t>
            </a:r>
            <a:r>
              <a:rPr lang="el-GR" altLang="ja-JP" b="1" dirty="0" smtClean="0"/>
              <a:t>2.28±0.26μ</a:t>
            </a:r>
            <a:r>
              <a:rPr lang="en-US" altLang="ja-JP" b="1" dirty="0"/>
              <a:t>s</a:t>
            </a:r>
            <a:endParaRPr lang="ja-JP" altLang="en-US" b="1" dirty="0"/>
          </a:p>
        </p:txBody>
      </p:sp>
      <p:sp>
        <p:nvSpPr>
          <p:cNvPr id="15" name="テキスト ボックス 14"/>
          <p:cNvSpPr txBox="1"/>
          <p:nvPr/>
        </p:nvSpPr>
        <p:spPr>
          <a:xfrm>
            <a:off x="1785918" y="6000768"/>
            <a:ext cx="5544616" cy="523220"/>
          </a:xfrm>
          <a:prstGeom prst="rect">
            <a:avLst/>
          </a:prstGeom>
          <a:noFill/>
        </p:spPr>
        <p:txBody>
          <a:bodyPr wrap="square" rtlCol="0">
            <a:spAutoFit/>
          </a:bodyPr>
          <a:lstStyle/>
          <a:p>
            <a:r>
              <a:rPr kumimoji="1" lang="ja-JP" altLang="en-US" sz="2800" dirty="0" smtClean="0"/>
              <a:t>二つとも、割と</a:t>
            </a:r>
            <a:r>
              <a:rPr kumimoji="1" lang="en-US" altLang="ja-JP" sz="2800" dirty="0" smtClean="0"/>
              <a:t>μ⁺</a:t>
            </a:r>
            <a:r>
              <a:rPr kumimoji="1" lang="ja-JP" altLang="en-US" sz="2800" dirty="0" smtClean="0"/>
              <a:t>の寿命に近い</a:t>
            </a:r>
            <a:endParaRPr kumimoji="1" lang="ja-JP" altLang="en-US" sz="2800" dirty="0"/>
          </a:p>
        </p:txBody>
      </p:sp>
      <p:pic>
        <p:nvPicPr>
          <p:cNvPr id="16" name="コンテンツ プレースホルダ 15" descr="Ex1_error.eps"/>
          <p:cNvPicPr>
            <a:picLocks noGrp="1" noChangeAspect="1"/>
          </p:cNvPicPr>
          <p:nvPr>
            <p:ph sz="half" idx="2"/>
          </p:nvPr>
        </p:nvPicPr>
        <p:blipFill>
          <a:blip r:embed="rId3"/>
          <a:stretch>
            <a:fillRect/>
          </a:stretch>
        </p:blipFill>
        <p:spPr>
          <a:xfrm>
            <a:off x="142844" y="2357429"/>
            <a:ext cx="4286280" cy="2735953"/>
          </a:xfrm>
        </p:spPr>
      </p:pic>
      <p:pic>
        <p:nvPicPr>
          <p:cNvPr id="18" name="コンテンツ プレースホルダ 17" descr="Ex2_error.eps"/>
          <p:cNvPicPr>
            <a:picLocks noGrp="1" noChangeAspect="1"/>
          </p:cNvPicPr>
          <p:nvPr>
            <p:ph sz="quarter" idx="4"/>
          </p:nvPr>
        </p:nvPicPr>
        <p:blipFill>
          <a:blip r:embed="rId4"/>
          <a:stretch>
            <a:fillRect/>
          </a:stretch>
        </p:blipFill>
        <p:spPr>
          <a:xfrm>
            <a:off x="4500562" y="2357430"/>
            <a:ext cx="4357718" cy="2781553"/>
          </a:xfr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smtClean="0"/>
              <a:t>考察</a:t>
            </a:r>
            <a:endParaRPr kumimoji="1" lang="ja-JP" altLang="en-US"/>
          </a:p>
        </p:txBody>
      </p:sp>
      <p:sp>
        <p:nvSpPr>
          <p:cNvPr id="8" name="コンテンツ プレースホルダ 7"/>
          <p:cNvSpPr>
            <a:spLocks noGrp="1"/>
          </p:cNvSpPr>
          <p:nvPr>
            <p:ph idx="1"/>
          </p:nvPr>
        </p:nvSpPr>
        <p:spPr/>
        <p:txBody>
          <a:bodyPr/>
          <a:lstStyle/>
          <a:p>
            <a:r>
              <a:rPr kumimoji="1" lang="ja-JP" altLang="en-US" smtClean="0"/>
              <a:t>実験</a:t>
            </a:r>
            <a:r>
              <a:rPr kumimoji="1" lang="en-US" altLang="ja-JP" smtClean="0"/>
              <a:t>1</a:t>
            </a:r>
            <a:r>
              <a:rPr kumimoji="1" lang="ja-JP" altLang="en-US" smtClean="0"/>
              <a:t>の</a:t>
            </a:r>
            <a:r>
              <a:rPr kumimoji="1" lang="en-US" altLang="ja-JP" smtClean="0"/>
              <a:t>Ch1</a:t>
            </a:r>
            <a:r>
              <a:rPr lang="ja-JP" altLang="en-US" smtClean="0"/>
              <a:t>を除き、同時に来たデータを除いた方がいいデータになっている。</a:t>
            </a:r>
            <a:endParaRPr lang="en-US" altLang="ja-JP" smtClean="0"/>
          </a:p>
          <a:p>
            <a:r>
              <a:rPr lang="ja-JP" altLang="en-US" smtClean="0"/>
              <a:t>同じイベント</a:t>
            </a:r>
            <a:r>
              <a:rPr lang="ja-JP" altLang="en-US" smtClean="0"/>
              <a:t>に来たデータは貫通した粒子か、</a:t>
            </a:r>
            <a:r>
              <a:rPr lang="en-US" altLang="ja-JP" smtClean="0"/>
              <a:t>μ</a:t>
            </a:r>
            <a:r>
              <a:rPr lang="ja-JP" altLang="en-US" smtClean="0"/>
              <a:t>⁺粒子が崩壊した後に、別の粒子がヒットしたもの？</a:t>
            </a:r>
            <a:endParaRPr lang="en-US" altLang="ja-JP" smtClean="0"/>
          </a:p>
          <a:p>
            <a:endParaRPr lang="en-US" altLang="ja-JP" smtClean="0"/>
          </a:p>
          <a:p>
            <a:endParaRPr lang="en-US" altLang="ja-JP" smtClean="0"/>
          </a:p>
          <a:p>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a:solidFill>
              <a:schemeClr val="tx1"/>
            </a:solidFill>
          </a:ln>
        </p:spPr>
        <p:txBody>
          <a:bodyPr/>
          <a:lstStyle/>
          <a:p>
            <a:r>
              <a:rPr kumimoji="1" lang="en-US" altLang="ja-JP" dirty="0" smtClean="0"/>
              <a:t>μ</a:t>
            </a:r>
            <a:r>
              <a:rPr kumimoji="1" lang="en-US" altLang="ja-JP" baseline="30000" dirty="0" smtClean="0"/>
              <a:t>+</a:t>
            </a:r>
            <a:r>
              <a:rPr kumimoji="1" lang="ja-JP" altLang="en-US" dirty="0" smtClean="0"/>
              <a:t>粒子の</a:t>
            </a:r>
            <a:r>
              <a:rPr kumimoji="1" lang="en-US" altLang="ja-JP" dirty="0" smtClean="0"/>
              <a:t>g</a:t>
            </a:r>
            <a:r>
              <a:rPr kumimoji="1" lang="ja-JP" altLang="en-US" dirty="0" smtClean="0"/>
              <a:t>因子について</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285728"/>
            <a:ext cx="8229600" cy="5840435"/>
          </a:xfrm>
          <a:ln>
            <a:solidFill>
              <a:schemeClr val="bg1"/>
            </a:solidFill>
          </a:ln>
        </p:spPr>
        <p:txBody>
          <a:bodyPr>
            <a:normAutofit fontScale="92500"/>
          </a:bodyPr>
          <a:lstStyle/>
          <a:p>
            <a:pPr>
              <a:buNone/>
            </a:pPr>
            <a:r>
              <a:rPr kumimoji="1" lang="ja-JP" altLang="en-US" dirty="0" smtClean="0"/>
              <a:t>自由空間での</a:t>
            </a:r>
            <a:r>
              <a:rPr kumimoji="1" lang="en-US" altLang="ja-JP" dirty="0" smtClean="0"/>
              <a:t>Dirac</a:t>
            </a:r>
            <a:r>
              <a:rPr kumimoji="1" lang="ja-JP" altLang="en-US" dirty="0" smtClean="0"/>
              <a:t>方程式は</a:t>
            </a:r>
            <a:endParaRPr kumimoji="1" lang="en-US" altLang="ja-JP" dirty="0" smtClean="0"/>
          </a:p>
          <a:p>
            <a:pPr algn="ctr">
              <a:buNone/>
            </a:pPr>
            <a:r>
              <a:rPr lang="ja-JP" altLang="en-US" dirty="0" smtClean="0"/>
              <a:t>　</a:t>
            </a:r>
            <a:endParaRPr lang="en-US" altLang="ja-JP" dirty="0" smtClean="0"/>
          </a:p>
          <a:p>
            <a:pPr>
              <a:buNone/>
            </a:pPr>
            <a:r>
              <a:rPr kumimoji="1" lang="ja-JP" altLang="en-US" dirty="0"/>
              <a:t>である</a:t>
            </a:r>
            <a:r>
              <a:rPr kumimoji="1" lang="ja-JP" altLang="en-US" dirty="0" smtClean="0"/>
              <a:t>。ただし、　　　　　　である。電磁場中ではこれが、</a:t>
            </a:r>
            <a:endParaRPr kumimoji="1" lang="en-US" altLang="ja-JP" dirty="0" smtClean="0"/>
          </a:p>
          <a:p>
            <a:pPr algn="ctr">
              <a:buNone/>
            </a:pPr>
            <a:endParaRPr kumimoji="1" lang="en-US" altLang="ja-JP" dirty="0" smtClean="0"/>
          </a:p>
          <a:p>
            <a:pPr>
              <a:buNone/>
            </a:pPr>
            <a:r>
              <a:rPr lang="ja-JP" altLang="en-US" dirty="0"/>
              <a:t>と</a:t>
            </a:r>
            <a:r>
              <a:rPr lang="ja-JP" altLang="en-US" dirty="0" smtClean="0"/>
              <a:t>なる。</a:t>
            </a:r>
            <a:r>
              <a:rPr lang="ja-JP" altLang="en-US" dirty="0"/>
              <a:t>これ</a:t>
            </a:r>
            <a:r>
              <a:rPr lang="ja-JP" altLang="en-US" dirty="0" smtClean="0"/>
              <a:t>を、「</a:t>
            </a:r>
            <a:r>
              <a:rPr lang="ja-JP" altLang="en-US" u="sng" dirty="0" smtClean="0"/>
              <a:t>非相対論的</a:t>
            </a:r>
            <a:r>
              <a:rPr lang="en-US" altLang="ja-JP" u="sng" dirty="0" smtClean="0"/>
              <a:t>+</a:t>
            </a:r>
            <a:r>
              <a:rPr lang="ja-JP" altLang="en-US" u="sng" dirty="0" smtClean="0"/>
              <a:t>弱い場</a:t>
            </a:r>
            <a:r>
              <a:rPr lang="ja-JP" altLang="en-US" dirty="0" smtClean="0"/>
              <a:t>」という近似をし、　についてまとめると、</a:t>
            </a:r>
            <a:r>
              <a:rPr lang="en-US" altLang="ja-JP" dirty="0" smtClean="0"/>
              <a:t>(</a:t>
            </a:r>
            <a:r>
              <a:rPr lang="ja-JP" altLang="en-US" dirty="0" smtClean="0"/>
              <a:t>詳しい計算は</a:t>
            </a:r>
            <a:r>
              <a:rPr lang="en-US" altLang="ja-JP" dirty="0" smtClean="0"/>
              <a:t>Report</a:t>
            </a:r>
            <a:r>
              <a:rPr lang="ja-JP" altLang="en-US" dirty="0" smtClean="0"/>
              <a:t>を参照してください</a:t>
            </a:r>
            <a:r>
              <a:rPr lang="en-US" altLang="ja-JP" dirty="0" smtClean="0"/>
              <a:t>)</a:t>
            </a:r>
          </a:p>
          <a:p>
            <a:pPr algn="ctr">
              <a:buNone/>
            </a:pPr>
            <a:endParaRPr lang="en-US" altLang="ja-JP" baseline="-25000" dirty="0" smtClean="0"/>
          </a:p>
          <a:p>
            <a:pPr>
              <a:buNone/>
            </a:pPr>
            <a:endParaRPr lang="en-US" altLang="ja-JP" dirty="0" smtClean="0"/>
          </a:p>
          <a:p>
            <a:pPr>
              <a:buNone/>
            </a:pPr>
            <a:r>
              <a:rPr lang="ja-JP" altLang="en-US" dirty="0" smtClean="0"/>
              <a:t>と</a:t>
            </a:r>
            <a:r>
              <a:rPr lang="ja-JP" altLang="en-US" dirty="0"/>
              <a:t>なる</a:t>
            </a:r>
            <a:r>
              <a:rPr lang="ja-JP" altLang="en-US" dirty="0" smtClean="0"/>
              <a:t>ので、これより　　粒子</a:t>
            </a:r>
            <a:r>
              <a:rPr lang="en-US" altLang="ja-JP" dirty="0" smtClean="0"/>
              <a:t>(</a:t>
            </a:r>
            <a:r>
              <a:rPr lang="ja-JP" altLang="en-US" dirty="0" smtClean="0"/>
              <a:t>スピン</a:t>
            </a:r>
            <a:r>
              <a:rPr lang="en-US" altLang="ja-JP" dirty="0" smtClean="0"/>
              <a:t>1/2</a:t>
            </a:r>
            <a:r>
              <a:rPr lang="ja-JP" altLang="en-US" dirty="0" smtClean="0"/>
              <a:t>の粒子</a:t>
            </a:r>
            <a:r>
              <a:rPr lang="en-US" altLang="ja-JP" dirty="0" smtClean="0"/>
              <a:t>)</a:t>
            </a:r>
            <a:r>
              <a:rPr lang="ja-JP" altLang="en-US" dirty="0" smtClean="0"/>
              <a:t>は</a:t>
            </a:r>
            <a:endParaRPr lang="en-US" altLang="ja-JP" dirty="0" smtClean="0"/>
          </a:p>
          <a:p>
            <a:pPr>
              <a:buNone/>
            </a:pPr>
            <a:endParaRPr kumimoji="1" lang="ja-JP" altLang="en-US" dirty="0"/>
          </a:p>
        </p:txBody>
      </p:sp>
      <p:graphicFrame>
        <p:nvGraphicFramePr>
          <p:cNvPr id="8" name="オブジェクト 7"/>
          <p:cNvGraphicFramePr>
            <a:graphicFrameLocks noChangeAspect="1"/>
          </p:cNvGraphicFramePr>
          <p:nvPr/>
        </p:nvGraphicFramePr>
        <p:xfrm>
          <a:off x="2285984" y="2143116"/>
          <a:ext cx="4549775" cy="896946"/>
        </p:xfrm>
        <a:graphic>
          <a:graphicData uri="http://schemas.openxmlformats.org/presentationml/2006/ole">
            <p:oleObj spid="_x0000_s5122" name="数式" r:id="rId4" imgW="1549080" imgH="253800" progId="Equation.3">
              <p:embed/>
            </p:oleObj>
          </a:graphicData>
        </a:graphic>
      </p:graphicFrame>
      <p:graphicFrame>
        <p:nvGraphicFramePr>
          <p:cNvPr id="9" name="オブジェクト 8"/>
          <p:cNvGraphicFramePr>
            <a:graphicFrameLocks noChangeAspect="1"/>
          </p:cNvGraphicFramePr>
          <p:nvPr/>
        </p:nvGraphicFramePr>
        <p:xfrm>
          <a:off x="2428860" y="785794"/>
          <a:ext cx="4500594" cy="714380"/>
        </p:xfrm>
        <a:graphic>
          <a:graphicData uri="http://schemas.openxmlformats.org/presentationml/2006/ole">
            <p:oleObj spid="_x0000_s5123" name="数式" r:id="rId5" imgW="1066680" imgH="253800" progId="Equation.3">
              <p:embed/>
            </p:oleObj>
          </a:graphicData>
        </a:graphic>
      </p:graphicFrame>
      <p:graphicFrame>
        <p:nvGraphicFramePr>
          <p:cNvPr id="10" name="オブジェクト 9"/>
          <p:cNvGraphicFramePr>
            <a:graphicFrameLocks noChangeAspect="1"/>
          </p:cNvGraphicFramePr>
          <p:nvPr/>
        </p:nvGraphicFramePr>
        <p:xfrm>
          <a:off x="1571604" y="3357562"/>
          <a:ext cx="500066" cy="571504"/>
        </p:xfrm>
        <a:graphic>
          <a:graphicData uri="http://schemas.openxmlformats.org/presentationml/2006/ole">
            <p:oleObj spid="_x0000_s5124" name="数式" r:id="rId6" imgW="215640" imgH="215640" progId="Equation.3">
              <p:embed/>
            </p:oleObj>
          </a:graphicData>
        </a:graphic>
      </p:graphicFrame>
      <p:graphicFrame>
        <p:nvGraphicFramePr>
          <p:cNvPr id="11" name="オブジェクト 10"/>
          <p:cNvGraphicFramePr>
            <a:graphicFrameLocks noChangeAspect="1"/>
          </p:cNvGraphicFramePr>
          <p:nvPr/>
        </p:nvGraphicFramePr>
        <p:xfrm>
          <a:off x="928662" y="4214818"/>
          <a:ext cx="7286676" cy="928694"/>
        </p:xfrm>
        <a:graphic>
          <a:graphicData uri="http://schemas.openxmlformats.org/presentationml/2006/ole">
            <p:oleObj spid="_x0000_s5125" name="数式" r:id="rId7" imgW="2501640" imgH="419040" progId="Equation.3">
              <p:embed/>
            </p:oleObj>
          </a:graphicData>
        </a:graphic>
      </p:graphicFrame>
      <p:graphicFrame>
        <p:nvGraphicFramePr>
          <p:cNvPr id="14" name="オブジェクト 13"/>
          <p:cNvGraphicFramePr>
            <a:graphicFrameLocks noChangeAspect="1"/>
          </p:cNvGraphicFramePr>
          <p:nvPr/>
        </p:nvGraphicFramePr>
        <p:xfrm>
          <a:off x="2857488" y="1357298"/>
          <a:ext cx="1785950" cy="585790"/>
        </p:xfrm>
        <a:graphic>
          <a:graphicData uri="http://schemas.openxmlformats.org/presentationml/2006/ole">
            <p:oleObj spid="_x0000_s5126" name="数式" r:id="rId8" imgW="812520" imgH="228600" progId="Equation.3">
              <p:embed/>
            </p:oleObj>
          </a:graphicData>
        </a:graphic>
      </p:graphicFrame>
      <p:graphicFrame>
        <p:nvGraphicFramePr>
          <p:cNvPr id="15" name="オブジェクト 14"/>
          <p:cNvGraphicFramePr>
            <a:graphicFrameLocks noChangeAspect="1"/>
          </p:cNvGraphicFramePr>
          <p:nvPr/>
        </p:nvGraphicFramePr>
        <p:xfrm>
          <a:off x="3786182" y="5357826"/>
          <a:ext cx="500066" cy="511178"/>
        </p:xfrm>
        <a:graphic>
          <a:graphicData uri="http://schemas.openxmlformats.org/presentationml/2006/ole">
            <p:oleObj spid="_x0000_s5127" name="数式" r:id="rId9" imgW="152280" imgH="16488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285728"/>
            <a:ext cx="8229600" cy="5840435"/>
          </a:xfrm>
          <a:ln>
            <a:solidFill>
              <a:schemeClr val="bg1"/>
            </a:solidFill>
          </a:ln>
        </p:spPr>
        <p:txBody>
          <a:bodyPr/>
          <a:lstStyle/>
          <a:p>
            <a:pPr>
              <a:buNone/>
            </a:pPr>
            <a:r>
              <a:rPr kumimoji="1" lang="ja-JP" altLang="en-US" dirty="0" smtClean="0"/>
              <a:t>磁気モーメント</a:t>
            </a:r>
            <a:endParaRPr kumimoji="1" lang="en-US" altLang="ja-JP" dirty="0" smtClean="0"/>
          </a:p>
          <a:p>
            <a:pPr algn="ctr">
              <a:buNone/>
            </a:pPr>
            <a:r>
              <a:rPr kumimoji="1" lang="ja-JP" altLang="en-US" dirty="0" smtClean="0"/>
              <a:t>　</a:t>
            </a:r>
            <a:endParaRPr kumimoji="1" lang="en-US" altLang="ja-JP" dirty="0" smtClean="0"/>
          </a:p>
          <a:p>
            <a:pPr>
              <a:buNone/>
            </a:pPr>
            <a:r>
              <a:rPr lang="ja-JP" altLang="en-US" dirty="0"/>
              <a:t>をもち</a:t>
            </a:r>
            <a:r>
              <a:rPr lang="ja-JP" altLang="en-US" dirty="0" smtClean="0"/>
              <a:t>、</a:t>
            </a:r>
            <a:r>
              <a:rPr lang="ja-JP" altLang="en-US" dirty="0"/>
              <a:t>これ</a:t>
            </a:r>
            <a:r>
              <a:rPr lang="ja-JP" altLang="en-US" dirty="0" smtClean="0"/>
              <a:t>と一般の式</a:t>
            </a:r>
            <a:endParaRPr lang="en-US" altLang="ja-JP" dirty="0" smtClean="0"/>
          </a:p>
          <a:p>
            <a:pPr algn="ctr">
              <a:buNone/>
            </a:pPr>
            <a:endParaRPr kumimoji="1" lang="en-US" altLang="ja-JP" dirty="0" smtClean="0"/>
          </a:p>
          <a:p>
            <a:pPr>
              <a:buNone/>
            </a:pPr>
            <a:r>
              <a:rPr lang="ja-JP" altLang="en-US" dirty="0"/>
              <a:t>を</a:t>
            </a:r>
            <a:r>
              <a:rPr lang="ja-JP" altLang="en-US" dirty="0" smtClean="0"/>
              <a:t>見比べれば、</a:t>
            </a:r>
            <a:r>
              <a:rPr lang="en-US" altLang="ja-JP" dirty="0" smtClean="0"/>
              <a:t>Dirac</a:t>
            </a:r>
            <a:r>
              <a:rPr lang="ja-JP" altLang="en-US" dirty="0"/>
              <a:t>方程式に</a:t>
            </a:r>
            <a:r>
              <a:rPr lang="ja-JP" altLang="en-US" dirty="0" smtClean="0"/>
              <a:t>従う粒子は</a:t>
            </a:r>
            <a:endParaRPr lang="en-US" altLang="ja-JP" dirty="0"/>
          </a:p>
          <a:p>
            <a:pPr algn="ctr">
              <a:buNone/>
            </a:pPr>
            <a:r>
              <a:rPr kumimoji="1" lang="ja-JP" altLang="en-US" dirty="0" smtClean="0"/>
              <a:t>　</a:t>
            </a:r>
            <a:r>
              <a:rPr lang="en-US" altLang="ja-JP" u="sng" dirty="0" smtClean="0"/>
              <a:t>g=2</a:t>
            </a:r>
          </a:p>
          <a:p>
            <a:pPr>
              <a:buNone/>
            </a:pPr>
            <a:r>
              <a:rPr kumimoji="1" lang="ja-JP" altLang="en-US" dirty="0" smtClean="0"/>
              <a:t>をもつ</a:t>
            </a:r>
            <a:r>
              <a:rPr kumimoji="1" lang="ja-JP" altLang="en-US" dirty="0"/>
              <a:t>ことが</a:t>
            </a:r>
            <a:r>
              <a:rPr kumimoji="1" lang="ja-JP" altLang="en-US" dirty="0" smtClean="0"/>
              <a:t>わかる。</a:t>
            </a:r>
            <a:endParaRPr kumimoji="1" lang="ja-JP" altLang="en-US" dirty="0"/>
          </a:p>
        </p:txBody>
      </p:sp>
      <p:graphicFrame>
        <p:nvGraphicFramePr>
          <p:cNvPr id="4" name="オブジェクト 3"/>
          <p:cNvGraphicFramePr>
            <a:graphicFrameLocks noChangeAspect="1"/>
          </p:cNvGraphicFramePr>
          <p:nvPr/>
        </p:nvGraphicFramePr>
        <p:xfrm>
          <a:off x="2330450" y="571500"/>
          <a:ext cx="3768725" cy="1000125"/>
        </p:xfrm>
        <a:graphic>
          <a:graphicData uri="http://schemas.openxmlformats.org/presentationml/2006/ole">
            <p:oleObj spid="_x0000_s6146" name="数式" r:id="rId4" imgW="1498320" imgH="444240" progId="Equation.3">
              <p:embed/>
            </p:oleObj>
          </a:graphicData>
        </a:graphic>
      </p:graphicFrame>
      <p:graphicFrame>
        <p:nvGraphicFramePr>
          <p:cNvPr id="5" name="オブジェクト 4"/>
          <p:cNvGraphicFramePr>
            <a:graphicFrameLocks noChangeAspect="1"/>
          </p:cNvGraphicFramePr>
          <p:nvPr/>
        </p:nvGraphicFramePr>
        <p:xfrm>
          <a:off x="3357554" y="1785926"/>
          <a:ext cx="2000264" cy="857256"/>
        </p:xfrm>
        <a:graphic>
          <a:graphicData uri="http://schemas.openxmlformats.org/presentationml/2006/ole">
            <p:oleObj spid="_x0000_s6147" name="数式" r:id="rId5" imgW="545760" imgH="4442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ja-JP" altLang="en-US" smtClean="0"/>
              <a:t>スピン歳差運動</a:t>
            </a:r>
          </a:p>
        </p:txBody>
      </p:sp>
      <p:sp>
        <p:nvSpPr>
          <p:cNvPr id="1028" name="Rectangle 3"/>
          <p:cNvSpPr>
            <a:spLocks noGrp="1" noChangeArrowheads="1"/>
          </p:cNvSpPr>
          <p:nvPr>
            <p:ph type="body" idx="1"/>
          </p:nvPr>
        </p:nvSpPr>
        <p:spPr/>
        <p:txBody>
          <a:bodyPr/>
          <a:lstStyle/>
          <a:p>
            <a:pPr eaLnBrk="1" hangingPunct="1"/>
            <a:r>
              <a:rPr lang="ja-JP" altLang="en-US" smtClean="0"/>
              <a:t>Ｚ軸方向に一様な磁場がある場合、　　粒子の</a:t>
            </a:r>
            <a:r>
              <a:rPr lang="en-US" altLang="ja-JP" smtClean="0"/>
              <a:t>XY</a:t>
            </a:r>
            <a:r>
              <a:rPr lang="ja-JP" altLang="en-US" smtClean="0"/>
              <a:t>平面上のスピンは歳差運運動をする。</a:t>
            </a:r>
          </a:p>
        </p:txBody>
      </p:sp>
      <p:graphicFrame>
        <p:nvGraphicFramePr>
          <p:cNvPr id="1026" name="Object 4"/>
          <p:cNvGraphicFramePr>
            <a:graphicFrameLocks noChangeAspect="1"/>
          </p:cNvGraphicFramePr>
          <p:nvPr/>
        </p:nvGraphicFramePr>
        <p:xfrm>
          <a:off x="6929454" y="1643050"/>
          <a:ext cx="485775" cy="514350"/>
        </p:xfrm>
        <a:graphic>
          <a:graphicData uri="http://schemas.openxmlformats.org/presentationml/2006/ole">
            <p:oleObj spid="_x0000_s1026" name="数式" r:id="rId3" imgW="215640" imgH="2286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p:txBody>
          <a:bodyPr/>
          <a:lstStyle/>
          <a:p>
            <a:pPr eaLnBrk="1" hangingPunct="1"/>
            <a:endParaRPr lang="ja-JP" altLang="ja-JP" smtClean="0"/>
          </a:p>
        </p:txBody>
      </p:sp>
      <p:sp>
        <p:nvSpPr>
          <p:cNvPr id="2055" name="Rectangle 3"/>
          <p:cNvSpPr>
            <a:spLocks noGrp="1" noChangeArrowheads="1"/>
          </p:cNvSpPr>
          <p:nvPr>
            <p:ph type="body" idx="1"/>
          </p:nvPr>
        </p:nvSpPr>
        <p:spPr>
          <a:xfrm>
            <a:off x="642938" y="785813"/>
            <a:ext cx="7772400" cy="5562600"/>
          </a:xfrm>
        </p:spPr>
        <p:txBody>
          <a:bodyPr>
            <a:normAutofit lnSpcReduction="10000"/>
          </a:bodyPr>
          <a:lstStyle/>
          <a:p>
            <a:pPr eaLnBrk="1" hangingPunct="1">
              <a:buFontTx/>
              <a:buNone/>
            </a:pPr>
            <a:r>
              <a:rPr lang="en-US" altLang="ja-JP" smtClean="0"/>
              <a:t>Z</a:t>
            </a:r>
            <a:r>
              <a:rPr lang="ja-JP" altLang="en-US" smtClean="0"/>
              <a:t>軸一様磁場</a:t>
            </a:r>
            <a:r>
              <a:rPr lang="en-US" altLang="ja-JP" smtClean="0"/>
              <a:t>B</a:t>
            </a:r>
            <a:r>
              <a:rPr lang="ja-JP" altLang="en-US" smtClean="0"/>
              <a:t>中　　粒子のハミルトニアンは</a:t>
            </a:r>
          </a:p>
          <a:p>
            <a:pPr eaLnBrk="1" hangingPunct="1">
              <a:buFontTx/>
              <a:buNone/>
            </a:pPr>
            <a:endParaRPr lang="en-US" altLang="ja-JP" smtClean="0"/>
          </a:p>
          <a:p>
            <a:pPr eaLnBrk="1" hangingPunct="1">
              <a:buFontTx/>
              <a:buNone/>
            </a:pPr>
            <a:r>
              <a:rPr lang="ja-JP" altLang="en-US" smtClean="0"/>
              <a:t>　　　　　　　　　　　　　と書ける。</a:t>
            </a:r>
            <a:endParaRPr lang="en-US" altLang="ja-JP" smtClean="0"/>
          </a:p>
          <a:p>
            <a:pPr eaLnBrk="1" hangingPunct="1">
              <a:buFontTx/>
              <a:buNone/>
            </a:pPr>
            <a:r>
              <a:rPr lang="en-US" altLang="ja-JP" smtClean="0"/>
              <a:t>t=0</a:t>
            </a:r>
            <a:r>
              <a:rPr lang="ja-JP" altLang="en-US" smtClean="0"/>
              <a:t>の状態</a:t>
            </a:r>
            <a:r>
              <a:rPr lang="en-US" altLang="ja-JP" smtClean="0"/>
              <a:t>|t=0&gt;</a:t>
            </a:r>
            <a:r>
              <a:rPr lang="ja-JP" altLang="en-US" smtClean="0"/>
              <a:t>の</a:t>
            </a:r>
            <a:r>
              <a:rPr lang="en-US" altLang="ja-JP" smtClean="0"/>
              <a:t>i</a:t>
            </a:r>
            <a:r>
              <a:rPr lang="ja-JP" altLang="en-US" smtClean="0"/>
              <a:t>方向のスピンの期待値は</a:t>
            </a:r>
          </a:p>
          <a:p>
            <a:pPr eaLnBrk="1" hangingPunct="1">
              <a:buFontTx/>
              <a:buNone/>
            </a:pPr>
            <a:endParaRPr lang="en-US" altLang="ja-JP" smtClean="0"/>
          </a:p>
          <a:p>
            <a:pPr eaLnBrk="1" hangingPunct="1">
              <a:buFontTx/>
              <a:buNone/>
            </a:pPr>
            <a:r>
              <a:rPr lang="ja-JP" altLang="en-US" smtClean="0"/>
              <a:t>と表せて、時刻</a:t>
            </a:r>
            <a:r>
              <a:rPr lang="en-US" altLang="ja-JP" smtClean="0"/>
              <a:t>t</a:t>
            </a:r>
            <a:r>
              <a:rPr lang="ja-JP" altLang="en-US" smtClean="0"/>
              <a:t>での期待値は時間発展の演</a:t>
            </a:r>
            <a:endParaRPr lang="en-US" altLang="ja-JP" smtClean="0"/>
          </a:p>
          <a:p>
            <a:pPr eaLnBrk="1" hangingPunct="1">
              <a:buFontTx/>
              <a:buNone/>
            </a:pPr>
            <a:r>
              <a:rPr lang="ja-JP" altLang="en-US" smtClean="0"/>
              <a:t>算子</a:t>
            </a:r>
          </a:p>
          <a:p>
            <a:pPr eaLnBrk="1" hangingPunct="1">
              <a:buFontTx/>
              <a:buNone/>
            </a:pPr>
            <a:endParaRPr lang="en-US" altLang="ja-JP" smtClean="0"/>
          </a:p>
          <a:p>
            <a:pPr eaLnBrk="1" hangingPunct="1">
              <a:buFontTx/>
              <a:buNone/>
            </a:pPr>
            <a:endParaRPr lang="en-US" altLang="ja-JP" smtClean="0"/>
          </a:p>
          <a:p>
            <a:pPr eaLnBrk="1" hangingPunct="1">
              <a:buFontTx/>
              <a:buNone/>
            </a:pPr>
            <a:r>
              <a:rPr lang="ja-JP" altLang="en-US" smtClean="0"/>
              <a:t>を用いて、</a:t>
            </a:r>
          </a:p>
        </p:txBody>
      </p:sp>
      <p:graphicFrame>
        <p:nvGraphicFramePr>
          <p:cNvPr id="2050" name="Object 4"/>
          <p:cNvGraphicFramePr>
            <a:graphicFrameLocks noChangeAspect="1"/>
          </p:cNvGraphicFramePr>
          <p:nvPr/>
        </p:nvGraphicFramePr>
        <p:xfrm>
          <a:off x="642910" y="2928934"/>
          <a:ext cx="4641850" cy="614363"/>
        </p:xfrm>
        <a:graphic>
          <a:graphicData uri="http://schemas.openxmlformats.org/presentationml/2006/ole">
            <p:oleObj spid="_x0000_s2050" name="数式" r:id="rId3" imgW="1726920" imgH="228600" progId="Equation.3">
              <p:embed/>
            </p:oleObj>
          </a:graphicData>
        </a:graphic>
      </p:graphicFrame>
      <p:graphicFrame>
        <p:nvGraphicFramePr>
          <p:cNvPr id="2051" name="Object 5"/>
          <p:cNvGraphicFramePr>
            <a:graphicFrameLocks noChangeAspect="1"/>
          </p:cNvGraphicFramePr>
          <p:nvPr/>
        </p:nvGraphicFramePr>
        <p:xfrm>
          <a:off x="714348" y="4429132"/>
          <a:ext cx="1901825" cy="1142990"/>
        </p:xfrm>
        <a:graphic>
          <a:graphicData uri="http://schemas.openxmlformats.org/presentationml/2006/ole">
            <p:oleObj spid="_x0000_s2051" name="数式" r:id="rId4" imgW="698400" imgH="393480" progId="Equation.3">
              <p:embed/>
            </p:oleObj>
          </a:graphicData>
        </a:graphic>
      </p:graphicFrame>
      <p:graphicFrame>
        <p:nvGraphicFramePr>
          <p:cNvPr id="2052" name="Object 6"/>
          <p:cNvGraphicFramePr>
            <a:graphicFrameLocks noChangeAspect="1"/>
          </p:cNvGraphicFramePr>
          <p:nvPr/>
        </p:nvGraphicFramePr>
        <p:xfrm>
          <a:off x="642910" y="1428736"/>
          <a:ext cx="2903537" cy="1000125"/>
        </p:xfrm>
        <a:graphic>
          <a:graphicData uri="http://schemas.openxmlformats.org/presentationml/2006/ole">
            <p:oleObj spid="_x0000_s2052" name="数式" r:id="rId5" imgW="1143000" imgH="393480" progId="Equation.3">
              <p:embed/>
            </p:oleObj>
          </a:graphicData>
        </a:graphic>
      </p:graphicFrame>
      <p:graphicFrame>
        <p:nvGraphicFramePr>
          <p:cNvPr id="2053" name="Object 7"/>
          <p:cNvGraphicFramePr>
            <a:graphicFrameLocks noChangeAspect="1"/>
          </p:cNvGraphicFramePr>
          <p:nvPr/>
        </p:nvGraphicFramePr>
        <p:xfrm>
          <a:off x="3714750" y="857250"/>
          <a:ext cx="512763" cy="542925"/>
        </p:xfrm>
        <a:graphic>
          <a:graphicData uri="http://schemas.openxmlformats.org/presentationml/2006/ole">
            <p:oleObj spid="_x0000_s2053" name="数式" r:id="rId6" imgW="215640" imgH="228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endParaRPr lang="ja-JP" altLang="ja-JP" smtClean="0"/>
          </a:p>
        </p:txBody>
      </p:sp>
      <p:sp>
        <p:nvSpPr>
          <p:cNvPr id="3077" name="Rectangle 3"/>
          <p:cNvSpPr>
            <a:spLocks noGrp="1" noChangeArrowheads="1"/>
          </p:cNvSpPr>
          <p:nvPr>
            <p:ph type="body" idx="1"/>
          </p:nvPr>
        </p:nvSpPr>
        <p:spPr>
          <a:xfrm>
            <a:off x="685800" y="609600"/>
            <a:ext cx="7772400" cy="5962672"/>
          </a:xfrm>
        </p:spPr>
        <p:txBody>
          <a:bodyPr>
            <a:normAutofit/>
          </a:bodyPr>
          <a:lstStyle/>
          <a:p>
            <a:pPr eaLnBrk="1" hangingPunct="1">
              <a:buFontTx/>
              <a:buNone/>
            </a:pPr>
            <a:endParaRPr lang="en-US" altLang="ja-JP" smtClean="0"/>
          </a:p>
          <a:p>
            <a:pPr eaLnBrk="1" hangingPunct="1">
              <a:buFontTx/>
              <a:buNone/>
            </a:pPr>
            <a:endParaRPr lang="en-US" altLang="ja-JP" smtClean="0"/>
          </a:p>
          <a:p>
            <a:pPr eaLnBrk="1" hangingPunct="1">
              <a:buFontTx/>
              <a:buNone/>
            </a:pPr>
            <a:endParaRPr lang="en-US" altLang="ja-JP" smtClean="0"/>
          </a:p>
          <a:p>
            <a:pPr eaLnBrk="1" hangingPunct="1">
              <a:buFontTx/>
              <a:buNone/>
            </a:pPr>
            <a:r>
              <a:rPr lang="en-US" altLang="ja-JP" smtClean="0"/>
              <a:t> </a:t>
            </a:r>
            <a:r>
              <a:rPr lang="ja-JP" altLang="en-US" smtClean="0"/>
              <a:t>となる。</a:t>
            </a:r>
          </a:p>
          <a:p>
            <a:pPr eaLnBrk="1" hangingPunct="1">
              <a:buFontTx/>
              <a:buNone/>
            </a:pPr>
            <a:r>
              <a:rPr lang="ja-JP" altLang="en-US" smtClean="0"/>
              <a:t>ベーカー・ハウスドルフの補助定理より</a:t>
            </a:r>
          </a:p>
          <a:p>
            <a:pPr eaLnBrk="1" hangingPunct="1">
              <a:buFontTx/>
              <a:buNone/>
            </a:pPr>
            <a:endParaRPr lang="en-US" altLang="ja-JP" smtClean="0"/>
          </a:p>
          <a:p>
            <a:pPr eaLnBrk="1" hangingPunct="1">
              <a:buFontTx/>
              <a:buNone/>
            </a:pPr>
            <a:endParaRPr lang="en-US" altLang="ja-JP" smtClean="0"/>
          </a:p>
          <a:p>
            <a:pPr eaLnBrk="1" hangingPunct="1">
              <a:buFontTx/>
              <a:buNone/>
            </a:pPr>
            <a:endParaRPr lang="en-US" altLang="ja-JP" smtClean="0"/>
          </a:p>
          <a:p>
            <a:pPr eaLnBrk="1" hangingPunct="1">
              <a:buFontTx/>
              <a:buNone/>
            </a:pPr>
            <a:endParaRPr lang="en-US" altLang="ja-JP" smtClean="0"/>
          </a:p>
          <a:p>
            <a:pPr eaLnBrk="1" hangingPunct="1">
              <a:buFontTx/>
              <a:buNone/>
            </a:pPr>
            <a:r>
              <a:rPr lang="ja-JP" altLang="en-US" smtClean="0"/>
              <a:t>となるから、</a:t>
            </a:r>
          </a:p>
          <a:p>
            <a:pPr eaLnBrk="1" hangingPunct="1"/>
            <a:endParaRPr lang="en-US" altLang="ja-JP" smtClean="0"/>
          </a:p>
        </p:txBody>
      </p:sp>
      <p:graphicFrame>
        <p:nvGraphicFramePr>
          <p:cNvPr id="3074" name="Object 4"/>
          <p:cNvGraphicFramePr>
            <a:graphicFrameLocks noChangeAspect="1"/>
          </p:cNvGraphicFramePr>
          <p:nvPr/>
        </p:nvGraphicFramePr>
        <p:xfrm>
          <a:off x="630238" y="285750"/>
          <a:ext cx="7535862" cy="2143125"/>
        </p:xfrm>
        <a:graphic>
          <a:graphicData uri="http://schemas.openxmlformats.org/presentationml/2006/ole">
            <p:oleObj spid="_x0000_s3074" name="数式" r:id="rId3" imgW="2857320" imgH="812520" progId="Equation.3">
              <p:embed/>
            </p:oleObj>
          </a:graphicData>
        </a:graphic>
      </p:graphicFrame>
      <p:graphicFrame>
        <p:nvGraphicFramePr>
          <p:cNvPr id="3075" name="Object 5"/>
          <p:cNvGraphicFramePr>
            <a:graphicFrameLocks noChangeAspect="1"/>
          </p:cNvGraphicFramePr>
          <p:nvPr/>
        </p:nvGraphicFramePr>
        <p:xfrm>
          <a:off x="857224" y="3500438"/>
          <a:ext cx="7188200" cy="2571750"/>
        </p:xfrm>
        <a:graphic>
          <a:graphicData uri="http://schemas.openxmlformats.org/presentationml/2006/ole">
            <p:oleObj spid="_x0000_s3075" name="数式" r:id="rId4" imgW="2946240" imgH="105408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985</Words>
  <PresentationFormat>画面に合わせる (4:3)</PresentationFormat>
  <Paragraphs>203</Paragraphs>
  <Slides>31</Slides>
  <Notes>14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31</vt:i4>
      </vt:variant>
    </vt:vector>
  </HeadingPairs>
  <TitlesOfParts>
    <vt:vector size="33" baseType="lpstr">
      <vt:lpstr>Office テーマ</vt:lpstr>
      <vt:lpstr>数式</vt:lpstr>
      <vt:lpstr>A1-2010 後期 μ粒子の寿命とｇ因子の測定</vt:lpstr>
      <vt:lpstr>実験の目的</vt:lpstr>
      <vt:lpstr>実験の概要</vt:lpstr>
      <vt:lpstr>μ+粒子のg因子について</vt:lpstr>
      <vt:lpstr>スライド 5</vt:lpstr>
      <vt:lpstr>スライド 6</vt:lpstr>
      <vt:lpstr>スピン歳差運動</vt:lpstr>
      <vt:lpstr>スライド 8</vt:lpstr>
      <vt:lpstr>スライド 9</vt:lpstr>
      <vt:lpstr>スライド 10</vt:lpstr>
      <vt:lpstr>実験方法</vt:lpstr>
      <vt:lpstr>コイルの設定</vt:lpstr>
      <vt:lpstr>回路</vt:lpstr>
      <vt:lpstr>Discriminatorの閾値の決定と、PMTの印加電圧の測定</vt:lpstr>
      <vt:lpstr>スライド 15</vt:lpstr>
      <vt:lpstr>スライド 16</vt:lpstr>
      <vt:lpstr>スライド 17</vt:lpstr>
      <vt:lpstr>スライド 18</vt:lpstr>
      <vt:lpstr>TDCのキャリブレーション</vt:lpstr>
      <vt:lpstr>TDCのキャリブレーション</vt:lpstr>
      <vt:lpstr>結果</vt:lpstr>
      <vt:lpstr>TDCの動作がおかしい</vt:lpstr>
      <vt:lpstr>結果・考察</vt:lpstr>
      <vt:lpstr>結果・解析</vt:lpstr>
      <vt:lpstr>データについて</vt:lpstr>
      <vt:lpstr>実験１の結果 </vt:lpstr>
      <vt:lpstr>実験2の結果</vt:lpstr>
      <vt:lpstr>結果から計算されるμ粒子の寿命</vt:lpstr>
      <vt:lpstr>結果から計算されたμ⁺のｇ因子</vt:lpstr>
      <vt:lpstr>同時に来たデータについて</vt:lpstr>
      <vt:lpstr>考察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A1-2010 後期 μ粒子の寿命とｇ因子の測定</dc:title>
  <dc:creator>a1</dc:creator>
  <cp:lastModifiedBy>a1</cp:lastModifiedBy>
  <cp:revision>25</cp:revision>
  <dcterms:created xsi:type="dcterms:W3CDTF">2011-03-23T03:18:20Z</dcterms:created>
  <dcterms:modified xsi:type="dcterms:W3CDTF">2011-03-29T03:58:39Z</dcterms:modified>
</cp:coreProperties>
</file>