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ink/ink1.xml" ContentType="application/inkml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75" r:id="rId4"/>
    <p:sldId id="278" r:id="rId5"/>
    <p:sldId id="292" r:id="rId6"/>
    <p:sldId id="260" r:id="rId7"/>
    <p:sldId id="277" r:id="rId8"/>
    <p:sldId id="258" r:id="rId9"/>
    <p:sldId id="274" r:id="rId10"/>
    <p:sldId id="289" r:id="rId11"/>
    <p:sldId id="270" r:id="rId12"/>
    <p:sldId id="265" r:id="rId13"/>
    <p:sldId id="266" r:id="rId14"/>
    <p:sldId id="267" r:id="rId15"/>
    <p:sldId id="268" r:id="rId16"/>
    <p:sldId id="269" r:id="rId17"/>
    <p:sldId id="271" r:id="rId18"/>
    <p:sldId id="272" r:id="rId19"/>
    <p:sldId id="273" r:id="rId20"/>
    <p:sldId id="293" r:id="rId21"/>
    <p:sldId id="280" r:id="rId22"/>
    <p:sldId id="286" r:id="rId23"/>
    <p:sldId id="287" r:id="rId24"/>
    <p:sldId id="291" r:id="rId25"/>
    <p:sldId id="294" r:id="rId26"/>
    <p:sldId id="263" r:id="rId27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17" d="100"/>
          <a:sy n="117" d="100"/>
        </p:scale>
        <p:origin x="-1464" y="-3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200" units="cm"/>
        </inkml:traceFormat>
        <inkml:channelProperties>
          <inkml:channelProperty channel="X" name="resolution" value="36" units="1/cm"/>
          <inkml:channelProperty channel="Y" name="resolution" value="36" units="1/cm"/>
        </inkml:channelProperties>
      </inkml:inkSource>
      <inkml:timestamp xml:id="ts0" timeString="2011-10-12T04:47:53.468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48 16,'0'0,"-16"0,16 0,-16-16,0 16,16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タイトル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22" name="サブタイトル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ja-JP" altLang="en-US" smtClean="0"/>
              <a:t>マスター サブタイトルの書式設定</a:t>
            </a:r>
            <a:endParaRPr kumimoji="0" 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30D4B0-C992-4CE3-B11A-84B5C9D5DE7E}" type="datetimeFigureOut">
              <a:rPr kumimoji="1" lang="ja-JP" altLang="en-US" smtClean="0"/>
              <a:pPr/>
              <a:t>2011/10/14</a:t>
            </a:fld>
            <a:endParaRPr kumimoji="1" lang="ja-JP" altLang="en-US"/>
          </a:p>
        </p:txBody>
      </p:sp>
      <p:sp>
        <p:nvSpPr>
          <p:cNvPr id="20" name="フッター プレースホルダー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10" name="スライド番号プレースホルダー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5EBD77-8A0F-4497-9D29-5593883079F6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8" name="円/楕円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円/楕円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30D4B0-C992-4CE3-B11A-84B5C9D5DE7E}" type="datetimeFigureOut">
              <a:rPr kumimoji="1" lang="ja-JP" altLang="en-US" smtClean="0"/>
              <a:pPr/>
              <a:t>2011/10/14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5EBD77-8A0F-4497-9D29-5593883079F6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30D4B0-C992-4CE3-B11A-84B5C9D5DE7E}" type="datetimeFigureOut">
              <a:rPr kumimoji="1" lang="ja-JP" altLang="en-US" smtClean="0"/>
              <a:pPr/>
              <a:t>2011/10/14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5EBD77-8A0F-4497-9D29-5593883079F6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30D4B0-C992-4CE3-B11A-84B5C9D5DE7E}" type="datetimeFigureOut">
              <a:rPr kumimoji="1" lang="ja-JP" altLang="en-US" smtClean="0"/>
              <a:pPr/>
              <a:t>2011/10/14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5EBD77-8A0F-4497-9D29-5593883079F6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30D4B0-C992-4CE3-B11A-84B5C9D5DE7E}" type="datetimeFigureOut">
              <a:rPr kumimoji="1" lang="ja-JP" altLang="en-US" smtClean="0"/>
              <a:pPr/>
              <a:t>2011/10/14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5EBD77-8A0F-4497-9D29-5593883079F6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円/楕円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円/楕円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30D4B0-C992-4CE3-B11A-84B5C9D5DE7E}" type="datetimeFigureOut">
              <a:rPr kumimoji="1" lang="ja-JP" altLang="en-US" smtClean="0"/>
              <a:pPr/>
              <a:t>2011/10/14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5EBD77-8A0F-4497-9D29-5593883079F6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30D4B0-C992-4CE3-B11A-84B5C9D5DE7E}" type="datetimeFigureOut">
              <a:rPr kumimoji="1" lang="ja-JP" altLang="en-US" smtClean="0"/>
              <a:pPr/>
              <a:t>2011/10/14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5EBD77-8A0F-4497-9D29-5593883079F6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30D4B0-C992-4CE3-B11A-84B5C9D5DE7E}" type="datetimeFigureOut">
              <a:rPr kumimoji="1" lang="ja-JP" altLang="en-US" smtClean="0"/>
              <a:pPr/>
              <a:t>2011/10/14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5EBD77-8A0F-4497-9D29-5593883079F6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30D4B0-C992-4CE3-B11A-84B5C9D5DE7E}" type="datetimeFigureOut">
              <a:rPr kumimoji="1" lang="ja-JP" altLang="en-US" smtClean="0"/>
              <a:pPr/>
              <a:t>2011/10/14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5EBD77-8A0F-4497-9D29-5593883079F6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ja-JP" altLang="en-US" smtClean="0"/>
              <a:t>マスター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30D4B0-C992-4CE3-B11A-84B5C9D5DE7E}" type="datetimeFigureOut">
              <a:rPr kumimoji="1" lang="ja-JP" altLang="en-US" smtClean="0"/>
              <a:pPr/>
              <a:t>2011/10/14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5EBD77-8A0F-4497-9D29-5593883079F6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30D4B0-C992-4CE3-B11A-84B5C9D5DE7E}" type="datetimeFigureOut">
              <a:rPr kumimoji="1" lang="ja-JP" altLang="en-US" smtClean="0"/>
              <a:pPr/>
              <a:t>2011/10/14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65EBD77-8A0F-4497-9D29-5593883079F6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ja-JP" altLang="en-US" smtClean="0"/>
              <a:t>アイコンをクリックして図を追加</a:t>
            </a:r>
            <a:endParaRPr kumimoji="0" lang="en-US" dirty="0"/>
          </a:p>
        </p:txBody>
      </p:sp>
      <p:sp>
        <p:nvSpPr>
          <p:cNvPr id="9" name="フローチャート: 処理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フローチャート: 処理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パイ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円/楕円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ドーナツ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正方形/長方形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タイトル プレースホルダー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ja-JP" altLang="en-US" smtClean="0"/>
              <a:t>マスター タイトルの書式設定</a:t>
            </a:r>
            <a:endParaRPr kumimoji="0" lang="en-US"/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ja-JP" altLang="en-US" smtClean="0"/>
              <a:t>マスター テキストの書式設定</a:t>
            </a:r>
          </a:p>
          <a:p>
            <a:pPr lvl="1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2 </a:t>
            </a:r>
            <a:r>
              <a:rPr kumimoji="0" lang="ja-JP" altLang="en-US" smtClean="0"/>
              <a:t>レベル</a:t>
            </a:r>
          </a:p>
          <a:p>
            <a:pPr lvl="2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3 </a:t>
            </a:r>
            <a:r>
              <a:rPr kumimoji="0" lang="ja-JP" altLang="en-US" smtClean="0"/>
              <a:t>レベル</a:t>
            </a:r>
          </a:p>
          <a:p>
            <a:pPr lvl="3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4 </a:t>
            </a:r>
            <a:r>
              <a:rPr kumimoji="0" lang="ja-JP" altLang="en-US" smtClean="0"/>
              <a:t>レベル</a:t>
            </a:r>
          </a:p>
          <a:p>
            <a:pPr lvl="4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5 </a:t>
            </a:r>
            <a:r>
              <a:rPr kumimoji="0" lang="ja-JP" altLang="en-US" smtClean="0"/>
              <a:t>レベル</a:t>
            </a:r>
            <a:endParaRPr kumimoji="0" lang="en-US"/>
          </a:p>
        </p:txBody>
      </p:sp>
      <p:sp>
        <p:nvSpPr>
          <p:cNvPr id="24" name="日付プレースホルダー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B30D4B0-C992-4CE3-B11A-84B5C9D5DE7E}" type="datetimeFigureOut">
              <a:rPr kumimoji="1" lang="ja-JP" altLang="en-US" smtClean="0"/>
              <a:pPr/>
              <a:t>2011/10/14</a:t>
            </a:fld>
            <a:endParaRPr kumimoji="1" lang="ja-JP" altLang="en-US"/>
          </a:p>
        </p:txBody>
      </p:sp>
      <p:sp>
        <p:nvSpPr>
          <p:cNvPr id="10" name="フッター プレースホルダー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kumimoji="1" lang="ja-JP" altLang="en-US"/>
          </a:p>
        </p:txBody>
      </p:sp>
      <p:sp>
        <p:nvSpPr>
          <p:cNvPr id="22" name="スライド番号プレースホルダー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565EBD77-8A0F-4497-9D29-5593883079F6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15" name="正方形/長方形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1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customXml" Target="../ink/ink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wmf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image" Target="../media/image7.wmf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back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243034" y="3500438"/>
            <a:ext cx="6400800" cy="2929880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dirty="0" smtClean="0">
                <a:solidFill>
                  <a:srgbClr val="FF0000"/>
                </a:solidFill>
              </a:rPr>
              <a:t>内田　健人</a:t>
            </a:r>
            <a:endParaRPr kumimoji="1" lang="en-US" altLang="ja-JP" dirty="0" smtClean="0">
              <a:solidFill>
                <a:srgbClr val="FF0000"/>
              </a:solidFill>
            </a:endParaRPr>
          </a:p>
          <a:p>
            <a:pPr algn="ctr"/>
            <a:r>
              <a:rPr lang="ja-JP" altLang="en-US" dirty="0" smtClean="0">
                <a:solidFill>
                  <a:srgbClr val="FF0000"/>
                </a:solidFill>
              </a:rPr>
              <a:t>大野　海</a:t>
            </a:r>
            <a:endParaRPr lang="en-US" altLang="ja-JP" dirty="0" smtClean="0">
              <a:solidFill>
                <a:srgbClr val="FF0000"/>
              </a:solidFill>
            </a:endParaRPr>
          </a:p>
          <a:p>
            <a:pPr algn="ctr"/>
            <a:r>
              <a:rPr kumimoji="1" lang="ja-JP" altLang="en-US" dirty="0" smtClean="0">
                <a:solidFill>
                  <a:srgbClr val="FF0000"/>
                </a:solidFill>
              </a:rPr>
              <a:t>上路　市訓</a:t>
            </a:r>
            <a:endParaRPr kumimoji="1" lang="en-US" altLang="ja-JP" dirty="0" smtClean="0">
              <a:solidFill>
                <a:srgbClr val="FF0000"/>
              </a:solidFill>
            </a:endParaRPr>
          </a:p>
          <a:p>
            <a:pPr algn="ctr"/>
            <a:r>
              <a:rPr lang="ja-JP" altLang="en-US" dirty="0">
                <a:solidFill>
                  <a:srgbClr val="FF0000"/>
                </a:solidFill>
              </a:rPr>
              <a:t>救仁</a:t>
            </a:r>
            <a:r>
              <a:rPr lang="ja-JP" altLang="en-US" dirty="0" smtClean="0">
                <a:solidFill>
                  <a:srgbClr val="FF0000"/>
                </a:solidFill>
              </a:rPr>
              <a:t>郷　拓人</a:t>
            </a:r>
            <a:endParaRPr lang="en-US" altLang="ja-JP" dirty="0" smtClean="0">
              <a:solidFill>
                <a:srgbClr val="FF0000"/>
              </a:solidFill>
            </a:endParaRPr>
          </a:p>
          <a:p>
            <a:pPr algn="ctr"/>
            <a:r>
              <a:rPr kumimoji="1" lang="ja-JP" altLang="en-US" dirty="0" smtClean="0">
                <a:solidFill>
                  <a:srgbClr val="FF0000"/>
                </a:solidFill>
              </a:rPr>
              <a:t>仲村　佳悟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xmlns="" Requires="p14">
          <p:contentPart p14:bwMode="auto" r:id="rId4">
            <p14:nvContentPartPr>
              <p14:cNvPr id="3073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83038" y="3022600"/>
              <a:ext cx="17462" cy="6350"/>
            </p14:xfrm>
          </p:contentPart>
        </mc:Choice>
        <mc:Fallback>
          <p:pic>
            <p:nvPicPr>
              <p:cNvPr id="3073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76623" y="3015876"/>
                <a:ext cx="30291" cy="19797"/>
              </a:xfrm>
              <a:prstGeom prst="rect">
                <a:avLst/>
              </a:prstGeom>
            </p:spPr>
          </p:pic>
        </mc:Fallback>
      </mc:AlternateContent>
      <p:sp>
        <p:nvSpPr>
          <p:cNvPr id="6" name="タイトル 1"/>
          <p:cNvSpPr txBox="1">
            <a:spLocks/>
          </p:cNvSpPr>
          <p:nvPr/>
        </p:nvSpPr>
        <p:spPr>
          <a:xfrm>
            <a:off x="808698" y="1599626"/>
            <a:ext cx="7406640" cy="1472184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A1</a:t>
            </a:r>
            <a:r>
              <a:rPr kumimoji="1" lang="ja-JP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課題演習</a:t>
            </a:r>
            <a:endParaRPr kumimoji="1" lang="en-US" altLang="ja-JP" sz="2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6000" dirty="0" smtClean="0"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μ</a:t>
            </a:r>
            <a:r>
              <a:rPr kumimoji="1" lang="ja-JP" altLang="en-US" sz="60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＋</a:t>
            </a:r>
            <a:r>
              <a:rPr kumimoji="1" lang="ja-JP" alt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の寿命と</a:t>
            </a:r>
            <a:r>
              <a:rPr kumimoji="1" lang="en-US" altLang="ja-JP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g</a:t>
            </a:r>
            <a:r>
              <a:rPr kumimoji="1" lang="ja-JP" alt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因子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857984" y="6488668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写真：</a:t>
            </a:r>
            <a:r>
              <a:rPr lang="en-US" altLang="ja-JP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A1</a:t>
            </a:r>
            <a:r>
              <a:rPr lang="ja-JP" altLang="en-US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の部屋</a:t>
            </a:r>
            <a:endParaRPr kumimoji="1" lang="ja-JP" altLang="en-US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1946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ja-JP" altLang="en-US" dirty="0" smtClean="0"/>
              <a:t>磁場の測定</a:t>
            </a:r>
            <a:endParaRPr kumimoji="1" lang="ja-JP" altLang="en-US" dirty="0"/>
          </a:p>
        </p:txBody>
      </p:sp>
      <p:pic>
        <p:nvPicPr>
          <p:cNvPr id="9" name="コンテンツ プレースホルダ 8" descr="IMG_00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57422" y="4786322"/>
            <a:ext cx="2643206" cy="1982405"/>
          </a:xfrm>
        </p:spPr>
      </p:pic>
      <p:pic>
        <p:nvPicPr>
          <p:cNvPr id="10" name="図 9" descr="IMG_00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4143380"/>
            <a:ext cx="2190765" cy="1643074"/>
          </a:xfrm>
          <a:prstGeom prst="rect">
            <a:avLst/>
          </a:prstGeom>
        </p:spPr>
      </p:pic>
      <p:pic>
        <p:nvPicPr>
          <p:cNvPr id="11" name="図 10" descr="IMG_001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3504" y="3857628"/>
            <a:ext cx="3786214" cy="2839661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1571604" y="2005604"/>
            <a:ext cx="30718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磁場の測定は右図のように</a:t>
            </a:r>
            <a:r>
              <a:rPr kumimoji="1" lang="en-US" altLang="ja-JP" dirty="0" smtClean="0"/>
              <a:t>16</a:t>
            </a:r>
            <a:r>
              <a:rPr lang="ja-JP" altLang="en-US" dirty="0" smtClean="0"/>
              <a:t>ヶ</a:t>
            </a:r>
            <a:r>
              <a:rPr kumimoji="1" lang="ja-JP" altLang="en-US" dirty="0" smtClean="0"/>
              <a:t>所の磁場を測定してその平均値を求めた。</a:t>
            </a:r>
            <a:endParaRPr kumimoji="1" lang="en-US" altLang="ja-JP" dirty="0" smtClean="0"/>
          </a:p>
        </p:txBody>
      </p:sp>
      <p:pic>
        <p:nvPicPr>
          <p:cNvPr id="16387" name="Picture 3" descr="C:\Documents and Settings\a1\デスクトップ\report\coil.ep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57818" y="1857364"/>
            <a:ext cx="3571900" cy="1601531"/>
          </a:xfrm>
          <a:prstGeom prst="rect">
            <a:avLst/>
          </a:prstGeom>
          <a:noFill/>
        </p:spPr>
      </p:pic>
      <p:sp>
        <p:nvSpPr>
          <p:cNvPr id="14" name="テキスト ボックス 13"/>
          <p:cNvSpPr txBox="1"/>
          <p:nvPr/>
        </p:nvSpPr>
        <p:spPr>
          <a:xfrm>
            <a:off x="1000100" y="3129977"/>
            <a:ext cx="47863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 smtClean="0">
                <a:solidFill>
                  <a:srgbClr val="FF0000"/>
                </a:solidFill>
              </a:rPr>
              <a:t>B = 54.67±0.20 Gauss</a:t>
            </a:r>
            <a:endParaRPr kumimoji="1" lang="ja-JP" alt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ja-JP" altLang="en-US" dirty="0" smtClean="0"/>
              <a:t>寿命</a:t>
            </a:r>
            <a:r>
              <a:rPr lang="ja-JP" altLang="en-US" dirty="0"/>
              <a:t>𝜏の</a:t>
            </a:r>
            <a:r>
              <a:rPr lang="ja-JP" altLang="en-US" dirty="0" smtClean="0"/>
              <a:t>解析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 rotWithShape="1">
            <a:blip r:embed="rId2" cstate="print"/>
            <a:stretch>
              <a:fillRect l="-976" t="-2160"/>
            </a:stretch>
          </a:blipFill>
        </p:spPr>
        <p:txBody>
          <a:bodyPr/>
          <a:lstStyle/>
          <a:p>
            <a:pPr>
              <a:buNone/>
            </a:pPr>
            <a:endParaRPr lang="ja-JP" altLang="en-US" dirty="0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393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…</a:t>
            </a:r>
            <a:r>
              <a:rPr kumimoji="1" lang="ja-JP" altLang="en-US" dirty="0" smtClean="0"/>
              <a:t>実際に</a:t>
            </a:r>
            <a:r>
              <a:rPr lang="en-US" altLang="ja-JP" dirty="0"/>
              <a:t>F</a:t>
            </a:r>
            <a:r>
              <a:rPr kumimoji="1" lang="en-US" altLang="ja-JP" dirty="0" smtClean="0"/>
              <a:t>it</a:t>
            </a:r>
            <a:r>
              <a:rPr kumimoji="1" lang="ja-JP" altLang="en-US" dirty="0" smtClean="0"/>
              <a:t>してみた</a:t>
            </a:r>
            <a:endParaRPr kumimoji="1" lang="ja-JP" altLang="en-US" dirty="0"/>
          </a:p>
        </p:txBody>
      </p:sp>
      <p:pic>
        <p:nvPicPr>
          <p:cNvPr id="4" name="Picture 2" descr="C:\Users\ichinori\Documents\analysis\root\A1_2011\picture\lifetime_bin400.ep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640582" y="1447800"/>
            <a:ext cx="7088386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テキスト ボックス 4"/>
              <p:cNvSpPr txBox="1"/>
              <p:nvPr/>
            </p:nvSpPr>
            <p:spPr>
              <a:xfrm>
                <a:off x="5364088" y="6372036"/>
                <a:ext cx="3600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その①：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i="1" dirty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ja-JP" altLang="en-US" i="1" dirty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/>
                          </a:rPr>
                          <m:t>𝜇</m:t>
                        </m:r>
                      </m:e>
                      <m:sup>
                        <m:r>
                          <a:rPr lang="en-US" altLang="ja-JP" i="1" dirty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/>
                          </a:rPr>
                          <m:t>+</m:t>
                        </m:r>
                      </m:sup>
                    </m:sSup>
                  </m:oMath>
                </a14:m>
                <a:r>
                  <a:rPr kumimoji="1" lang="ja-JP" altLang="en-US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のみを仮定した場合</a:t>
                </a:r>
                <a:endParaRPr kumimoji="1" lang="ja-JP" altLang="en-US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088" y="6372036"/>
                <a:ext cx="3600400" cy="369332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1523" t="-11475" b="-2131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9" name="正方形/長方形 8"/>
              <p:cNvSpPr/>
              <p:nvPr/>
            </p:nvSpPr>
            <p:spPr>
              <a:xfrm>
                <a:off x="5436096" y="4630638"/>
                <a:ext cx="2582309" cy="5985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82296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altLang="ja-JP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ja-JP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altLang="ja-JP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ja-JP" i="1">
                          <a:solidFill>
                            <a:srgbClr val="FF0000"/>
                          </a:solidFill>
                          <a:latin typeface="Cambria Math"/>
                        </a:rPr>
                        <m:t>𝐴𝑒𝑥𝑝</m:t>
                      </m:r>
                      <m:d>
                        <m:dPr>
                          <m:ctrlPr>
                            <a:rPr lang="en-US" altLang="ja-JP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ja-JP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ja-JP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ja-JP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num>
                            <m:den>
                              <m:r>
                                <a:rPr lang="ja-JP" alt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𝜏</m:t>
                              </m:r>
                            </m:den>
                          </m:f>
                        </m:e>
                      </m:d>
                      <m:r>
                        <a:rPr lang="en-US" altLang="ja-JP" i="1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altLang="ja-JP" i="1">
                          <a:solidFill>
                            <a:srgbClr val="FF0000"/>
                          </a:solidFill>
                          <a:latin typeface="Cambria Math"/>
                        </a:rPr>
                        <m:t>𝐶</m:t>
                      </m:r>
                    </m:oMath>
                  </m:oMathPara>
                </a14:m>
                <a:endParaRPr lang="en-US" altLang="ja-JP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9" name="正方形/長方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096" y="4630638"/>
                <a:ext cx="2582309" cy="598562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テキスト ボックス 11"/>
          <p:cNvSpPr txBox="1"/>
          <p:nvPr/>
        </p:nvSpPr>
        <p:spPr>
          <a:xfrm>
            <a:off x="4644008" y="6011996"/>
            <a:ext cx="1064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時刻</a:t>
            </a:r>
            <a:r>
              <a:rPr lang="en-US" altLang="ja-JP" dirty="0"/>
              <a:t> </a:t>
            </a:r>
            <a:r>
              <a:rPr lang="en-US" altLang="ja-JP" dirty="0" smtClean="0"/>
              <a:t>(</a:t>
            </a:r>
            <a:r>
              <a:rPr kumimoji="1" lang="en-US" altLang="ja-JP" dirty="0" smtClean="0"/>
              <a:t>ns)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475656" y="3212976"/>
            <a:ext cx="461665" cy="1246495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ja-JP" altLang="en-US" dirty="0"/>
              <a:t>イベント数</a:t>
            </a:r>
            <a:endParaRPr kumimoji="1" lang="ja-JP" altLang="en-US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6" name="テキスト ボックス 15"/>
              <p:cNvSpPr txBox="1"/>
              <p:nvPr/>
            </p:nvSpPr>
            <p:spPr>
              <a:xfrm>
                <a:off x="3455876" y="2780928"/>
                <a:ext cx="3816424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400" dirty="0" smtClean="0"/>
                  <a:t>Fit</a:t>
                </a:r>
                <a:r>
                  <a:rPr kumimoji="1" lang="ja-JP" altLang="en-US" sz="2400" dirty="0" smtClean="0"/>
                  <a:t>した結果</a:t>
                </a:r>
                <a:r>
                  <a:rPr kumimoji="1" lang="en-US" altLang="ja-JP" sz="2400" dirty="0" smtClean="0"/>
                  <a:t>…</a:t>
                </a:r>
              </a:p>
              <a:p>
                <a14:m>
                  <m:oMath xmlns:m="http://schemas.openxmlformats.org/officeDocument/2006/math">
                    <m:r>
                      <a:rPr kumimoji="1" lang="ja-JP" altLang="en-US" sz="3600" i="1" smtClean="0">
                        <a:solidFill>
                          <a:srgbClr val="0070C0"/>
                        </a:solidFill>
                        <a:latin typeface="Cambria Math"/>
                      </a:rPr>
                      <m:t>𝜏</m:t>
                    </m:r>
                    <m:r>
                      <a:rPr lang="en-US" altLang="ja-JP" sz="3600" i="1">
                        <a:solidFill>
                          <a:srgbClr val="0070C0"/>
                        </a:solidFill>
                        <a:latin typeface="Cambria Math"/>
                      </a:rPr>
                      <m:t>=2</m:t>
                    </m:r>
                    <m:r>
                      <a:rPr lang="en-US" altLang="ja-JP" sz="3600" b="0" i="1" smtClean="0">
                        <a:solidFill>
                          <a:srgbClr val="0070C0"/>
                        </a:solidFill>
                        <a:latin typeface="Cambria Math"/>
                      </a:rPr>
                      <m:t>.</m:t>
                    </m:r>
                    <m:r>
                      <a:rPr lang="en-US" altLang="ja-JP" sz="3600" i="1">
                        <a:solidFill>
                          <a:srgbClr val="0070C0"/>
                        </a:solidFill>
                        <a:latin typeface="Cambria Math"/>
                      </a:rPr>
                      <m:t>19</m:t>
                    </m:r>
                    <m:r>
                      <a:rPr lang="en-US" altLang="ja-JP" sz="360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±</m:t>
                    </m:r>
                    <m:r>
                      <a:rPr lang="en-US" altLang="ja-JP" sz="3600" b="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0.07</m:t>
                    </m:r>
                  </m:oMath>
                </a14:m>
                <a:r>
                  <a:rPr kumimoji="1" lang="en-US" altLang="ja-JP" sz="3600" dirty="0" smtClean="0">
                    <a:solidFill>
                      <a:srgbClr val="0070C0"/>
                    </a:solidFill>
                  </a:rPr>
                  <a:t> μs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>
                          <a:latin typeface="Cambria Math"/>
                        </a:rPr>
                        <m:t>𝐴</m:t>
                      </m:r>
                      <m:r>
                        <a:rPr lang="en-US" altLang="ja-JP" i="1">
                          <a:latin typeface="Cambria Math"/>
                        </a:rPr>
                        <m:t>=199.8±7.7</m:t>
                      </m:r>
                    </m:oMath>
                  </m:oMathPara>
                </a14:m>
                <a:endParaRPr kumimoji="1" lang="en-US" altLang="ja-JP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>
                          <a:latin typeface="Cambria Math"/>
                        </a:rPr>
                        <m:t>𝐶</m:t>
                      </m:r>
                      <m:r>
                        <a:rPr lang="en-US" altLang="ja-JP" i="1">
                          <a:latin typeface="Cambria Math"/>
                        </a:rPr>
                        <m:t>=33.4±0.4</m:t>
                      </m:r>
                    </m:oMath>
                  </m:oMathPara>
                </a14:m>
                <a:endParaRPr kumimoji="1" lang="en-US" altLang="ja-JP" dirty="0" smtClean="0"/>
              </a:p>
            </p:txBody>
          </p:sp>
        </mc:Choice>
        <mc:Fallback>
          <p:sp>
            <p:nvSpPr>
              <p:cNvPr id="16" name="テキスト ボックス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5876" y="2780928"/>
                <a:ext cx="3816424" cy="1569660"/>
              </a:xfrm>
              <a:prstGeom prst="rect">
                <a:avLst/>
              </a:prstGeom>
              <a:blipFill rotWithShape="1">
                <a:blip r:embed="rId5" cstate="print"/>
                <a:stretch>
                  <a:fillRect l="-2556" t="-4264" r="-46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直線矢印コネクタ 17"/>
          <p:cNvCxnSpPr/>
          <p:nvPr/>
        </p:nvCxnSpPr>
        <p:spPr>
          <a:xfrm>
            <a:off x="5796136" y="5085184"/>
            <a:ext cx="0" cy="36004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/>
          <p:cNvCxnSpPr/>
          <p:nvPr/>
        </p:nvCxnSpPr>
        <p:spPr>
          <a:xfrm flipH="1">
            <a:off x="2483768" y="2420888"/>
            <a:ext cx="504056" cy="5040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1" name="テキスト ボックス 20"/>
              <p:cNvSpPr txBox="1"/>
              <p:nvPr/>
            </p:nvSpPr>
            <p:spPr>
              <a:xfrm>
                <a:off x="2555776" y="2143889"/>
                <a:ext cx="3672408" cy="27699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200" dirty="0" smtClean="0">
                    <a:solidFill>
                      <a:schemeClr val="tx1"/>
                    </a:solidFill>
                  </a:rPr>
                  <a:t>アフターパルスや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12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kumimoji="1" lang="ja-JP" altLang="en-US" sz="12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𝜇</m:t>
                        </m:r>
                      </m:e>
                      <m:sup>
                        <m:r>
                          <a:rPr kumimoji="1" lang="en-US" altLang="ja-JP" sz="12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</m:sup>
                    </m:sSup>
                  </m:oMath>
                </a14:m>
                <a:r>
                  <a:rPr kumimoji="1" lang="ja-JP" altLang="en-US" sz="1200" dirty="0" smtClean="0">
                    <a:solidFill>
                      <a:schemeClr val="tx1"/>
                    </a:solidFill>
                  </a:rPr>
                  <a:t>の影響が表れやすいため放置</a:t>
                </a:r>
                <a:endParaRPr kumimoji="1" lang="ja-JP" altLang="en-US" sz="12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1" name="テキスト ボックス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776" y="2143889"/>
                <a:ext cx="3672408" cy="276999"/>
              </a:xfrm>
              <a:prstGeom prst="rect">
                <a:avLst/>
              </a:prstGeom>
              <a:blipFill rotWithShape="1">
                <a:blip r:embed="rId6" cstate="print"/>
                <a:stretch>
                  <a:fillRect b="-1276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テキスト ボックス 2"/>
              <p:cNvSpPr txBox="1"/>
              <p:nvPr/>
            </p:nvSpPr>
            <p:spPr>
              <a:xfrm>
                <a:off x="5508104" y="2924944"/>
                <a:ext cx="27363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dirty="0" smtClean="0">
                    <a:solidFill>
                      <a:schemeClr val="accent3">
                        <a:lumMod val="50000"/>
                      </a:schemeClr>
                    </a:solidFill>
                  </a:rPr>
                  <a:t>(</a:t>
                </a:r>
                <a:r>
                  <a:rPr kumimoji="1" lang="ja-JP" altLang="en-US" dirty="0" smtClean="0">
                    <a:solidFill>
                      <a:schemeClr val="accent3">
                        <a:lumMod val="50000"/>
                      </a:schemeClr>
                    </a:solidFill>
                  </a:rPr>
                  <a:t>文献値：</a:t>
                </a:r>
                <a14:m>
                  <m:oMath xmlns:m="http://schemas.openxmlformats.org/officeDocument/2006/math">
                    <m:r>
                      <a:rPr kumimoji="1" lang="ja-JP" altLang="en-US" i="1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/>
                      </a:rPr>
                      <m:t>𝜏</m:t>
                    </m:r>
                    <m:r>
                      <a:rPr kumimoji="1" lang="en-US" altLang="ja-JP" b="0" i="1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/>
                      </a:rPr>
                      <m:t>=2.197</m:t>
                    </m:r>
                  </m:oMath>
                </a14:m>
                <a:r>
                  <a:rPr kumimoji="1" lang="en-US" altLang="ja-JP" dirty="0" smtClean="0">
                    <a:solidFill>
                      <a:schemeClr val="accent3">
                        <a:lumMod val="50000"/>
                      </a:schemeClr>
                    </a:solidFill>
                  </a:rPr>
                  <a:t>μs)</a:t>
                </a:r>
                <a:endParaRPr kumimoji="1" lang="ja-JP" altLang="en-US" dirty="0">
                  <a:solidFill>
                    <a:schemeClr val="accent3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3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104" y="2924944"/>
                <a:ext cx="2736304" cy="369332"/>
              </a:xfrm>
              <a:prstGeom prst="rect">
                <a:avLst/>
              </a:prstGeom>
              <a:blipFill rotWithShape="1">
                <a:blip r:embed="rId7" cstate="print"/>
                <a:stretch>
                  <a:fillRect l="-2009" t="-11667" b="-28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テキスト ボックス 12"/>
          <p:cNvSpPr txBox="1"/>
          <p:nvPr/>
        </p:nvSpPr>
        <p:spPr>
          <a:xfrm>
            <a:off x="6283864" y="668558"/>
            <a:ext cx="2664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生</a:t>
            </a:r>
            <a:r>
              <a:rPr lang="ja-JP" altLang="en-US" dirty="0" smtClean="0"/>
              <a:t>データ：</a:t>
            </a:r>
            <a:r>
              <a:rPr lang="en-US" altLang="ja-JP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33157events</a:t>
            </a:r>
          </a:p>
          <a:p>
            <a:pPr algn="ctr"/>
            <a:r>
              <a:rPr lang="ja-JP" altLang="en-US" dirty="0" smtClean="0"/>
              <a:t>↓</a:t>
            </a:r>
            <a:endParaRPr lang="en-US" altLang="ja-JP" dirty="0" smtClean="0"/>
          </a:p>
          <a:p>
            <a:r>
              <a:rPr lang="ja-JP" altLang="en-US" dirty="0" smtClean="0"/>
              <a:t>カット後：</a:t>
            </a:r>
            <a:r>
              <a:rPr lang="en-US" altLang="ja-JP" u="sng" dirty="0" smtClean="0">
                <a:solidFill>
                  <a:srgbClr val="00B0F0"/>
                </a:solidFill>
              </a:rPr>
              <a:t>22407events</a:t>
            </a:r>
            <a:endParaRPr kumimoji="1" lang="ja-JP" altLang="en-US" u="sng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0583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9" grpId="0" animBg="1"/>
      <p:bldP spid="12" grpId="0"/>
      <p:bldP spid="14" grpId="0"/>
      <p:bldP spid="16" grpId="0" animBg="1"/>
      <p:bldP spid="21" grpId="0" animBg="1"/>
      <p:bldP spid="3" grpId="0" animBg="1"/>
      <p:bldP spid="13" grpId="0"/>
      <p:bldP spid="13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ja-JP" altLang="en-US" dirty="0" smtClean="0"/>
              <a:t>折角なので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 rotWithShape="1">
            <a:blip r:embed="rId2" cstate="print"/>
            <a:stretch>
              <a:fillRect l="-1382" t="-2160"/>
            </a:stretch>
          </a:blipFill>
        </p:spPr>
        <p:txBody>
          <a:bodyPr/>
          <a:lstStyle/>
          <a:p>
            <a:pPr>
              <a:buNone/>
            </a:pPr>
            <a:endParaRPr lang="ja-JP" altLang="en-US" dirty="0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659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Fit</a:t>
            </a:r>
            <a:r>
              <a:rPr kumimoji="1" lang="ja-JP" altLang="en-US" dirty="0" smtClean="0"/>
              <a:t>してみましょう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39121" y="1447800"/>
            <a:ext cx="7091307" cy="4800600"/>
          </a:xfrm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テキスト ボックス 5"/>
              <p:cNvSpPr txBox="1"/>
              <p:nvPr/>
            </p:nvSpPr>
            <p:spPr>
              <a:xfrm>
                <a:off x="3419872" y="2607833"/>
                <a:ext cx="4608512" cy="2123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2400" dirty="0" smtClean="0"/>
                  <a:t>Fit</a:t>
                </a:r>
                <a:r>
                  <a:rPr lang="ja-JP" altLang="en-US" sz="2400" dirty="0"/>
                  <a:t>した結果</a:t>
                </a:r>
                <a:r>
                  <a:rPr lang="en-US" altLang="ja-JP" sz="2400" dirty="0"/>
                  <a:t>…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36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ja-JP" altLang="en-US" sz="36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𝜏</m:t>
                        </m:r>
                      </m:e>
                      <m:sub>
                        <m:r>
                          <a:rPr lang="en-US" altLang="ja-JP" sz="36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+</m:t>
                        </m:r>
                      </m:sub>
                    </m:sSub>
                    <m:r>
                      <a:rPr lang="en-US" altLang="ja-JP" sz="3600" i="1">
                        <a:solidFill>
                          <a:srgbClr val="0070C0"/>
                        </a:solidFill>
                        <a:latin typeface="Cambria Math"/>
                      </a:rPr>
                      <m:t>=2.22</m:t>
                    </m:r>
                    <m:r>
                      <a:rPr lang="en-US" altLang="ja-JP" sz="360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±</m:t>
                    </m:r>
                    <m:r>
                      <a:rPr lang="en-US" altLang="ja-JP" sz="3600" i="1">
                        <a:solidFill>
                          <a:srgbClr val="0070C0"/>
                        </a:solidFill>
                        <a:latin typeface="Cambria Math"/>
                      </a:rPr>
                      <m:t>0.07</m:t>
                    </m:r>
                  </m:oMath>
                </a14:m>
                <a:r>
                  <a:rPr lang="en-US" altLang="ja-JP" sz="3600" dirty="0">
                    <a:solidFill>
                      <a:srgbClr val="0070C0"/>
                    </a:solidFill>
                  </a:rPr>
                  <a:t> μs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36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ja-JP" altLang="en-US" sz="36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𝜏</m:t>
                        </m:r>
                      </m:e>
                      <m:sub>
                        <m:r>
                          <a:rPr lang="en-US" altLang="ja-JP" sz="36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</m:sub>
                    </m:sSub>
                    <m:r>
                      <a:rPr lang="en-US" altLang="ja-JP" sz="3600" i="1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altLang="ja-JP" sz="3600" b="0" i="1" smtClean="0">
                        <a:solidFill>
                          <a:srgbClr val="0070C0"/>
                        </a:solidFill>
                        <a:latin typeface="Cambria Math"/>
                      </a:rPr>
                      <m:t>0.</m:t>
                    </m:r>
                    <m:r>
                      <a:rPr lang="en-US" altLang="ja-JP" sz="3600" i="1">
                        <a:solidFill>
                          <a:srgbClr val="0070C0"/>
                        </a:solidFill>
                        <a:latin typeface="Cambria Math"/>
                      </a:rPr>
                      <m:t>136</m:t>
                    </m:r>
                    <m:r>
                      <a:rPr lang="en-US" altLang="ja-JP" sz="360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±</m:t>
                    </m:r>
                    <m:r>
                      <a:rPr lang="en-US" altLang="ja-JP" sz="3600" i="1">
                        <a:solidFill>
                          <a:srgbClr val="0070C0"/>
                        </a:solidFill>
                        <a:latin typeface="Cambria Math"/>
                      </a:rPr>
                      <m:t>0.</m:t>
                    </m:r>
                    <m:r>
                      <a:rPr lang="en-US" altLang="ja-JP" sz="3600" b="0" i="1" smtClean="0">
                        <a:solidFill>
                          <a:srgbClr val="0070C0"/>
                        </a:solidFill>
                        <a:latin typeface="Cambria Math"/>
                      </a:rPr>
                      <m:t>0</m:t>
                    </m:r>
                    <m:r>
                      <a:rPr lang="en-US" altLang="ja-JP" sz="3600" i="1">
                        <a:solidFill>
                          <a:srgbClr val="0070C0"/>
                        </a:solidFill>
                        <a:latin typeface="Cambria Math"/>
                      </a:rPr>
                      <m:t>36</m:t>
                    </m:r>
                  </m:oMath>
                </a14:m>
                <a:r>
                  <a:rPr lang="en-US" altLang="ja-JP" sz="3600" dirty="0">
                    <a:solidFill>
                      <a:srgbClr val="0070C0"/>
                    </a:solidFill>
                  </a:rPr>
                  <a:t> μs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b="0" i="1" smtClean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altLang="ja-JP" b="0" i="1" smtClean="0">
                              <a:latin typeface="Cambria Math"/>
                            </a:rPr>
                            <m:t>+</m:t>
                          </m:r>
                        </m:sub>
                      </m:sSub>
                      <m:r>
                        <a:rPr lang="en-US" altLang="ja-JP" i="1">
                          <a:latin typeface="Cambria Math"/>
                        </a:rPr>
                        <m:t>=195</m:t>
                      </m:r>
                      <m:r>
                        <a:rPr lang="en-US" altLang="ja-JP" b="0" i="1" smtClean="0">
                          <a:latin typeface="Cambria Math"/>
                        </a:rPr>
                        <m:t>.9</m:t>
                      </m:r>
                      <m:r>
                        <a:rPr lang="en-US" altLang="ja-JP" i="1" smtClean="0">
                          <a:latin typeface="Cambria Math"/>
                          <a:ea typeface="Cambria Math"/>
                        </a:rPr>
                        <m:t>±</m:t>
                      </m:r>
                      <m:r>
                        <a:rPr lang="en-US" altLang="ja-JP" i="1">
                          <a:latin typeface="Cambria Math"/>
                        </a:rPr>
                        <m:t>6.</m:t>
                      </m:r>
                      <m:r>
                        <a:rPr lang="en-US" altLang="ja-JP" b="0" i="1" smtClean="0">
                          <a:latin typeface="Cambria Math"/>
                        </a:rPr>
                        <m:t>6,</m:t>
                      </m:r>
                      <m:sSub>
                        <m:sSubPr>
                          <m:ctrlPr>
                            <a:rPr lang="en-US" altLang="ja-JP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b="0" i="1" smtClean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altLang="ja-JP" b="0" i="1" smtClean="0">
                              <a:latin typeface="Cambria Math"/>
                            </a:rPr>
                            <m:t>−</m:t>
                          </m:r>
                        </m:sub>
                      </m:sSub>
                      <m:r>
                        <a:rPr lang="en-US" altLang="ja-JP" i="1">
                          <a:latin typeface="Cambria Math"/>
                        </a:rPr>
                        <m:t>=7</m:t>
                      </m:r>
                      <m:r>
                        <a:rPr lang="en-US" altLang="ja-JP" b="0" i="1" smtClean="0">
                          <a:latin typeface="Cambria Math"/>
                        </a:rPr>
                        <m:t>.5</m:t>
                      </m:r>
                      <m:r>
                        <a:rPr lang="en-US" altLang="ja-JP" b="0" i="1" smtClean="0">
                          <a:latin typeface="Cambria Math"/>
                        </a:rPr>
                        <m:t>𝑒</m:t>
                      </m:r>
                      <m:r>
                        <a:rPr lang="en-US" altLang="ja-JP" b="0" i="1" smtClean="0">
                          <a:latin typeface="Cambria Math"/>
                        </a:rPr>
                        <m:t>2±4.5</m:t>
                      </m:r>
                      <m:r>
                        <a:rPr lang="en-US" altLang="ja-JP" b="0" i="1" smtClean="0">
                          <a:latin typeface="Cambria Math"/>
                        </a:rPr>
                        <m:t>𝑒</m:t>
                      </m:r>
                      <m:r>
                        <a:rPr lang="en-US" altLang="ja-JP" b="0" i="1" smtClean="0"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en-US" altLang="ja-JP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>
                          <a:latin typeface="Cambria Math"/>
                        </a:rPr>
                        <m:t>𝐶</m:t>
                      </m:r>
                      <m:r>
                        <a:rPr lang="en-US" altLang="ja-JP" i="1">
                          <a:latin typeface="Cambria Math"/>
                        </a:rPr>
                        <m:t>=33.30±0.44</m:t>
                      </m:r>
                    </m:oMath>
                  </m:oMathPara>
                </a14:m>
                <a:endParaRPr lang="en-US" altLang="ja-JP" dirty="0"/>
              </a:p>
            </p:txBody>
          </p:sp>
        </mc:Choice>
        <mc:Fallback>
          <p:sp>
            <p:nvSpPr>
              <p:cNvPr id="6" name="テキスト ボックス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9872" y="2607833"/>
                <a:ext cx="4608512" cy="2123658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1984" t="-3161" r="-317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テキスト ボックス 6"/>
              <p:cNvSpPr txBox="1"/>
              <p:nvPr/>
            </p:nvSpPr>
            <p:spPr>
              <a:xfrm>
                <a:off x="5293196" y="2492896"/>
                <a:ext cx="273630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dirty="0" smtClean="0">
                    <a:solidFill>
                      <a:schemeClr val="accent3">
                        <a:lumMod val="50000"/>
                      </a:schemeClr>
                    </a:solidFill>
                  </a:rPr>
                  <a:t>(</a:t>
                </a:r>
                <a:r>
                  <a:rPr kumimoji="1" lang="ja-JP" altLang="en-US" dirty="0" smtClean="0">
                    <a:solidFill>
                      <a:schemeClr val="accent3">
                        <a:lumMod val="50000"/>
                      </a:schemeClr>
                    </a:solidFill>
                  </a:rPr>
                  <a:t>文献値：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kumimoji="1" lang="ja-JP" altLang="en-US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  <m:t>𝜏</m:t>
                        </m:r>
                      </m:e>
                      <m:sub>
                        <m:r>
                          <a:rPr kumimoji="1" lang="en-US" altLang="ja-JP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  <m:t>+</m:t>
                        </m:r>
                      </m:sub>
                    </m:sSub>
                    <m:r>
                      <a:rPr kumimoji="1" lang="en-US" altLang="ja-JP" b="0" i="1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/>
                      </a:rPr>
                      <m:t>=2.197</m:t>
                    </m:r>
                  </m:oMath>
                </a14:m>
                <a:r>
                  <a:rPr kumimoji="1" lang="en-US" altLang="ja-JP" dirty="0" smtClean="0">
                    <a:solidFill>
                      <a:schemeClr val="accent3">
                        <a:lumMod val="50000"/>
                      </a:schemeClr>
                    </a:solidFill>
                  </a:rPr>
                  <a:t>μs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ja-JP" altLang="en-US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  <m:t>𝜏</m:t>
                        </m:r>
                      </m:e>
                      <m:sub>
                        <m:r>
                          <a:rPr lang="en-US" altLang="ja-JP" b="0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  <m:t>−</m:t>
                        </m:r>
                      </m:sub>
                    </m:sSub>
                    <m:r>
                      <a:rPr lang="en-US" altLang="ja-JP" i="1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/>
                      </a:rPr>
                      <m:t>=</m:t>
                    </m:r>
                    <m:r>
                      <a:rPr lang="en-US" altLang="ja-JP" b="0" i="1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/>
                      </a:rPr>
                      <m:t>0.160</m:t>
                    </m:r>
                  </m:oMath>
                </a14:m>
                <a:r>
                  <a:rPr lang="en-US" altLang="ja-JP" dirty="0">
                    <a:solidFill>
                      <a:schemeClr val="accent3">
                        <a:lumMod val="50000"/>
                      </a:schemeClr>
                    </a:solidFill>
                  </a:rPr>
                  <a:t>μs</a:t>
                </a:r>
                <a:r>
                  <a:rPr kumimoji="1" lang="en-US" altLang="ja-JP" dirty="0" smtClean="0">
                    <a:solidFill>
                      <a:schemeClr val="accent3">
                        <a:lumMod val="50000"/>
                      </a:schemeClr>
                    </a:solidFill>
                  </a:rPr>
                  <a:t>)</a:t>
                </a:r>
                <a:endParaRPr kumimoji="1" lang="ja-JP" altLang="en-US" dirty="0">
                  <a:solidFill>
                    <a:schemeClr val="accent3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7" name="テキスト ボックス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3196" y="2492896"/>
                <a:ext cx="2736304" cy="646331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l="-1782" t="-6604" b="-1415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テキスト ボックス 7"/>
          <p:cNvSpPr txBox="1"/>
          <p:nvPr/>
        </p:nvSpPr>
        <p:spPr>
          <a:xfrm>
            <a:off x="4644008" y="6011996"/>
            <a:ext cx="1064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時刻</a:t>
            </a:r>
            <a:r>
              <a:rPr lang="en-US" altLang="ja-JP" dirty="0"/>
              <a:t> </a:t>
            </a:r>
            <a:r>
              <a:rPr lang="en-US" altLang="ja-JP" dirty="0" smtClean="0"/>
              <a:t>(</a:t>
            </a:r>
            <a:r>
              <a:rPr kumimoji="1" lang="en-US" altLang="ja-JP" dirty="0" smtClean="0"/>
              <a:t>ns)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475656" y="3212976"/>
            <a:ext cx="461665" cy="1246495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ja-JP" altLang="en-US" dirty="0"/>
              <a:t>イベント数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283864" y="668558"/>
            <a:ext cx="2664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生</a:t>
            </a:r>
            <a:r>
              <a:rPr lang="ja-JP" altLang="en-US" dirty="0" smtClean="0"/>
              <a:t>データ：</a:t>
            </a:r>
            <a:r>
              <a:rPr lang="en-US" altLang="ja-JP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33157events</a:t>
            </a:r>
          </a:p>
          <a:p>
            <a:pPr algn="ctr"/>
            <a:r>
              <a:rPr lang="ja-JP" altLang="en-US" dirty="0" smtClean="0"/>
              <a:t>↓</a:t>
            </a:r>
            <a:endParaRPr lang="en-US" altLang="ja-JP" dirty="0" smtClean="0"/>
          </a:p>
          <a:p>
            <a:r>
              <a:rPr lang="ja-JP" altLang="en-US" dirty="0" smtClean="0"/>
              <a:t>カット後：</a:t>
            </a:r>
            <a:r>
              <a:rPr lang="en-US" altLang="ja-JP" u="sng" dirty="0" smtClean="0">
                <a:solidFill>
                  <a:srgbClr val="00B0F0"/>
                </a:solidFill>
              </a:rPr>
              <a:t>22407events</a:t>
            </a:r>
            <a:endParaRPr kumimoji="1" lang="ja-JP" altLang="en-US" u="sng" dirty="0">
              <a:solidFill>
                <a:srgbClr val="00B0F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0" name="テキスト ボックス 9"/>
              <p:cNvSpPr txBox="1"/>
              <p:nvPr/>
            </p:nvSpPr>
            <p:spPr>
              <a:xfrm>
                <a:off x="5364088" y="6372036"/>
                <a:ext cx="3600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その②：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i="1" dirty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ja-JP" altLang="en-US" i="1" dirty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/>
                          </a:rPr>
                          <m:t>𝜇</m:t>
                        </m:r>
                      </m:e>
                      <m:sup>
                        <m:r>
                          <a:rPr lang="en-US" altLang="ja-JP" b="0" i="1" dirty="0" smtClean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latin typeface="Cambria Math"/>
                          </a:rPr>
                          <m:t>−</m:t>
                        </m:r>
                      </m:sup>
                    </m:sSup>
                    <m:r>
                      <a:rPr lang="ja-JP" altLang="en-US" b="0" i="1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/>
                      </a:rPr>
                      <m:t>を</m:t>
                    </m:r>
                  </m:oMath>
                </a14:m>
                <a:r>
                  <a:rPr kumimoji="1" lang="ja-JP" altLang="en-US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考慮してみる</a:t>
                </a:r>
                <a:endParaRPr kumimoji="1" lang="ja-JP" altLang="en-US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0" name="テキスト ボックス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088" y="6372036"/>
                <a:ext cx="3600400" cy="369332"/>
              </a:xfrm>
              <a:prstGeom prst="rect">
                <a:avLst/>
              </a:prstGeom>
              <a:blipFill rotWithShape="1">
                <a:blip r:embed="rId5"/>
                <a:stretch>
                  <a:fillRect l="-1523" t="-11475" b="-2131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正方形/長方形 4"/>
              <p:cNvSpPr/>
              <p:nvPr/>
            </p:nvSpPr>
            <p:spPr>
              <a:xfrm>
                <a:off x="4572000" y="4868848"/>
                <a:ext cx="3600024" cy="5763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82296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14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altLang="ja-JP" sz="1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ja-JP" sz="1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altLang="ja-JP" sz="1400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ja-JP" sz="1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sz="1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altLang="ja-JP" sz="1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+</m:t>
                          </m:r>
                        </m:sub>
                      </m:sSub>
                      <m:r>
                        <a:rPr lang="en-US" altLang="ja-JP" sz="1400" i="1">
                          <a:solidFill>
                            <a:srgbClr val="FF0000"/>
                          </a:solidFill>
                          <a:latin typeface="Cambria Math"/>
                        </a:rPr>
                        <m:t>𝑒𝑥𝑝</m:t>
                      </m:r>
                      <m:d>
                        <m:dPr>
                          <m:ctrlPr>
                            <a:rPr lang="en-US" altLang="ja-JP" sz="1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ja-JP" sz="1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ja-JP" sz="1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ja-JP" sz="1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altLang="ja-JP" sz="14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ja-JP" altLang="en-US" sz="14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altLang="ja-JP" sz="14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+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US" altLang="ja-JP" sz="1400" i="1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altLang="ja-JP" sz="1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sz="1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altLang="ja-JP" sz="1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</m:sub>
                      </m:sSub>
                      <m:r>
                        <a:rPr lang="en-US" altLang="ja-JP" sz="1400" i="1">
                          <a:solidFill>
                            <a:srgbClr val="FF0000"/>
                          </a:solidFill>
                          <a:latin typeface="Cambria Math"/>
                        </a:rPr>
                        <m:t>𝑒𝑥𝑝</m:t>
                      </m:r>
                      <m:d>
                        <m:dPr>
                          <m:ctrlPr>
                            <a:rPr lang="en-US" altLang="ja-JP" sz="1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ja-JP" sz="1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ja-JP" sz="1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ja-JP" sz="1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altLang="ja-JP" sz="14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ja-JP" altLang="en-US" sz="14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altLang="ja-JP" sz="14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US" altLang="ja-JP" sz="1400" i="1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altLang="ja-JP" sz="1400" i="1">
                          <a:solidFill>
                            <a:srgbClr val="FF0000"/>
                          </a:solidFill>
                          <a:latin typeface="Cambria Math"/>
                        </a:rPr>
                        <m:t>𝐶</m:t>
                      </m:r>
                    </m:oMath>
                  </m:oMathPara>
                </a14:m>
                <a:endParaRPr lang="en-US" altLang="ja-JP" sz="1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5" name="正方形/長方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868848"/>
                <a:ext cx="3600024" cy="57637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直線矢印コネクタ 10"/>
          <p:cNvCxnSpPr/>
          <p:nvPr/>
        </p:nvCxnSpPr>
        <p:spPr>
          <a:xfrm flipH="1">
            <a:off x="2483768" y="2420888"/>
            <a:ext cx="504056" cy="5040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2" name="テキスト ボックス 11"/>
              <p:cNvSpPr txBox="1"/>
              <p:nvPr/>
            </p:nvSpPr>
            <p:spPr>
              <a:xfrm>
                <a:off x="2555776" y="1988840"/>
                <a:ext cx="3672408" cy="4616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12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kumimoji="1" lang="ja-JP" altLang="en-US" sz="12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𝜇</m:t>
                        </m:r>
                      </m:e>
                      <m:sup>
                        <m:r>
                          <a:rPr kumimoji="1" lang="en-US" altLang="ja-JP" sz="12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</m:sup>
                    </m:sSup>
                  </m:oMath>
                </a14:m>
                <a:r>
                  <a:rPr kumimoji="1" lang="ja-JP" altLang="en-US" sz="1200" dirty="0" smtClean="0">
                    <a:solidFill>
                      <a:schemeClr val="tx1"/>
                    </a:solidFill>
                  </a:rPr>
                  <a:t>の</a:t>
                </a:r>
                <a:r>
                  <a:rPr kumimoji="1" lang="ja-JP" altLang="en-US" sz="1200" dirty="0" smtClean="0">
                    <a:solidFill>
                      <a:schemeClr val="tx1"/>
                    </a:solidFill>
                  </a:rPr>
                  <a:t>影響</a:t>
                </a:r>
                <a:r>
                  <a:rPr lang="ja-JP" altLang="en-US" sz="1200" dirty="0" smtClean="0"/>
                  <a:t>を取り入れるために先ほどより早い時間からフィットを開始</a:t>
                </a:r>
                <a:endParaRPr kumimoji="1" lang="ja-JP" altLang="en-US" sz="12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2" name="テキスト ボックス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776" y="1988840"/>
                <a:ext cx="3672408" cy="461665"/>
              </a:xfrm>
              <a:prstGeom prst="rect">
                <a:avLst/>
              </a:prstGeom>
              <a:blipFill rotWithShape="1">
                <a:blip r:embed="rId7"/>
                <a:stretch>
                  <a:fillRect b="-641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522158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  <p:bldP spid="8" grpId="0"/>
      <p:bldP spid="9" grpId="0"/>
      <p:bldP spid="3" grpId="0"/>
      <p:bldP spid="3" grpId="1"/>
      <p:bldP spid="10" grpId="0" animBg="1"/>
      <p:bldP spid="5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ja-JP" altLang="en-US" dirty="0"/>
              <a:t>寿命</a:t>
            </a:r>
            <a:r>
              <a:rPr lang="ja-JP" altLang="en-US" dirty="0" smtClean="0"/>
              <a:t>のまとめ</a:t>
            </a:r>
            <a:endParaRPr kumimoji="1" lang="ja-JP" altLang="en-US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graphicFrame>
            <p:nvGraphicFramePr>
              <p:cNvPr id="4" name="コンテンツ プレースホルダー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702840980"/>
                  </p:ext>
                </p:extLst>
              </p:nvPr>
            </p:nvGraphicFramePr>
            <p:xfrm>
              <a:off x="1074104" y="1447800"/>
              <a:ext cx="7962392" cy="1437640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3752596"/>
                    <a:gridCol w="4209796"/>
                  </a:tblGrid>
                  <a:tr h="370840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kumimoji="1" lang="en-US" altLang="ja-JP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kumimoji="1" lang="ja-JP" altLang="en-US" smtClean="0">
                                      <a:latin typeface="Cambria Math"/>
                                    </a:rPr>
                                    <m:t>𝝁</m:t>
                                  </m:r>
                                </m:e>
                                <m:sup>
                                  <m:r>
                                    <a:rPr kumimoji="1" lang="en-US" altLang="ja-JP" smtClean="0">
                                      <a:latin typeface="Cambria Math"/>
                                    </a:rPr>
                                    <m:t>+</m:t>
                                  </m:r>
                                </m:sup>
                              </m:sSup>
                            </m:oMath>
                          </a14:m>
                          <a:r>
                            <a:rPr kumimoji="1" lang="ja-JP" altLang="en-US" dirty="0" smtClean="0"/>
                            <a:t>のみの場合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kumimoji="1" lang="en-US" altLang="ja-JP" sz="180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kumimoji="1" lang="ja-JP" altLang="en-US" sz="180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/>
                                    </a:rPr>
                                    <m:t>𝝁</m:t>
                                  </m:r>
                                </m:e>
                                <m:sup>
                                  <m:r>
                                    <a:rPr kumimoji="1" lang="en-US" altLang="ja-JP" sz="1800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effectLst/>
                                      <a:uLnTx/>
                                      <a:uFillTx/>
                                      <a:latin typeface="Cambria Math"/>
                                    </a:rPr>
                                    <m:t>−</m:t>
                                  </m:r>
                                </m:sup>
                              </m:sSup>
                            </m:oMath>
                          </a14:m>
                          <a:r>
                            <a:rPr kumimoji="1" lang="ja-JP" altLang="en-US" sz="1800" u="none" strike="noStrike" kern="1200" cap="none" spc="0" normalizeH="0" baseline="0" noProof="0" dirty="0" smtClean="0">
                              <a:ln>
                                <a:noFill/>
                              </a:ln>
                              <a:effectLst/>
                              <a:uLnTx/>
                              <a:uFillTx/>
                            </a:rPr>
                            <a:t>も含めた場合</a:t>
                          </a:r>
                          <a:endParaRPr kumimoji="1" lang="ja-JP" altLang="en-US" sz="18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ja-JP" sz="3200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ja-JP" altLang="en-US" sz="3200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altLang="ja-JP" sz="3200" b="0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+</m:t>
                                  </m:r>
                                </m:sub>
                              </m:sSub>
                              <m:r>
                                <a:rPr lang="en-US" altLang="ja-JP" sz="320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altLang="ja-JP" sz="3200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/>
                                </a:rPr>
                                <m:t>2.</m:t>
                              </m:r>
                              <m:r>
                                <a:rPr lang="en-US" altLang="ja-JP" sz="320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/>
                                </a:rPr>
                                <m:t>19</m:t>
                              </m:r>
                              <m:r>
                                <a:rPr lang="en-US" altLang="ja-JP" sz="3200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/>
                                </a:rPr>
                                <m:t>±0.07</m:t>
                              </m:r>
                            </m:oMath>
                          </a14:m>
                          <a:r>
                            <a:rPr kumimoji="1" lang="en-US" altLang="ja-JP" sz="3200" dirty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 μs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ja-JP" sz="3200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ja-JP" altLang="en-US" sz="320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altLang="ja-JP" sz="320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+</m:t>
                                  </m:r>
                                </m:sub>
                              </m:sSub>
                              <m:r>
                                <a:rPr lang="en-US" altLang="ja-JP" sz="320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altLang="ja-JP" sz="3200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/>
                                </a:rPr>
                                <m:t>2.22±0.07</m:t>
                              </m:r>
                            </m:oMath>
                          </a14:m>
                          <a:r>
                            <a:rPr lang="en-US" altLang="ja-JP" sz="3200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 μs</a:t>
                          </a:r>
                        </a:p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ja-JP" sz="3200" i="1" smtClean="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ja-JP" altLang="en-US" sz="320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altLang="ja-JP" sz="3200">
                                      <a:solidFill>
                                        <a:srgbClr val="00B050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</m:sub>
                              </m:sSub>
                              <m:r>
                                <a:rPr lang="en-US" altLang="ja-JP" sz="320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altLang="ja-JP" sz="3200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/>
                                </a:rPr>
                                <m:t>0.</m:t>
                              </m:r>
                              <m:r>
                                <a:rPr lang="en-US" altLang="ja-JP" sz="320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/>
                                </a:rPr>
                                <m:t>136±0.</m:t>
                              </m:r>
                              <m:r>
                                <a:rPr lang="en-US" altLang="ja-JP" sz="3200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/>
                                </a:rPr>
                                <m:t>0</m:t>
                              </m:r>
                              <m:r>
                                <a:rPr lang="en-US" altLang="ja-JP" sz="320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/>
                                </a:rPr>
                                <m:t>36</m:t>
                              </m:r>
                            </m:oMath>
                          </a14:m>
                          <a:r>
                            <a:rPr lang="en-US" altLang="ja-JP" sz="3200" dirty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</a:rPr>
                            <a:t> μs</a:t>
                          </a:r>
                          <a:endParaRPr kumimoji="1" lang="ja-JP" altLang="en-US" sz="3200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4" name="コンテンツ プレースホルダー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1702840980"/>
                  </p:ext>
                </p:extLst>
              </p:nvPr>
            </p:nvGraphicFramePr>
            <p:xfrm>
              <a:off x="1074104" y="1447800"/>
              <a:ext cx="7962392" cy="1437640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3752596"/>
                    <a:gridCol w="4209796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ja-JP" dirty="0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11475" r="-112175" b="-3393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89275" t="-11475" r="-145" b="-339344"/>
                          </a:stretch>
                        </a:blipFill>
                      </a:tcPr>
                    </a:tc>
                  </a:tr>
                  <a:tr h="1066800">
                    <a:tc>
                      <a:txBody>
                        <a:bodyPr/>
                        <a:lstStyle/>
                        <a:p>
                          <a:endParaRPr lang="ja-JP" dirty="0"/>
                        </a:p>
                      </a:txBody>
                      <a:tcPr anchor="ctr">
                        <a:blipFill rotWithShape="1">
                          <a:blip r:embed="rId2"/>
                          <a:stretch>
                            <a:fillRect t="-39080" r="-112175" b="-189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 dirty="0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89275" t="-39080" r="-145" b="-18966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テキスト ボックス 2"/>
              <p:cNvSpPr txBox="1"/>
              <p:nvPr/>
            </p:nvSpPr>
            <p:spPr>
              <a:xfrm>
                <a:off x="1115616" y="3284984"/>
                <a:ext cx="7848872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2800" dirty="0" smtClean="0"/>
                  <a:t>・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8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kumimoji="1" lang="ja-JP" altLang="en-US" sz="28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kumimoji="1" lang="en-US" altLang="ja-JP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+</m:t>
                        </m:r>
                      </m:sub>
                    </m:sSub>
                  </m:oMath>
                </a14:m>
                <a:r>
                  <a:rPr kumimoji="1" lang="ja-JP" altLang="en-US" sz="2800" dirty="0" smtClean="0"/>
                  <a:t>の寿命はいずれの解析方法でも誤差の範囲　　</a:t>
                </a:r>
                <a:endParaRPr kumimoji="1" lang="en-US" altLang="ja-JP" sz="2800" dirty="0" smtClean="0"/>
              </a:p>
              <a:p>
                <a:r>
                  <a:rPr lang="ja-JP" altLang="en-US" sz="2800" dirty="0"/>
                  <a:t>　</a:t>
                </a:r>
                <a:r>
                  <a:rPr kumimoji="1" lang="ja-JP" altLang="en-US" sz="2800" dirty="0" smtClean="0"/>
                  <a:t>内で文献値</a:t>
                </a:r>
                <a14:m>
                  <m:oMath xmlns:m="http://schemas.openxmlformats.org/officeDocument/2006/math">
                    <m:r>
                      <a:rPr kumimoji="1" lang="en-US" altLang="ja-JP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2.19</m:t>
                    </m:r>
                  </m:oMath>
                </a14:m>
                <a:r>
                  <a:rPr kumimoji="1" lang="en-US" altLang="ja-JP" sz="2800" dirty="0" err="1" smtClean="0">
                    <a:solidFill>
                      <a:srgbClr val="FF0000"/>
                    </a:solidFill>
                  </a:rPr>
                  <a:t>μs</a:t>
                </a:r>
                <a:r>
                  <a:rPr kumimoji="1" lang="ja-JP" altLang="en-US" sz="2800" dirty="0" smtClean="0"/>
                  <a:t>を含む。</a:t>
                </a:r>
                <a:endParaRPr kumimoji="1" lang="en-US" altLang="ja-JP" sz="2800" dirty="0" smtClean="0"/>
              </a:p>
              <a:p>
                <a:r>
                  <a:rPr lang="ja-JP" altLang="en-US" sz="2800" dirty="0"/>
                  <a:t>・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ja-JP" altLang="en-US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𝜇</m:t>
                        </m:r>
                      </m:e>
                      <m:sub>
                        <m:r>
                          <a:rPr lang="en-US" altLang="ja-JP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</m:sub>
                    </m:sSub>
                  </m:oMath>
                </a14:m>
                <a:r>
                  <a:rPr kumimoji="1" lang="ja-JP" altLang="en-US" sz="2800" dirty="0" smtClean="0"/>
                  <a:t>の寿命は誤差が比較的大きいものの、一応</a:t>
                </a:r>
                <a:endParaRPr kumimoji="1" lang="en-US" altLang="ja-JP" sz="2800" dirty="0" smtClean="0"/>
              </a:p>
              <a:p>
                <a:r>
                  <a:rPr lang="ja-JP" altLang="en-US" sz="2800" dirty="0"/>
                  <a:t>　</a:t>
                </a:r>
                <a:r>
                  <a:rPr lang="ja-JP" altLang="en-US" sz="2800" dirty="0" smtClean="0"/>
                  <a:t>その範囲内に文献値</a:t>
                </a:r>
                <a14:m>
                  <m:oMath xmlns:m="http://schemas.openxmlformats.org/officeDocument/2006/math">
                    <m:r>
                      <a:rPr lang="en-US" altLang="ja-JP" sz="2800" b="0" i="1" smtClean="0">
                        <a:solidFill>
                          <a:srgbClr val="FF0000"/>
                        </a:solidFill>
                        <a:latin typeface="Cambria Math"/>
                      </a:rPr>
                      <m:t>160</m:t>
                    </m:r>
                  </m:oMath>
                </a14:m>
                <a:r>
                  <a:rPr lang="en-US" altLang="ja-JP" sz="2800" dirty="0" smtClean="0">
                    <a:solidFill>
                      <a:srgbClr val="FF0000"/>
                    </a:solidFill>
                  </a:rPr>
                  <a:t>ns</a:t>
                </a:r>
                <a:r>
                  <a:rPr lang="ja-JP" altLang="en-US" sz="2800" dirty="0" smtClean="0"/>
                  <a:t>を含む。</a:t>
                </a:r>
                <a:endParaRPr lang="en-US" altLang="ja-JP" sz="2800" dirty="0" smtClean="0"/>
              </a:p>
            </p:txBody>
          </p:sp>
        </mc:Choice>
        <mc:Fallback>
          <p:sp>
            <p:nvSpPr>
              <p:cNvPr id="3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3284984"/>
                <a:ext cx="7848872" cy="1815882"/>
              </a:xfrm>
              <a:prstGeom prst="rect">
                <a:avLst/>
              </a:prstGeom>
              <a:blipFill rotWithShape="1">
                <a:blip r:embed="rId3"/>
                <a:stretch>
                  <a:fillRect l="-1553" t="-4362" b="-872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072807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ja-JP" dirty="0" smtClean="0"/>
              <a:t>g</a:t>
            </a:r>
            <a:r>
              <a:rPr lang="ja-JP" altLang="en-US" dirty="0" smtClean="0"/>
              <a:t>因子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 rotWithShape="1">
            <a:blip r:embed="rId2" cstate="print"/>
            <a:stretch>
              <a:fillRect l="-976" t="-2160" r="-1789"/>
            </a:stretch>
          </a:blipFill>
        </p:spPr>
        <p:txBody>
          <a:bodyPr/>
          <a:lstStyle/>
          <a:p>
            <a:pPr>
              <a:buNone/>
            </a:pPr>
            <a:endParaRPr lang="ja-JP" altLang="en-US" dirty="0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931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いざぁ</a:t>
            </a:r>
            <a:r>
              <a:rPr lang="ja-JP" altLang="en-US" dirty="0"/>
              <a:t>・・・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39121" y="1447800"/>
            <a:ext cx="7091307" cy="4800600"/>
          </a:xfrm>
        </p:spPr>
      </p:pic>
      <p:sp>
        <p:nvSpPr>
          <p:cNvPr id="5" name="テキスト ボックス 4"/>
          <p:cNvSpPr txBox="1"/>
          <p:nvPr/>
        </p:nvSpPr>
        <p:spPr>
          <a:xfrm>
            <a:off x="4644008" y="6011996"/>
            <a:ext cx="1064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時刻</a:t>
            </a:r>
            <a:r>
              <a:rPr lang="en-US" altLang="ja-JP" dirty="0"/>
              <a:t> </a:t>
            </a:r>
            <a:r>
              <a:rPr lang="en-US" altLang="ja-JP" dirty="0" smtClean="0"/>
              <a:t>(</a:t>
            </a:r>
            <a:r>
              <a:rPr kumimoji="1" lang="en-US" altLang="ja-JP" dirty="0" smtClean="0"/>
              <a:t>ns)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475656" y="3212976"/>
            <a:ext cx="461665" cy="1246495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ja-JP" altLang="en-US" dirty="0"/>
              <a:t>イベント数</a:t>
            </a:r>
            <a:endParaRPr kumimoji="1" lang="ja-JP" altLang="en-US" dirty="0"/>
          </a:p>
        </p:txBody>
      </p:sp>
      <p:cxnSp>
        <p:nvCxnSpPr>
          <p:cNvPr id="7" name="直線矢印コネクタ 6"/>
          <p:cNvCxnSpPr/>
          <p:nvPr/>
        </p:nvCxnSpPr>
        <p:spPr>
          <a:xfrm flipH="1">
            <a:off x="2483768" y="2420888"/>
            <a:ext cx="504056" cy="5040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テキスト ボックス 7"/>
              <p:cNvSpPr txBox="1"/>
              <p:nvPr/>
            </p:nvSpPr>
            <p:spPr>
              <a:xfrm>
                <a:off x="2555776" y="2143889"/>
                <a:ext cx="4032448" cy="27699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200" dirty="0" smtClean="0">
                    <a:solidFill>
                      <a:schemeClr val="tx1"/>
                    </a:solidFill>
                  </a:rPr>
                  <a:t>アフターパルスや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12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kumimoji="1" lang="ja-JP" altLang="en-US" sz="12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𝜇</m:t>
                        </m:r>
                      </m:e>
                      <m:sup>
                        <m:r>
                          <a:rPr kumimoji="1" lang="en-US" altLang="ja-JP" sz="12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</m:sup>
                    </m:sSup>
                  </m:oMath>
                </a14:m>
                <a:r>
                  <a:rPr kumimoji="1" lang="ja-JP" altLang="en-US" sz="1200" dirty="0" smtClean="0">
                    <a:solidFill>
                      <a:schemeClr val="tx1"/>
                    </a:solidFill>
                  </a:rPr>
                  <a:t>の影響が表れやすいためやはり放置</a:t>
                </a:r>
                <a:endParaRPr kumimoji="1" lang="ja-JP" altLang="en-US" sz="12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8" name="テキスト ボックス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776" y="2143889"/>
                <a:ext cx="4032448" cy="276999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b="-1276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直線矢印コネクタ 9"/>
          <p:cNvCxnSpPr/>
          <p:nvPr/>
        </p:nvCxnSpPr>
        <p:spPr>
          <a:xfrm flipH="1">
            <a:off x="6284787" y="4941168"/>
            <a:ext cx="375445" cy="57606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6660232" y="4581128"/>
            <a:ext cx="2448272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/>
              <a:t>振動が減衰してみえないと思われるため放置</a:t>
            </a:r>
            <a:endParaRPr kumimoji="1" lang="ja-JP" altLang="en-US" sz="1400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2" name="正方形/長方形 11"/>
              <p:cNvSpPr/>
              <p:nvPr/>
            </p:nvSpPr>
            <p:spPr>
              <a:xfrm>
                <a:off x="434387" y="5963694"/>
                <a:ext cx="4752528" cy="4860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82296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14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altLang="ja-JP" sz="1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ja-JP" sz="1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altLang="ja-JP" sz="1400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ja-JP" sz="1400" i="1">
                          <a:solidFill>
                            <a:srgbClr val="FF0000"/>
                          </a:solidFill>
                          <a:latin typeface="Cambria Math"/>
                        </a:rPr>
                        <m:t>𝐴𝑒𝑥𝑝</m:t>
                      </m:r>
                      <m:d>
                        <m:dPr>
                          <m:ctrlPr>
                            <a:rPr lang="en-US" altLang="ja-JP" sz="1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ja-JP" sz="1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ja-JP" sz="1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ja-JP" sz="1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num>
                            <m:den>
                              <m:r>
                                <a:rPr lang="ja-JP" altLang="en-US" sz="1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𝜏</m:t>
                              </m:r>
                            </m:den>
                          </m:f>
                        </m:e>
                      </m:d>
                      <m:d>
                        <m:dPr>
                          <m:begChr m:val="{"/>
                          <m:endChr m:val="}"/>
                          <m:ctrlPr>
                            <a:rPr lang="en-US" altLang="ja-JP" sz="1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ja-JP" sz="1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1+</m:t>
                          </m:r>
                          <m:r>
                            <m:rPr>
                              <m:sty m:val="p"/>
                            </m:rPr>
                            <a:rPr lang="en-US" altLang="ja-JP" sz="14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Bcos</m:t>
                          </m:r>
                          <m:d>
                            <m:dPr>
                              <m:ctrlPr>
                                <a:rPr lang="en-US" altLang="ja-JP" sz="1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ja-JP" altLang="en-US" sz="1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𝜔</m:t>
                              </m:r>
                              <m:r>
                                <a:rPr lang="en-US" altLang="ja-JP" sz="1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altLang="ja-JP" sz="1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altLang="ja-JP" sz="1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ja-JP" sz="14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14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ja-JP" sz="14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altLang="ja-JP" sz="1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)</m:t>
                              </m:r>
                            </m:e>
                          </m:d>
                          <m:r>
                            <a:rPr lang="en-US" altLang="ja-JP" sz="1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⁡</m:t>
                          </m:r>
                        </m:e>
                      </m:d>
                      <m:r>
                        <a:rPr lang="en-US" altLang="ja-JP" sz="1400" i="1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altLang="ja-JP" sz="1400" i="1">
                          <a:solidFill>
                            <a:srgbClr val="FF0000"/>
                          </a:solidFill>
                          <a:latin typeface="Cambria Math"/>
                        </a:rPr>
                        <m:t>𝐶</m:t>
                      </m:r>
                    </m:oMath>
                  </m:oMathPara>
                </a14:m>
                <a:endParaRPr lang="en-US" altLang="ja-JP" sz="1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2" name="正方形/長方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87" y="5963694"/>
                <a:ext cx="4752528" cy="486030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直線矢印コネクタ 13"/>
          <p:cNvCxnSpPr/>
          <p:nvPr/>
        </p:nvCxnSpPr>
        <p:spPr>
          <a:xfrm flipV="1">
            <a:off x="3779912" y="5301208"/>
            <a:ext cx="0" cy="7107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9" name="テキスト ボックス 8"/>
              <p:cNvSpPr txBox="1"/>
              <p:nvPr/>
            </p:nvSpPr>
            <p:spPr>
              <a:xfrm>
                <a:off x="3871220" y="2785999"/>
                <a:ext cx="4050450" cy="23698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dirty="0" smtClean="0">
                    <a:latin typeface="Cambria Math"/>
                  </a:rPr>
                  <a:t>Fit</a:t>
                </a:r>
                <a:r>
                  <a:rPr lang="ja-JP" altLang="en-US" dirty="0" smtClean="0">
                    <a:latin typeface="Cambria Math"/>
                  </a:rPr>
                  <a:t>した結果</a:t>
                </a:r>
                <a:r>
                  <a:rPr lang="en-US" altLang="ja-JP" dirty="0" smtClean="0">
                    <a:latin typeface="Cambria Math"/>
                  </a:rPr>
                  <a:t>…</a:t>
                </a:r>
                <a:endParaRPr kumimoji="1" lang="en-US" altLang="ja-JP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kumimoji="1" lang="ja-JP" altLang="en-US" sz="2400" i="1" smtClean="0">
                        <a:solidFill>
                          <a:srgbClr val="0070C0"/>
                        </a:solidFill>
                        <a:latin typeface="Cambria Math"/>
                      </a:rPr>
                      <m:t>𝜔</m:t>
                    </m:r>
                    <m:r>
                      <a:rPr lang="en-US" altLang="ja-JP" sz="2400" i="1">
                        <a:solidFill>
                          <a:srgbClr val="0070C0"/>
                        </a:solidFill>
                        <a:latin typeface="Cambria Math"/>
                      </a:rPr>
                      <m:t>=8</m:t>
                    </m:r>
                    <m:r>
                      <a:rPr lang="en-US" altLang="ja-JP" sz="2400" b="0" i="1" smtClean="0">
                        <a:solidFill>
                          <a:srgbClr val="0070C0"/>
                        </a:solidFill>
                        <a:latin typeface="Cambria Math"/>
                      </a:rPr>
                      <m:t>.</m:t>
                    </m:r>
                    <m:r>
                      <a:rPr lang="en-US" altLang="ja-JP" sz="2400" i="1">
                        <a:solidFill>
                          <a:srgbClr val="0070C0"/>
                        </a:solidFill>
                        <a:latin typeface="Cambria Math"/>
                      </a:rPr>
                      <m:t>7</m:t>
                    </m:r>
                    <m:r>
                      <a:rPr lang="en-US" altLang="ja-JP" sz="2400" b="0" i="1" smtClean="0">
                        <a:solidFill>
                          <a:srgbClr val="0070C0"/>
                        </a:solidFill>
                        <a:latin typeface="Cambria Math"/>
                      </a:rPr>
                      <m:t>1</m:t>
                    </m:r>
                    <m:r>
                      <a:rPr lang="en-US" altLang="ja-JP" sz="2400" b="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±0.</m:t>
                    </m:r>
                    <m:r>
                      <a:rPr lang="en-US" altLang="ja-JP" sz="2400" i="1">
                        <a:solidFill>
                          <a:srgbClr val="0070C0"/>
                        </a:solidFill>
                        <a:latin typeface="Cambria Math"/>
                      </a:rPr>
                      <m:t>27</m:t>
                    </m:r>
                  </m:oMath>
                </a14:m>
                <a:r>
                  <a:rPr kumimoji="1" lang="en-US" altLang="ja-JP" sz="2400" dirty="0" smtClean="0">
                    <a:solidFill>
                      <a:srgbClr val="0070C0"/>
                    </a:solidFill>
                  </a:rPr>
                  <a:t> μs</a:t>
                </a:r>
                <a:r>
                  <a:rPr kumimoji="1" lang="en-US" altLang="ja-JP" sz="2400" baseline="30000" dirty="0" smtClean="0">
                    <a:solidFill>
                      <a:srgbClr val="0070C0"/>
                    </a:solidFill>
                  </a:rPr>
                  <a:t>-1</a:t>
                </a:r>
              </a:p>
              <a:p>
                <a:r>
                  <a:rPr kumimoji="1" lang="ja-JP" altLang="en-US" dirty="0" smtClean="0"/>
                  <a:t>（</a:t>
                </a:r>
                <a14:m>
                  <m:oMath xmlns:m="http://schemas.openxmlformats.org/officeDocument/2006/math">
                    <m:r>
                      <a:rPr kumimoji="1" lang="ja-JP" altLang="en-US" i="1" smtClean="0">
                        <a:latin typeface="Cambria Math"/>
                      </a:rPr>
                      <m:t>𝜏</m:t>
                    </m:r>
                    <m:r>
                      <a:rPr lang="en-US" altLang="ja-JP" i="1">
                        <a:latin typeface="Cambria Math"/>
                      </a:rPr>
                      <m:t>=2.1</m:t>
                    </m:r>
                    <m:r>
                      <a:rPr lang="en-US" altLang="ja-JP" b="0" i="1" smtClean="0">
                        <a:latin typeface="Cambria Math"/>
                      </a:rPr>
                      <m:t>1</m:t>
                    </m:r>
                    <m:r>
                      <a:rPr lang="en-US" altLang="ja-JP" b="0" i="1" smtClean="0">
                        <a:latin typeface="Cambria Math"/>
                        <a:ea typeface="Cambria Math"/>
                      </a:rPr>
                      <m:t>±</m:t>
                    </m:r>
                    <m:r>
                      <a:rPr lang="en-US" altLang="ja-JP" i="1">
                        <a:latin typeface="Cambria Math"/>
                      </a:rPr>
                      <m:t>1.</m:t>
                    </m:r>
                    <m:r>
                      <a:rPr lang="en-US" altLang="ja-JP" b="0" i="1" smtClean="0">
                        <a:latin typeface="Cambria Math"/>
                      </a:rPr>
                      <m:t>3</m:t>
                    </m:r>
                  </m:oMath>
                </a14:m>
                <a:r>
                  <a:rPr kumimoji="1" lang="en-US" altLang="ja-JP" dirty="0" err="1" smtClean="0"/>
                  <a:t>μs</a:t>
                </a:r>
                <a:r>
                  <a:rPr kumimoji="1" lang="ja-JP" altLang="en-US" dirty="0" smtClean="0"/>
                  <a:t>）</a:t>
                </a:r>
                <a:endParaRPr kumimoji="1" lang="en-US" altLang="ja-JP" dirty="0" smtClean="0"/>
              </a:p>
              <a:p>
                <a:r>
                  <a:rPr lang="ja-JP" altLang="en-US" sz="1600" dirty="0" smtClean="0"/>
                  <a:t>→これから</a:t>
                </a:r>
                <a:r>
                  <a:rPr lang="en-US" altLang="ja-JP" sz="1600" dirty="0" smtClean="0"/>
                  <a:t>g</a:t>
                </a:r>
                <a:r>
                  <a:rPr lang="ja-JP" altLang="en-US" sz="1600" dirty="0" smtClean="0"/>
                  <a:t>因子を計算すると</a:t>
                </a:r>
                <a:r>
                  <a:rPr lang="en-US" altLang="ja-JP" sz="1600" dirty="0" smtClean="0"/>
                  <a:t>…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6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𝑔</m:t>
                      </m:r>
                      <m:r>
                        <a:rPr lang="en-US" altLang="ja-JP" sz="36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=3.74084</m:t>
                      </m:r>
                    </m:oMath>
                  </m:oMathPara>
                </a14:m>
                <a:endParaRPr kumimoji="1" lang="en-US" altLang="ja-JP" sz="3600" dirty="0" smtClean="0">
                  <a:solidFill>
                    <a:srgbClr val="FF0000"/>
                  </a:solidFill>
                </a:endParaRPr>
              </a:p>
              <a:p>
                <a:endParaRPr kumimoji="1" lang="en-US" altLang="ja-JP" dirty="0" smtClean="0"/>
              </a:p>
              <a:p>
                <a:endParaRPr kumimoji="1" lang="ja-JP" altLang="en-US" dirty="0"/>
              </a:p>
            </p:txBody>
          </p:sp>
        </mc:Choice>
        <mc:Fallback>
          <p:sp>
            <p:nvSpPr>
              <p:cNvPr id="9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1220" y="2785999"/>
                <a:ext cx="4050450" cy="2369880"/>
              </a:xfrm>
              <a:prstGeom prst="rect">
                <a:avLst/>
              </a:prstGeom>
              <a:blipFill rotWithShape="1">
                <a:blip r:embed="rId5" cstate="print"/>
                <a:stretch>
                  <a:fillRect l="-1205" t="-179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3" name="テキスト ボックス 12"/>
              <p:cNvSpPr txBox="1"/>
              <p:nvPr/>
            </p:nvSpPr>
            <p:spPr>
              <a:xfrm>
                <a:off x="3948421" y="4796571"/>
                <a:ext cx="167393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1400" dirty="0" smtClean="0"/>
                  <a:t>理論値：</a:t>
                </a:r>
                <a14:m>
                  <m:oMath xmlns:m="http://schemas.openxmlformats.org/officeDocument/2006/math">
                    <m:r>
                      <a:rPr lang="en-US" altLang="ja-JP" sz="1400" b="0" i="1" smtClean="0">
                        <a:latin typeface="Cambria Math"/>
                      </a:rPr>
                      <m:t>𝑔</m:t>
                    </m:r>
                    <m:r>
                      <a:rPr lang="en-US" altLang="ja-JP" sz="1400" b="0" i="1" smtClean="0">
                        <a:latin typeface="Cambria Math"/>
                      </a:rPr>
                      <m:t>=2.002</m:t>
                    </m:r>
                  </m:oMath>
                </a14:m>
                <a:endParaRPr kumimoji="1" lang="ja-JP" altLang="en-US" sz="1400" dirty="0"/>
              </a:p>
            </p:txBody>
          </p:sp>
        </mc:Choice>
        <mc:Fallback>
          <p:sp>
            <p:nvSpPr>
              <p:cNvPr id="13" name="テキスト ボックス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8421" y="4796571"/>
                <a:ext cx="1673936" cy="307777"/>
              </a:xfrm>
              <a:prstGeom prst="rect">
                <a:avLst/>
              </a:prstGeom>
              <a:blipFill rotWithShape="1">
                <a:blip r:embed="rId6" cstate="print"/>
                <a:stretch>
                  <a:fillRect l="-1095" t="-6000" b="-1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テキスト ボックス 2"/>
          <p:cNvSpPr txBox="1"/>
          <p:nvPr/>
        </p:nvSpPr>
        <p:spPr>
          <a:xfrm>
            <a:off x="4857397" y="4551341"/>
            <a:ext cx="14427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 smtClean="0">
                <a:solidFill>
                  <a:schemeClr val="bg2">
                    <a:lumMod val="50000"/>
                  </a:schemeClr>
                </a:solidFill>
              </a:rPr>
              <a:t>①結構ずれてます</a:t>
            </a:r>
            <a:endParaRPr kumimoji="1" lang="ja-JP" altLang="en-US"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16" name="直線矢印コネクタ 15"/>
          <p:cNvCxnSpPr>
            <a:endCxn id="13" idx="0"/>
          </p:cNvCxnSpPr>
          <p:nvPr/>
        </p:nvCxnSpPr>
        <p:spPr>
          <a:xfrm flipH="1">
            <a:off x="4785389" y="4579791"/>
            <a:ext cx="10550" cy="21678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/>
          <p:cNvSpPr txBox="1"/>
          <p:nvPr/>
        </p:nvSpPr>
        <p:spPr>
          <a:xfrm>
            <a:off x="3131840" y="4149080"/>
            <a:ext cx="14427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 smtClean="0">
                <a:solidFill>
                  <a:schemeClr val="bg2">
                    <a:lumMod val="50000"/>
                  </a:schemeClr>
                </a:solidFill>
              </a:rPr>
              <a:t>②あまりよく</a:t>
            </a:r>
            <a:r>
              <a:rPr lang="en-US" altLang="ja-JP" sz="1200" dirty="0" smtClean="0">
                <a:solidFill>
                  <a:schemeClr val="bg2">
                    <a:lumMod val="50000"/>
                  </a:schemeClr>
                </a:solidFill>
              </a:rPr>
              <a:t>Fit</a:t>
            </a:r>
            <a:r>
              <a:rPr lang="ja-JP" altLang="en-US" sz="1200" dirty="0" smtClean="0">
                <a:solidFill>
                  <a:schemeClr val="bg2">
                    <a:lumMod val="50000"/>
                  </a:schemeClr>
                </a:solidFill>
              </a:rPr>
              <a:t>できんようです</a:t>
            </a:r>
            <a:endParaRPr kumimoji="1" lang="ja-JP" altLang="en-US"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22" name="直線矢印コネクタ 21"/>
          <p:cNvCxnSpPr/>
          <p:nvPr/>
        </p:nvCxnSpPr>
        <p:spPr>
          <a:xfrm>
            <a:off x="3131840" y="4379912"/>
            <a:ext cx="0" cy="23083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/>
          <p:cNvSpPr txBox="1"/>
          <p:nvPr/>
        </p:nvSpPr>
        <p:spPr>
          <a:xfrm>
            <a:off x="6283864" y="668558"/>
            <a:ext cx="2664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生</a:t>
            </a:r>
            <a:r>
              <a:rPr lang="ja-JP" altLang="en-US" dirty="0" smtClean="0"/>
              <a:t>データ：</a:t>
            </a:r>
            <a:r>
              <a:rPr lang="en-US" altLang="ja-JP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12832events</a:t>
            </a:r>
          </a:p>
          <a:p>
            <a:pPr algn="ctr"/>
            <a:r>
              <a:rPr lang="ja-JP" altLang="en-US" dirty="0" smtClean="0"/>
              <a:t>↓</a:t>
            </a:r>
            <a:endParaRPr lang="en-US" altLang="ja-JP" dirty="0" smtClean="0"/>
          </a:p>
          <a:p>
            <a:r>
              <a:rPr lang="ja-JP" altLang="en-US" dirty="0" smtClean="0"/>
              <a:t>カット後：</a:t>
            </a:r>
            <a:r>
              <a:rPr lang="en-US" altLang="ja-JP" u="sng" dirty="0" smtClean="0">
                <a:solidFill>
                  <a:srgbClr val="00B0F0"/>
                </a:solidFill>
              </a:rPr>
              <a:t>6757events</a:t>
            </a:r>
            <a:endParaRPr kumimoji="1" lang="ja-JP" altLang="en-US" u="sng" dirty="0">
              <a:solidFill>
                <a:srgbClr val="00B0F0"/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227185" y="991723"/>
            <a:ext cx="32048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 smtClean="0">
                <a:solidFill>
                  <a:schemeClr val="bg2">
                    <a:lumMod val="50000"/>
                  </a:schemeClr>
                </a:solidFill>
              </a:rPr>
              <a:t>③よくみるとデータの数が少ないような</a:t>
            </a:r>
            <a:r>
              <a:rPr lang="en-US" altLang="ja-JP" sz="1200" dirty="0" smtClean="0">
                <a:solidFill>
                  <a:schemeClr val="bg2">
                    <a:lumMod val="50000"/>
                  </a:schemeClr>
                </a:solidFill>
              </a:rPr>
              <a:t>…</a:t>
            </a:r>
            <a:endParaRPr kumimoji="1" lang="ja-JP" altLang="en-US"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21" name="直線矢印コネクタ 20"/>
          <p:cNvCxnSpPr>
            <a:stCxn id="17" idx="2"/>
          </p:cNvCxnSpPr>
          <p:nvPr/>
        </p:nvCxnSpPr>
        <p:spPr>
          <a:xfrm>
            <a:off x="5829611" y="1268722"/>
            <a:ext cx="470581" cy="14405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254467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8" grpId="0" animBg="1"/>
      <p:bldP spid="8" grpId="1" animBg="1"/>
      <p:bldP spid="11" grpId="0" animBg="1"/>
      <p:bldP spid="11" grpId="1" animBg="1"/>
      <p:bldP spid="12" grpId="0" animBg="1"/>
      <p:bldP spid="9" grpId="0" build="allAtOnce" animBg="1"/>
      <p:bldP spid="13" grpId="0" animBg="1"/>
      <p:bldP spid="3" grpId="0" build="allAtOnce"/>
      <p:bldP spid="20" grpId="0"/>
      <p:bldP spid="18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Fit</a:t>
            </a:r>
            <a:r>
              <a:rPr lang="ja-JP" altLang="en-US" dirty="0" smtClean="0"/>
              <a:t>できない！？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1435608" y="2386806"/>
            <a:ext cx="7498080" cy="901080"/>
          </a:xfrm>
          <a:blipFill rotWithShape="1">
            <a:blip r:embed="rId2"/>
            <a:stretch>
              <a:fillRect/>
            </a:stretch>
          </a:blipFill>
        </p:spPr>
        <p:txBody>
          <a:bodyPr/>
          <a:lstStyle/>
          <a:p>
            <a:pPr>
              <a:buNone/>
            </a:pPr>
            <a:r>
              <a:rPr lang="ja-JP" altLang="en-US" dirty="0">
                <a:noFill/>
              </a:rPr>
              <a:t> </a:t>
            </a:r>
          </a:p>
        </p:txBody>
      </p:sp>
      <p:cxnSp>
        <p:nvCxnSpPr>
          <p:cNvPr id="5" name="直線矢印コネクタ 4"/>
          <p:cNvCxnSpPr/>
          <p:nvPr/>
        </p:nvCxnSpPr>
        <p:spPr>
          <a:xfrm flipV="1">
            <a:off x="7308304" y="2999854"/>
            <a:ext cx="0" cy="2880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5580112" y="3309628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solidFill>
                  <a:srgbClr val="0070C0"/>
                </a:solidFill>
              </a:rPr>
              <a:t>ここの初期値を変えていきます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1" name="テキスト ボックス 10"/>
              <p:cNvSpPr txBox="1"/>
              <p:nvPr/>
            </p:nvSpPr>
            <p:spPr>
              <a:xfrm>
                <a:off x="1619672" y="4007966"/>
                <a:ext cx="7056784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32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kumimoji="1" lang="en-US" altLang="ja-JP" sz="3200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kumimoji="1" lang="en-US" altLang="ja-JP" sz="3200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kumimoji="1" lang="ja-JP" altLang="en-US" sz="3200" dirty="0" smtClean="0"/>
                  <a:t>の初期値を</a:t>
                </a:r>
                <a:r>
                  <a:rPr kumimoji="1" lang="en-US" altLang="ja-JP" sz="3200" dirty="0" smtClean="0">
                    <a:solidFill>
                      <a:srgbClr val="0070C0"/>
                    </a:solidFill>
                  </a:rPr>
                  <a:t>-500 ns</a:t>
                </a:r>
                <a:r>
                  <a:rPr kumimoji="1" lang="ja-JP" altLang="en-US" sz="3200" dirty="0" smtClean="0"/>
                  <a:t>から</a:t>
                </a:r>
                <a:r>
                  <a:rPr kumimoji="1" lang="en-US" altLang="ja-JP" sz="3200" dirty="0" smtClean="0">
                    <a:solidFill>
                      <a:srgbClr val="0070C0"/>
                    </a:solidFill>
                  </a:rPr>
                  <a:t>500 ns</a:t>
                </a:r>
                <a:r>
                  <a:rPr kumimoji="1" lang="ja-JP" altLang="en-US" sz="3200" dirty="0" smtClean="0"/>
                  <a:t>まで</a:t>
                </a:r>
                <a:r>
                  <a:rPr kumimoji="1" lang="en-US" altLang="ja-JP" sz="3200" dirty="0" smtClean="0"/>
                  <a:t>100 ns</a:t>
                </a:r>
                <a:r>
                  <a:rPr kumimoji="1" lang="ja-JP" altLang="en-US" sz="3200" dirty="0" err="1" smtClean="0"/>
                  <a:t>ずつ</a:t>
                </a:r>
                <a:r>
                  <a:rPr kumimoji="1" lang="ja-JP" altLang="en-US" sz="3200" dirty="0" smtClean="0"/>
                  <a:t>変更して</a:t>
                </a:r>
                <a:r>
                  <a:rPr kumimoji="1" lang="en-US" altLang="ja-JP" sz="3200" dirty="0" smtClean="0"/>
                  <a:t>Fit</a:t>
                </a:r>
                <a:r>
                  <a:rPr kumimoji="1" lang="ja-JP" altLang="en-US" sz="3200" dirty="0" smtClean="0"/>
                  <a:t>してみる</a:t>
                </a:r>
                <a:endParaRPr kumimoji="1" lang="ja-JP" altLang="en-US" sz="3200" dirty="0"/>
              </a:p>
            </p:txBody>
          </p:sp>
        </mc:Choice>
        <mc:Fallback>
          <p:sp>
            <p:nvSpPr>
              <p:cNvPr id="11" name="テキスト ボックス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4007966"/>
                <a:ext cx="7056784" cy="1077218"/>
              </a:xfrm>
              <a:prstGeom prst="rect">
                <a:avLst/>
              </a:prstGeom>
              <a:blipFill rotWithShape="1">
                <a:blip r:embed="rId3"/>
                <a:stretch>
                  <a:fillRect l="-2247" t="-9605" b="-1807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テキスト ボックス 12"/>
          <p:cNvSpPr txBox="1"/>
          <p:nvPr/>
        </p:nvSpPr>
        <p:spPr>
          <a:xfrm>
            <a:off x="2801364" y="5373216"/>
            <a:ext cx="4362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やはりちゃんと</a:t>
            </a:r>
            <a:r>
              <a:rPr kumimoji="1" lang="en-US" altLang="ja-JP" dirty="0" smtClean="0"/>
              <a:t>Fit</a:t>
            </a:r>
            <a:r>
              <a:rPr kumimoji="1" lang="ja-JP" altLang="en-US" dirty="0" smtClean="0"/>
              <a:t>できていません</a:t>
            </a:r>
            <a:r>
              <a:rPr lang="ja-JP" altLang="en-US" dirty="0"/>
              <a:t>・・</a:t>
            </a:r>
            <a:r>
              <a:rPr lang="ja-JP" altLang="en-US" dirty="0" smtClean="0"/>
              <a:t>・</a:t>
            </a:r>
            <a:endParaRPr lang="en-US" altLang="ja-JP" dirty="0" smtClean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619672" y="1548081"/>
            <a:ext cx="6912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----</a:t>
            </a:r>
            <a:r>
              <a:rPr kumimoji="1" lang="en-US" altLang="ja-JP" sz="3200" dirty="0" smtClean="0"/>
              <a:t>Fitting</a:t>
            </a:r>
            <a:r>
              <a:rPr kumimoji="1" lang="ja-JP" altLang="en-US" sz="3200" dirty="0" smtClean="0"/>
              <a:t>の初期値を変更する</a:t>
            </a:r>
            <a:r>
              <a:rPr kumimoji="1" lang="en-US" altLang="ja-JP" sz="32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----</a:t>
            </a:r>
            <a:endParaRPr kumimoji="1" lang="ja-JP" altLang="en-US" sz="32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6" name="表 5"/>
          <p:cNvGraphicFramePr>
            <a:graphicFrameLocks noGrp="1"/>
          </p:cNvGraphicFramePr>
          <p:nvPr>
            <p:extLst>
              <p:ext uri="{D42A27DB-BD31-4B8C-83A1-F6EECF244321}">
                <p14:modId xmlns:mc="http://schemas.openxmlformats.org/markup-compatibility/2006" xmlns:p14="http://schemas.microsoft.com/office/powerpoint/2010/main" xmlns="" xmlns:a14="http://schemas.microsoft.com/office/drawing/2010/main" val="2728196868"/>
              </p:ext>
            </p:extLst>
          </p:nvPr>
        </p:nvGraphicFramePr>
        <p:xfrm>
          <a:off x="1695922" y="1785926"/>
          <a:ext cx="6805168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5493"/>
                <a:gridCol w="1108011"/>
                <a:gridCol w="1376680"/>
                <a:gridCol w="765493"/>
                <a:gridCol w="1241361"/>
                <a:gridCol w="1548130"/>
              </a:tblGrid>
              <a:tr h="79248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/>
                        <a:t>位相の</a:t>
                      </a:r>
                      <a:endParaRPr kumimoji="1" lang="en-US" altLang="ja-JP" sz="1400" dirty="0" smtClean="0"/>
                    </a:p>
                    <a:p>
                      <a:pPr algn="ctr"/>
                      <a:r>
                        <a:rPr kumimoji="1" lang="ja-JP" altLang="en-US" sz="1400" dirty="0" smtClean="0"/>
                        <a:t>初期値</a:t>
                      </a:r>
                      <a:endParaRPr kumimoji="1" lang="en-US" altLang="ja-JP" sz="1400" dirty="0" smtClean="0"/>
                    </a:p>
                    <a:p>
                      <a:pPr algn="ctr"/>
                      <a:r>
                        <a:rPr kumimoji="1" lang="en-US" altLang="ja-JP" dirty="0" smtClean="0"/>
                        <a:t>(ns)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ja-JP" dirty="0"/>
                    </a:p>
                  </a:txBody>
                  <a:tcPr anchor="ctr">
                    <a:blipFill rotWithShape="1">
                      <a:blip r:embed="rId4"/>
                      <a:stretch>
                        <a:fillRect l="-70166" t="-2308" r="-446961" b="-292308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g</a:t>
                      </a:r>
                      <a:r>
                        <a:rPr kumimoji="1" lang="ja-JP" altLang="en-US" dirty="0" smtClean="0"/>
                        <a:t>因子</a:t>
                      </a:r>
                      <a:endParaRPr kumimoji="1"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/>
                        <a:t>位相の</a:t>
                      </a:r>
                      <a:endParaRPr kumimoji="1" lang="en-US" altLang="ja-JP" sz="1400" dirty="0" smtClean="0"/>
                    </a:p>
                    <a:p>
                      <a:pPr algn="ctr"/>
                      <a:r>
                        <a:rPr kumimoji="1" lang="ja-JP" altLang="en-US" sz="1400" dirty="0" smtClean="0"/>
                        <a:t>初期値</a:t>
                      </a:r>
                      <a:endParaRPr kumimoji="1" lang="en-US" altLang="ja-JP" sz="1400" dirty="0" smtClean="0"/>
                    </a:p>
                    <a:p>
                      <a:pPr algn="ctr"/>
                      <a:r>
                        <a:rPr kumimoji="1" lang="en-US" altLang="ja-JP" dirty="0" smtClean="0"/>
                        <a:t>(ns)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ja-JP" dirty="0"/>
                    </a:p>
                  </a:txBody>
                  <a:tcPr anchor="ctr">
                    <a:blipFill rotWithShape="1">
                      <a:blip r:embed="rId4"/>
                      <a:stretch>
                        <a:fillRect l="-325123" t="-2308" r="-125123" b="-292308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g</a:t>
                      </a:r>
                      <a:r>
                        <a:rPr kumimoji="1" lang="ja-JP" altLang="en-US" dirty="0" smtClean="0"/>
                        <a:t>因子</a:t>
                      </a:r>
                      <a:endParaRPr kumimoji="1" lang="ja-JP" alt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-500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ja-JP"/>
                    </a:p>
                  </a:txBody>
                  <a:tcPr>
                    <a:blipFill rotWithShape="1">
                      <a:blip r:embed="rId4"/>
                      <a:stretch>
                        <a:fillRect l="-70166" t="-218033" r="-446961" b="-522951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ja-JP"/>
                    </a:p>
                  </a:txBody>
                  <a:tcPr>
                    <a:blipFill rotWithShape="1">
                      <a:blip r:embed="rId4"/>
                      <a:stretch>
                        <a:fillRect l="-136283" t="-218033" r="-257965" b="-522951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100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ja-JP"/>
                    </a:p>
                  </a:txBody>
                  <a:tcPr>
                    <a:blipFill rotWithShape="1">
                      <a:blip r:embed="rId4"/>
                      <a:stretch>
                        <a:fillRect l="-325123" t="-218033" r="-125123" b="-522951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ja-JP"/>
                    </a:p>
                  </a:txBody>
                  <a:tcPr>
                    <a:blipFill rotWithShape="1">
                      <a:blip r:embed="rId4"/>
                      <a:stretch>
                        <a:fillRect l="-339764" t="-218033" b="-522951"/>
                      </a:stretch>
                    </a:blip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-400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ja-JP"/>
                    </a:p>
                  </a:txBody>
                  <a:tcPr>
                    <a:blipFill rotWithShape="1">
                      <a:blip r:embed="rId4"/>
                      <a:stretch>
                        <a:fillRect l="-70166" t="-318033" r="-446961" b="-422951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ja-JP" dirty="0"/>
                    </a:p>
                  </a:txBody>
                  <a:tcPr>
                    <a:blipFill rotWithShape="1">
                      <a:blip r:embed="rId4"/>
                      <a:stretch>
                        <a:fillRect l="-136283" t="-318033" r="-257965" b="-422951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200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ja-JP" dirty="0"/>
                    </a:p>
                  </a:txBody>
                  <a:tcPr>
                    <a:blipFill rotWithShape="1">
                      <a:blip r:embed="rId4"/>
                      <a:stretch>
                        <a:fillRect l="-325123" t="-318033" r="-125123" b="-422951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ja-JP" dirty="0"/>
                    </a:p>
                  </a:txBody>
                  <a:tcPr>
                    <a:blipFill rotWithShape="1">
                      <a:blip r:embed="rId4"/>
                      <a:stretch>
                        <a:fillRect l="-339764" t="-318033" b="-422951"/>
                      </a:stretch>
                    </a:blip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-300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ja-JP"/>
                    </a:p>
                  </a:txBody>
                  <a:tcPr>
                    <a:blipFill rotWithShape="1">
                      <a:blip r:embed="rId4"/>
                      <a:stretch>
                        <a:fillRect l="-70166" t="-418033" r="-446961" b="-322951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ja-JP"/>
                    </a:p>
                  </a:txBody>
                  <a:tcPr>
                    <a:blipFill rotWithShape="1">
                      <a:blip r:embed="rId4"/>
                      <a:stretch>
                        <a:fillRect l="-136283" t="-418033" r="-257965" b="-322951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300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ja-JP"/>
                    </a:p>
                  </a:txBody>
                  <a:tcPr>
                    <a:blipFill rotWithShape="1">
                      <a:blip r:embed="rId4"/>
                      <a:stretch>
                        <a:fillRect l="-325123" t="-418033" r="-125123" b="-322951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ja-JP" dirty="0"/>
                    </a:p>
                  </a:txBody>
                  <a:tcPr>
                    <a:blipFill rotWithShape="1">
                      <a:blip r:embed="rId4"/>
                      <a:stretch>
                        <a:fillRect l="-339764" t="-418033" b="-322951"/>
                      </a:stretch>
                    </a:blip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-200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ja-JP"/>
                    </a:p>
                  </a:txBody>
                  <a:tcPr>
                    <a:blipFill rotWithShape="1">
                      <a:blip r:embed="rId4"/>
                      <a:stretch>
                        <a:fillRect l="-70166" t="-526667" r="-446961" b="-228333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ja-JP"/>
                    </a:p>
                  </a:txBody>
                  <a:tcPr>
                    <a:blipFill rotWithShape="1">
                      <a:blip r:embed="rId4"/>
                      <a:stretch>
                        <a:fillRect l="-136283" t="-526667" r="-257965" b="-228333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400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ja-JP"/>
                    </a:p>
                  </a:txBody>
                  <a:tcPr>
                    <a:blipFill rotWithShape="1">
                      <a:blip r:embed="rId4"/>
                      <a:stretch>
                        <a:fillRect l="-325123" t="-526667" r="-125123" b="-228333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ja-JP"/>
                    </a:p>
                  </a:txBody>
                  <a:tcPr>
                    <a:blipFill rotWithShape="1">
                      <a:blip r:embed="rId4"/>
                      <a:stretch>
                        <a:fillRect l="-339764" t="-526667" b="-228333"/>
                      </a:stretch>
                    </a:blip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-100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ja-JP"/>
                    </a:p>
                  </a:txBody>
                  <a:tcPr>
                    <a:blipFill rotWithShape="1">
                      <a:blip r:embed="rId4"/>
                      <a:stretch>
                        <a:fillRect l="-70166" t="-616393" r="-446961" b="-12459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ja-JP" dirty="0"/>
                    </a:p>
                  </a:txBody>
                  <a:tcPr>
                    <a:blipFill rotWithShape="1">
                      <a:blip r:embed="rId4"/>
                      <a:stretch>
                        <a:fillRect l="-136283" t="-616393" r="-257965" b="-12459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500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ja-JP"/>
                    </a:p>
                  </a:txBody>
                  <a:tcPr>
                    <a:blipFill rotWithShape="1">
                      <a:blip r:embed="rId4"/>
                      <a:stretch>
                        <a:fillRect l="-325123" t="-616393" r="-125123" b="-12459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ja-JP"/>
                    </a:p>
                  </a:txBody>
                  <a:tcPr>
                    <a:blipFill rotWithShape="1">
                      <a:blip r:embed="rId4"/>
                      <a:stretch>
                        <a:fillRect l="-339764" t="-616393" b="-124590"/>
                      </a:stretch>
                    </a:blip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ja-JP"/>
                    </a:p>
                  </a:txBody>
                  <a:tcPr>
                    <a:blipFill rotWithShape="1">
                      <a:blip r:embed="rId4"/>
                      <a:stretch>
                        <a:fillRect l="-70166" t="-716393" r="-446961" b="-2459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ja-JP" dirty="0"/>
                    </a:p>
                  </a:txBody>
                  <a:tcPr>
                    <a:blipFill rotWithShape="1">
                      <a:blip r:embed="rId4"/>
                      <a:stretch>
                        <a:fillRect l="-136283" t="-716393" r="-257965" b="-2459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007417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  <p:bldP spid="9" grpId="0"/>
      <p:bldP spid="11" grpId="0" animBg="1"/>
      <p:bldP spid="13" grpId="0" build="allAtOnce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en-US" altLang="ja-JP" dirty="0" smtClean="0"/>
              <a:t>G</a:t>
            </a:r>
            <a:r>
              <a:rPr kumimoji="1" lang="ja-JP" altLang="en-US" dirty="0" smtClean="0"/>
              <a:t>因子まとめ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1117104"/>
          </a:xfrm>
        </p:spPr>
        <p:txBody>
          <a:bodyPr/>
          <a:lstStyle/>
          <a:p>
            <a:pPr marL="82296" indent="0">
              <a:buNone/>
            </a:pPr>
            <a:r>
              <a:rPr lang="ja-JP" altLang="en-US" dirty="0" smtClean="0"/>
              <a:t>データ数が少なく、振動が見えにくいため</a:t>
            </a:r>
            <a:r>
              <a:rPr lang="en-US" altLang="ja-JP" dirty="0" smtClean="0"/>
              <a:t>Fitting</a:t>
            </a:r>
            <a:r>
              <a:rPr lang="ja-JP" altLang="en-US" dirty="0" smtClean="0"/>
              <a:t>がうまくいかない。</a:t>
            </a:r>
            <a:endParaRPr lang="en-US" altLang="ja-JP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772072" y="2564904"/>
            <a:ext cx="640871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データ数</a:t>
            </a:r>
            <a:r>
              <a:rPr lang="ja-JP" alt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が少ない理由</a:t>
            </a:r>
            <a:r>
              <a:rPr lang="ja-JP" altLang="en-US" sz="2800" dirty="0" smtClean="0"/>
              <a:t>：</a:t>
            </a:r>
            <a:endParaRPr lang="en-US" altLang="ja-JP" sz="2800" dirty="0" smtClean="0"/>
          </a:p>
          <a:p>
            <a:r>
              <a:rPr kumimoji="1" lang="ja-JP" altLang="en-US" sz="2800" dirty="0" smtClean="0"/>
              <a:t>・一枚目のプラスチックシンチ</a:t>
            </a:r>
            <a:r>
              <a:rPr lang="ja-JP" altLang="en-US" sz="2800" dirty="0" smtClean="0"/>
              <a:t>レータの間隔が寿命測定の時に比べてかなり大きくとってあること。（</a:t>
            </a:r>
            <a:r>
              <a:rPr lang="ja-JP" altLang="en-US" sz="2800" dirty="0" smtClean="0">
                <a:solidFill>
                  <a:srgbClr val="FF0000"/>
                </a:solidFill>
              </a:rPr>
              <a:t>十倍</a:t>
            </a:r>
            <a:r>
              <a:rPr lang="ja-JP" altLang="en-US" sz="2800" dirty="0" smtClean="0"/>
              <a:t>違う）</a:t>
            </a:r>
            <a:endParaRPr lang="en-US" altLang="ja-JP" sz="2800" dirty="0" smtClean="0"/>
          </a:p>
          <a:p>
            <a:r>
              <a:rPr kumimoji="1" lang="ja-JP" altLang="en-US" sz="2800" dirty="0" smtClean="0"/>
              <a:t>・アフターパルスを軽減するために</a:t>
            </a:r>
            <a:r>
              <a:rPr kumimoji="1" lang="en-US" altLang="ja-JP" sz="2800" dirty="0" smtClean="0"/>
              <a:t>PMT</a:t>
            </a:r>
            <a:r>
              <a:rPr kumimoji="1" lang="ja-JP" altLang="en-US" sz="2800" dirty="0" smtClean="0"/>
              <a:t>の電圧を下げたこと。</a:t>
            </a:r>
            <a:endParaRPr kumimoji="1" lang="en-US" altLang="ja-JP" sz="2800" dirty="0" smtClean="0"/>
          </a:p>
        </p:txBody>
      </p:sp>
    </p:spTree>
    <p:extLst>
      <p:ext uri="{BB962C8B-B14F-4D97-AF65-F5344CB8AC3E}">
        <p14:creationId xmlns:p14="http://schemas.microsoft.com/office/powerpoint/2010/main" xmlns="" val="1634184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ja-JP" altLang="en-US" dirty="0" smtClean="0"/>
              <a:t>実験の概要</a:t>
            </a:r>
            <a:endParaRPr kumimoji="1" lang="ja-JP" altLang="en-US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kumimoji="1" lang="ja-JP" altLang="en-US" dirty="0" smtClean="0"/>
                  <a:t>地表まで到達するほぼ唯一の二次宇宙線である</a:t>
                </a:r>
                <a14:m>
                  <m:oMath xmlns:m="http://schemas.openxmlformats.org/officeDocument/2006/math">
                    <m:r>
                      <a:rPr kumimoji="1" lang="ja-JP" altLang="en-US" i="1" smtClean="0">
                        <a:latin typeface="Cambria Math"/>
                      </a:rPr>
                      <m:t>𝜇</m:t>
                    </m:r>
                  </m:oMath>
                </a14:m>
                <a:r>
                  <a:rPr kumimoji="1" lang="ja-JP" altLang="en-US" dirty="0" smtClean="0"/>
                  <a:t>をもちいて実験を行う。</a:t>
                </a:r>
                <a:endParaRPr kumimoji="1" lang="en-US" altLang="ja-JP" dirty="0" smtClean="0"/>
              </a:p>
              <a:p>
                <a:endParaRPr kumimoji="1" lang="en-US" altLang="ja-JP" dirty="0" smtClean="0"/>
              </a:p>
            </p:txBody>
          </p:sp>
        </mc:Choice>
        <mc:Fallback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 cstate="print"/>
                <a:stretch>
                  <a:fillRect t="-1652" r="-146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図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55441" y="2546497"/>
            <a:ext cx="5233119" cy="3474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7489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考察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寿命は誤差の範囲内で文献値と一致する。</a:t>
            </a:r>
            <a:endParaRPr lang="en-US" altLang="ja-JP" dirty="0" smtClean="0"/>
          </a:p>
          <a:p>
            <a:r>
              <a:rPr lang="ja-JP" altLang="en-US" dirty="0" smtClean="0"/>
              <a:t>例年の寿命が文献値より短くなるのは、アフターパルスに引きずられていたためと判断できる</a:t>
            </a:r>
            <a:r>
              <a:rPr lang="ja-JP" altLang="en-US" dirty="0" smtClean="0"/>
              <a:t>。</a:t>
            </a:r>
            <a:endParaRPr lang="en-US" altLang="ja-JP" dirty="0" smtClean="0"/>
          </a:p>
          <a:p>
            <a:r>
              <a:rPr lang="ja-JP" altLang="en-US" dirty="0" err="1" smtClean="0"/>
              <a:t>ｇ</a:t>
            </a:r>
            <a:r>
              <a:rPr lang="ja-JP" altLang="en-US" dirty="0" smtClean="0"/>
              <a:t>因子は、各</a:t>
            </a:r>
            <a:r>
              <a:rPr lang="en-US" altLang="ja-JP" dirty="0" smtClean="0"/>
              <a:t>fitting</a:t>
            </a:r>
            <a:r>
              <a:rPr lang="ja-JP" altLang="en-US" dirty="0" smtClean="0"/>
              <a:t>によって値が大きく異なるため、正しい値はわからなかった。</a:t>
            </a:r>
            <a:endParaRPr lang="en-US" altLang="ja-JP" dirty="0" smtClean="0"/>
          </a:p>
          <a:p>
            <a:endParaRPr lang="en-US" altLang="ja-JP" dirty="0" smtClean="0"/>
          </a:p>
          <a:p>
            <a:endParaRPr kumimoji="1" lang="en-US" altLang="ja-JP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minami_haruka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正方形/長方形 3"/>
          <p:cNvSpPr/>
          <p:nvPr/>
        </p:nvSpPr>
        <p:spPr>
          <a:xfrm>
            <a:off x="2714612" y="1285860"/>
            <a:ext cx="389241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9600" b="1" cap="none" spc="0" dirty="0" smtClean="0">
                <a:ln w="1905"/>
                <a:solidFill>
                  <a:schemeClr val="bg1">
                    <a:lumMod val="9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おまけ</a:t>
            </a:r>
            <a:endParaRPr lang="ja-JP" altLang="en-US" sz="9600" b="1" cap="none" spc="0" dirty="0">
              <a:ln w="1905"/>
              <a:solidFill>
                <a:schemeClr val="bg1">
                  <a:lumMod val="9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タイトル 4"/>
          <p:cNvSpPr>
            <a:spLocks noGrp="1"/>
          </p:cNvSpPr>
          <p:nvPr>
            <p:ph type="title"/>
          </p:nvPr>
        </p:nvSpPr>
        <p:spPr>
          <a:xfrm>
            <a:off x="2221426" y="4643454"/>
            <a:ext cx="4779466" cy="1143000"/>
          </a:xfrm>
        </p:spPr>
        <p:txBody>
          <a:bodyPr/>
          <a:lstStyle/>
          <a:p>
            <a:r>
              <a:rPr kumimoji="1" lang="ja-JP" altLang="en-US" dirty="0" smtClean="0"/>
              <a:t>こー</a:t>
            </a:r>
            <a:r>
              <a:rPr kumimoji="1" lang="ja-JP" altLang="en-US" dirty="0" err="1" smtClean="0"/>
              <a:t>ひー</a:t>
            </a:r>
            <a:r>
              <a:rPr kumimoji="1" lang="ja-JP" altLang="en-US" dirty="0" smtClean="0"/>
              <a:t>ぶれいく</a:t>
            </a:r>
            <a:endParaRPr kumimoji="1" lang="ja-JP" altLang="en-US" dirty="0"/>
          </a:p>
        </p:txBody>
      </p:sp>
    </p:spTree>
  </p:cSld>
  <p:clrMapOvr>
    <a:masterClrMapping/>
  </p:clrMapOvr>
  <p:transition spd="slow" advClick="0" advTm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PMT</a:t>
            </a:r>
            <a:r>
              <a:rPr kumimoji="1" lang="ja-JP" altLang="en-US" dirty="0" smtClean="0"/>
              <a:t>・閾値の電圧設定の流れ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96646" indent="-514350">
              <a:buFont typeface="+mj-lt"/>
              <a:buAutoNum type="arabicPeriod"/>
            </a:pPr>
            <a:r>
              <a:rPr kumimoji="1" lang="ja-JP" altLang="en-US" dirty="0" smtClean="0"/>
              <a:t>検出率を用いて設定（実は光漏れをしていたため信用はない）</a:t>
            </a:r>
            <a:endParaRPr kumimoji="1" lang="en-US" altLang="ja-JP" dirty="0" smtClean="0"/>
          </a:p>
          <a:p>
            <a:pPr marL="596646" indent="-514350">
              <a:buFont typeface="+mj-lt"/>
              <a:buAutoNum type="arabicPeriod"/>
            </a:pPr>
            <a:r>
              <a:rPr kumimoji="1" lang="ja-JP" altLang="en-US" dirty="0" smtClean="0"/>
              <a:t>この状態で閾値を変えて</a:t>
            </a:r>
            <a:r>
              <a:rPr kumimoji="1" lang="ja-JP" altLang="en-US" dirty="0" smtClean="0"/>
              <a:t>一番検出率が高い</a:t>
            </a:r>
            <a:r>
              <a:rPr kumimoji="1" lang="ja-JP" altLang="en-US" dirty="0" smtClean="0"/>
              <a:t>ところで閾値を</a:t>
            </a:r>
            <a:r>
              <a:rPr kumimoji="1" lang="ja-JP" altLang="en-US" dirty="0" smtClean="0"/>
              <a:t>決定（この辺で</a:t>
            </a:r>
            <a:r>
              <a:rPr kumimoji="1" lang="en-US" altLang="ja-JP" dirty="0" smtClean="0"/>
              <a:t>TDC</a:t>
            </a:r>
            <a:r>
              <a:rPr kumimoji="1" lang="ja-JP" altLang="en-US" dirty="0" smtClean="0"/>
              <a:t>が壊れた）</a:t>
            </a:r>
            <a:endParaRPr kumimoji="1" lang="en-US" altLang="ja-JP" dirty="0" smtClean="0"/>
          </a:p>
          <a:p>
            <a:pPr marL="596646" indent="-514350">
              <a:buFont typeface="+mj-lt"/>
              <a:buAutoNum type="arabicPeriod"/>
            </a:pPr>
            <a:r>
              <a:rPr lang="ja-JP" altLang="en-US" dirty="0" smtClean="0"/>
              <a:t>データ数を増やすために閾値を３０ｍ</a:t>
            </a:r>
            <a:r>
              <a:rPr lang="en-US" altLang="ja-JP" dirty="0" smtClean="0"/>
              <a:t>V</a:t>
            </a:r>
            <a:r>
              <a:rPr lang="ja-JP" altLang="en-US" dirty="0" smtClean="0"/>
              <a:t>に変更</a:t>
            </a:r>
            <a:endParaRPr lang="en-US" altLang="ja-JP" dirty="0" smtClean="0"/>
          </a:p>
          <a:p>
            <a:pPr marL="596646" indent="-514350">
              <a:buFont typeface="+mj-lt"/>
              <a:buAutoNum type="arabicPeriod"/>
            </a:pPr>
            <a:r>
              <a:rPr kumimoji="1" lang="ja-JP" altLang="en-US" dirty="0" smtClean="0"/>
              <a:t>アフターパルスが多い</a:t>
            </a:r>
            <a:r>
              <a:rPr kumimoji="1" lang="ja-JP" altLang="en-US" dirty="0" smtClean="0"/>
              <a:t>ので</a:t>
            </a:r>
            <a:r>
              <a:rPr kumimoji="1" lang="en-US" altLang="ja-JP" dirty="0" smtClean="0"/>
              <a:t>2</a:t>
            </a:r>
            <a:r>
              <a:rPr kumimoji="1" lang="ja-JP" altLang="en-US" dirty="0" smtClean="0"/>
              <a:t>個のＰＭＴでコインシデンスを取ることに</a:t>
            </a:r>
            <a:endParaRPr kumimoji="1" lang="en-US" altLang="ja-JP" dirty="0" smtClean="0"/>
          </a:p>
          <a:p>
            <a:pPr marL="596646" indent="-514350">
              <a:buNone/>
            </a:pPr>
            <a:endParaRPr kumimoji="1" lang="en-US" altLang="ja-JP" dirty="0" smtClean="0"/>
          </a:p>
          <a:p>
            <a:pPr marL="596646" indent="-514350">
              <a:buFont typeface="+mj-lt"/>
              <a:buAutoNum type="arabicPeriod"/>
            </a:pPr>
            <a:endParaRPr kumimoji="1" lang="en-US" altLang="ja-JP" dirty="0" smtClean="0"/>
          </a:p>
          <a:p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96646" indent="-514350">
              <a:buFont typeface="+mj-lt"/>
              <a:buAutoNum type="arabicPeriod" startAt="5"/>
            </a:pPr>
            <a:r>
              <a:rPr lang="ja-JP" altLang="en-US" dirty="0" smtClean="0"/>
              <a:t>さらに、シングルレート</a:t>
            </a:r>
            <a:r>
              <a:rPr lang="ja-JP" altLang="en-US" dirty="0" smtClean="0"/>
              <a:t>が</a:t>
            </a:r>
            <a:r>
              <a:rPr lang="en-US" altLang="ja-JP" dirty="0" smtClean="0"/>
              <a:t>500H</a:t>
            </a:r>
            <a:r>
              <a:rPr lang="ja-JP" altLang="en-US" dirty="0" err="1" smtClean="0"/>
              <a:t>ｚ</a:t>
            </a:r>
            <a:r>
              <a:rPr lang="ja-JP" altLang="en-US" dirty="0" smtClean="0"/>
              <a:t>に収まるように電圧を</a:t>
            </a:r>
            <a:r>
              <a:rPr lang="ja-JP" altLang="en-US" dirty="0" smtClean="0"/>
              <a:t>下げ、アフターパルスを軽減しようとする。</a:t>
            </a:r>
            <a:endParaRPr lang="en-US" altLang="ja-JP" dirty="0" smtClean="0"/>
          </a:p>
          <a:p>
            <a:pPr marL="596646" indent="-514350">
              <a:buFont typeface="+mj-lt"/>
              <a:buAutoNum type="arabicPeriod" startAt="5"/>
            </a:pPr>
            <a:r>
              <a:rPr kumimoji="1" lang="en-US" altLang="ja-JP" dirty="0" smtClean="0"/>
              <a:t>PMT2</a:t>
            </a:r>
            <a:r>
              <a:rPr kumimoji="1" lang="ja-JP" altLang="en-US" dirty="0" smtClean="0"/>
              <a:t>と</a:t>
            </a:r>
            <a:r>
              <a:rPr kumimoji="1" lang="en-US" altLang="ja-JP" dirty="0" smtClean="0"/>
              <a:t>3</a:t>
            </a:r>
            <a:r>
              <a:rPr kumimoji="1" lang="ja-JP" altLang="en-US" dirty="0" smtClean="0"/>
              <a:t>の組み合わせが、コインシデンス</a:t>
            </a:r>
            <a:r>
              <a:rPr kumimoji="1" lang="ja-JP" altLang="en-US" dirty="0" smtClean="0"/>
              <a:t>を取ってもアフターパルスを</a:t>
            </a:r>
            <a:r>
              <a:rPr kumimoji="1" lang="ja-JP" altLang="en-US" dirty="0" smtClean="0"/>
              <a:t>取り除けないことが判明</a:t>
            </a:r>
            <a:r>
              <a:rPr lang="ja-JP" altLang="en-US" dirty="0" smtClean="0"/>
              <a:t>（</a:t>
            </a:r>
            <a:r>
              <a:rPr lang="en-US" altLang="ja-JP" dirty="0" smtClean="0"/>
              <a:t>PMT3</a:t>
            </a:r>
            <a:r>
              <a:rPr lang="ja-JP" altLang="en-US" dirty="0" smtClean="0"/>
              <a:t>の</a:t>
            </a:r>
            <a:r>
              <a:rPr lang="ja-JP" altLang="en-US" dirty="0" smtClean="0"/>
              <a:t>波形が乱れていたのが原因</a:t>
            </a:r>
            <a:r>
              <a:rPr lang="ja-JP" altLang="en-US" dirty="0" smtClean="0"/>
              <a:t>）。　　　　　</a:t>
            </a:r>
            <a:r>
              <a:rPr lang="ja-JP" altLang="en-US" dirty="0" smtClean="0">
                <a:solidFill>
                  <a:srgbClr val="FF0000"/>
                </a:solidFill>
              </a:rPr>
              <a:t>→スタートトリガ専用に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kumimoji="1" lang="ja-JP" altLang="en-US" dirty="0" smtClean="0"/>
              <a:t>実験の反省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ja-JP" altLang="en-US" dirty="0" err="1" smtClean="0"/>
              <a:t>ｇ</a:t>
            </a:r>
            <a:r>
              <a:rPr lang="ja-JP" altLang="en-US" dirty="0" smtClean="0"/>
              <a:t>因子は時間の都合で統計が足りなかった。</a:t>
            </a:r>
            <a:endParaRPr lang="en-US" altLang="ja-JP" dirty="0" smtClean="0"/>
          </a:p>
          <a:p>
            <a:r>
              <a:rPr lang="ja-JP" altLang="en-US" dirty="0" smtClean="0"/>
              <a:t>印加電圧の設定がまずかった。（例年通り検出率を用いて設定したがいたずらにアフターパルスを増やしただけだった。）</a:t>
            </a:r>
            <a:endParaRPr lang="en-US" altLang="ja-JP" dirty="0" smtClean="0"/>
          </a:p>
          <a:p>
            <a:r>
              <a:rPr kumimoji="1" lang="ja-JP" altLang="en-US" dirty="0" smtClean="0"/>
              <a:t>モジュールの確認を最初に行うべき（たまに正常に作動しないモジュールがある）</a:t>
            </a:r>
            <a:endParaRPr kumimoji="1" lang="en-US" altLang="ja-JP" dirty="0" smtClean="0"/>
          </a:p>
          <a:p>
            <a:r>
              <a:rPr lang="en-US" altLang="ja-JP" dirty="0" smtClean="0"/>
              <a:t>PMT</a:t>
            </a:r>
            <a:r>
              <a:rPr lang="ja-JP" altLang="en-US" dirty="0" err="1" smtClean="0"/>
              <a:t>はいいやつを</a:t>
            </a:r>
            <a:r>
              <a:rPr lang="ja-JP" altLang="en-US" dirty="0" smtClean="0"/>
              <a:t>しっかり選ぶ。（波形があまりに乱れていために下側のシンチレータのみでの測定を余儀なくされた）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結論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我々は</a:t>
            </a:r>
            <a:r>
              <a:rPr lang="en-US" altLang="ja-JP" dirty="0" smtClean="0"/>
              <a:t>μ</a:t>
            </a:r>
            <a:r>
              <a:rPr lang="ja-JP" altLang="en-US" dirty="0" smtClean="0"/>
              <a:t>の寿命と</a:t>
            </a:r>
            <a:r>
              <a:rPr lang="ja-JP" altLang="en-US" dirty="0" err="1" smtClean="0"/>
              <a:t>ｇ</a:t>
            </a:r>
            <a:r>
              <a:rPr lang="ja-JP" altLang="en-US" dirty="0" smtClean="0"/>
              <a:t>因子を測定した。</a:t>
            </a:r>
            <a:endParaRPr lang="en-US" altLang="ja-JP" dirty="0" smtClean="0"/>
          </a:p>
          <a:p>
            <a:r>
              <a:rPr kumimoji="1" lang="ja-JP" altLang="en-US" dirty="0" smtClean="0"/>
              <a:t>その結果</a:t>
            </a:r>
            <a:r>
              <a:rPr kumimoji="1" lang="ja-JP" altLang="en-US" dirty="0" smtClean="0"/>
              <a:t>、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pPr>
              <a:buNone/>
            </a:pPr>
            <a:r>
              <a:rPr kumimoji="1" lang="ja-JP" altLang="en-US" dirty="0" smtClean="0"/>
              <a:t>　寿命</a:t>
            </a:r>
            <a:r>
              <a:rPr kumimoji="1" lang="ja-JP" altLang="en-US" dirty="0" smtClean="0"/>
              <a:t>　</a:t>
            </a:r>
            <a:r>
              <a:rPr lang="en-US" altLang="ja-JP" sz="4400" b="1" dirty="0" smtClean="0">
                <a:solidFill>
                  <a:srgbClr val="FF0000"/>
                </a:solidFill>
              </a:rPr>
              <a:t>τ=</a:t>
            </a:r>
            <a:r>
              <a:rPr kumimoji="1" lang="en-US" altLang="ja-JP" sz="4400" b="1" dirty="0" smtClean="0">
                <a:solidFill>
                  <a:srgbClr val="FF0000"/>
                </a:solidFill>
              </a:rPr>
              <a:t>2.17 ±</a:t>
            </a:r>
            <a:r>
              <a:rPr lang="ja-JP" altLang="en-US" sz="4400" b="1" dirty="0" smtClean="0">
                <a:solidFill>
                  <a:srgbClr val="FF0000"/>
                </a:solidFill>
              </a:rPr>
              <a:t> </a:t>
            </a:r>
            <a:r>
              <a:rPr lang="en-US" altLang="ja-JP" sz="4400" b="1" dirty="0" smtClean="0">
                <a:solidFill>
                  <a:srgbClr val="FF0000"/>
                </a:solidFill>
              </a:rPr>
              <a:t>0.07</a:t>
            </a:r>
            <a:r>
              <a:rPr kumimoji="1" lang="en-US" altLang="ja-JP" sz="4400" b="1" dirty="0" smtClean="0">
                <a:solidFill>
                  <a:srgbClr val="FF0000"/>
                </a:solidFill>
              </a:rPr>
              <a:t>μ</a:t>
            </a:r>
            <a:r>
              <a:rPr lang="en-US" altLang="ja-JP" sz="4400" b="1" dirty="0" smtClean="0">
                <a:solidFill>
                  <a:srgbClr val="FF0000"/>
                </a:solidFill>
              </a:rPr>
              <a:t>s</a:t>
            </a:r>
            <a:endParaRPr lang="en-US" altLang="ja-JP" sz="4400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altLang="ja-JP" dirty="0" smtClean="0"/>
          </a:p>
          <a:p>
            <a:pPr>
              <a:buNone/>
            </a:pPr>
            <a:r>
              <a:rPr lang="ja-JP" altLang="en-US" dirty="0" smtClean="0"/>
              <a:t>を得た。</a:t>
            </a:r>
            <a:endParaRPr lang="en-US" altLang="ja-JP" dirty="0" smtClean="0"/>
          </a:p>
          <a:p>
            <a:r>
              <a:rPr lang="en-US" altLang="ja-JP" dirty="0" smtClean="0"/>
              <a:t>g</a:t>
            </a:r>
            <a:r>
              <a:rPr lang="ja-JP" altLang="en-US" dirty="0" smtClean="0"/>
              <a:t>因子はデータ数が少なく、はっきり</a:t>
            </a:r>
            <a:r>
              <a:rPr lang="ja-JP" altLang="en-US" dirty="0" smtClean="0"/>
              <a:t>と</a:t>
            </a:r>
            <a:r>
              <a:rPr lang="ja-JP" altLang="en-US" dirty="0" smtClean="0"/>
              <a:t>した</a:t>
            </a:r>
            <a:r>
              <a:rPr lang="ja-JP" altLang="en-US" dirty="0" smtClean="0"/>
              <a:t>値はわからなかった。</a:t>
            </a:r>
            <a:endParaRPr lang="en-US" altLang="ja-JP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ja-JP" altLang="en-US" dirty="0" smtClean="0"/>
              <a:t>謝辞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kumimoji="1" lang="ja-JP" altLang="en-US" dirty="0" smtClean="0"/>
              <a:t>本実験を通して</a:t>
            </a:r>
            <a:endParaRPr kumimoji="1" lang="en-US" altLang="ja-JP" dirty="0" smtClean="0"/>
          </a:p>
          <a:p>
            <a:r>
              <a:rPr lang="ja-JP" altLang="en-US" dirty="0" smtClean="0"/>
              <a:t>南野先生</a:t>
            </a:r>
            <a:endParaRPr lang="en-US" altLang="ja-JP" dirty="0" smtClean="0"/>
          </a:p>
          <a:p>
            <a:r>
              <a:rPr lang="en-US" altLang="ja-JP" dirty="0" smtClean="0"/>
              <a:t>TA</a:t>
            </a:r>
            <a:r>
              <a:rPr lang="ja-JP" altLang="en-US" dirty="0" err="1" smtClean="0"/>
              <a:t>の久</a:t>
            </a:r>
            <a:r>
              <a:rPr lang="ja-JP" altLang="en-US" dirty="0" smtClean="0"/>
              <a:t>保さん</a:t>
            </a:r>
            <a:endParaRPr lang="en-US" altLang="ja-JP" dirty="0" smtClean="0"/>
          </a:p>
          <a:p>
            <a:r>
              <a:rPr lang="en-US" altLang="ja-JP" dirty="0" smtClean="0"/>
              <a:t>TA</a:t>
            </a:r>
            <a:r>
              <a:rPr lang="ja-JP" altLang="en-US" dirty="0" smtClean="0"/>
              <a:t>の長崎さん</a:t>
            </a:r>
            <a:endParaRPr lang="en-US" altLang="ja-JP" dirty="0" smtClean="0"/>
          </a:p>
          <a:p>
            <a:pPr marL="82296" indent="0">
              <a:buNone/>
            </a:pPr>
            <a:r>
              <a:rPr lang="ja-JP" altLang="en-US" dirty="0" err="1" smtClean="0"/>
              <a:t>には</a:t>
            </a:r>
            <a:r>
              <a:rPr lang="ja-JP" altLang="en-US" dirty="0" smtClean="0"/>
              <a:t>示唆に富んだ指摘をいただきました。この場を借りてお礼申し上げます。</a:t>
            </a:r>
            <a:endParaRPr lang="en-US" altLang="ja-JP" dirty="0"/>
          </a:p>
          <a:p>
            <a:endParaRPr kumimoji="1" lang="en-US" altLang="ja-JP" dirty="0" smtClean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332026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μ</a:t>
            </a:r>
            <a:r>
              <a:rPr kumimoji="1" lang="ja-JP" altLang="en-US" dirty="0" smtClean="0"/>
              <a:t>の寿命</a:t>
            </a:r>
            <a:endParaRPr kumimoji="1" lang="ja-JP" altLang="en-US" dirty="0"/>
          </a:p>
        </p:txBody>
      </p:sp>
      <p:pic>
        <p:nvPicPr>
          <p:cNvPr id="4" name="コンテンツ プレースホルダ 3" descr="FD1.eps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843808" y="2780928"/>
            <a:ext cx="3312368" cy="2107198"/>
          </a:xfrm>
        </p:spPr>
      </p:pic>
      <p:sp>
        <p:nvSpPr>
          <p:cNvPr id="5" name="テキスト ボックス 4"/>
          <p:cNvSpPr txBox="1"/>
          <p:nvPr/>
        </p:nvSpPr>
        <p:spPr>
          <a:xfrm>
            <a:off x="1619672" y="1484784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μ</a:t>
            </a:r>
            <a:r>
              <a:rPr kumimoji="1" lang="ja-JP" altLang="en-US" dirty="0" smtClean="0"/>
              <a:t>は次のように崩壊する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475656" y="4869160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文献値としてそれぞれの寿命は</a:t>
            </a:r>
            <a:endParaRPr kumimoji="1" lang="ja-JP" altLang="en-US" dirty="0"/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47864" y="1916832"/>
            <a:ext cx="1728192" cy="361115"/>
          </a:xfrm>
          <a:prstGeom prst="rect">
            <a:avLst/>
          </a:prstGeom>
          <a:noFill/>
        </p:spPr>
      </p:pic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5856" y="2233240"/>
            <a:ext cx="1800200" cy="644848"/>
          </a:xfrm>
          <a:prstGeom prst="rect">
            <a:avLst/>
          </a:prstGeom>
          <a:noFill/>
        </p:spPr>
      </p:pic>
      <p:sp>
        <p:nvSpPr>
          <p:cNvPr id="22538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pic>
        <p:nvPicPr>
          <p:cNvPr id="22537" name="Picture 9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4008" y="5445224"/>
            <a:ext cx="1656184" cy="378556"/>
          </a:xfrm>
          <a:prstGeom prst="rect">
            <a:avLst/>
          </a:prstGeom>
          <a:noFill/>
        </p:spPr>
      </p:pic>
      <p:sp>
        <p:nvSpPr>
          <p:cNvPr id="22540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pic>
        <p:nvPicPr>
          <p:cNvPr id="22539" name="Picture 1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67744" y="5445224"/>
            <a:ext cx="1656184" cy="378556"/>
          </a:xfrm>
          <a:prstGeom prst="rect">
            <a:avLst/>
          </a:prstGeom>
          <a:noFill/>
        </p:spPr>
      </p:pic>
      <p:graphicFrame>
        <p:nvGraphicFramePr>
          <p:cNvPr id="16" name="オブジェクト 15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1042" name="数式" r:id="rId8" imgW="114151" imgH="215619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Ｇ因子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kumimoji="1" lang="ja-JP" altLang="en-US" dirty="0" smtClean="0"/>
              <a:t>スピンと磁場は相互作用をする</a:t>
            </a:r>
            <a:endParaRPr kumimoji="1" lang="en-US" altLang="ja-JP" dirty="0" smtClean="0"/>
          </a:p>
          <a:p>
            <a:pPr>
              <a:buNone/>
            </a:pPr>
            <a:r>
              <a:rPr lang="ja-JP" altLang="en-US" dirty="0" smtClean="0"/>
              <a:t>その関係は、</a:t>
            </a:r>
            <a:r>
              <a:rPr lang="en-US" altLang="ja-JP" dirty="0" smtClean="0"/>
              <a:t>H</a:t>
            </a:r>
            <a:r>
              <a:rPr lang="ja-JP" altLang="en-US" dirty="0" smtClean="0"/>
              <a:t>＝</a:t>
            </a:r>
            <a:r>
              <a:rPr lang="en-US" altLang="ja-JP" dirty="0" smtClean="0"/>
              <a:t>μ</a:t>
            </a:r>
            <a:r>
              <a:rPr lang="ja-JP" altLang="en-US" dirty="0" smtClean="0"/>
              <a:t>・</a:t>
            </a:r>
            <a:r>
              <a:rPr lang="en-US" altLang="ja-JP" dirty="0" smtClean="0"/>
              <a:t>B</a:t>
            </a:r>
            <a:r>
              <a:rPr lang="ja-JP" altLang="en-US" dirty="0" err="1" smtClean="0"/>
              <a:t>。</a:t>
            </a:r>
            <a:endParaRPr lang="en-US" altLang="ja-JP" dirty="0" smtClean="0"/>
          </a:p>
          <a:p>
            <a:pPr>
              <a:buNone/>
            </a:pPr>
            <a:r>
              <a:rPr kumimoji="1" lang="ja-JP" altLang="en-US" dirty="0" smtClean="0"/>
              <a:t>この時</a:t>
            </a:r>
            <a:r>
              <a:rPr kumimoji="1" lang="en-US" altLang="ja-JP" dirty="0" smtClean="0"/>
              <a:t>μ</a:t>
            </a:r>
            <a:r>
              <a:rPr kumimoji="1" lang="ja-JP" altLang="en-US" dirty="0" smtClean="0"/>
              <a:t>は</a:t>
            </a:r>
            <a:r>
              <a:rPr kumimoji="1" lang="en-US" altLang="ja-JP" dirty="0" smtClean="0"/>
              <a:t>μ</a:t>
            </a:r>
            <a:r>
              <a:rPr kumimoji="1" lang="ja-JP" altLang="en-US" dirty="0" smtClean="0"/>
              <a:t>＝</a:t>
            </a:r>
            <a:r>
              <a:rPr kumimoji="1" lang="en-US" altLang="ja-JP" dirty="0" smtClean="0"/>
              <a:t>(</a:t>
            </a:r>
            <a:r>
              <a:rPr kumimoji="1" lang="en-US" altLang="ja-JP" dirty="0" err="1" smtClean="0"/>
              <a:t>ge</a:t>
            </a:r>
            <a:r>
              <a:rPr kumimoji="1" lang="en-US" altLang="ja-JP" dirty="0" smtClean="0"/>
              <a:t>/2m)</a:t>
            </a:r>
            <a:r>
              <a:rPr kumimoji="1" lang="en-US" altLang="ja-JP" b="1" dirty="0" smtClean="0"/>
              <a:t>S</a:t>
            </a:r>
            <a:r>
              <a:rPr kumimoji="1" lang="ja-JP" altLang="en-US" dirty="0" err="1" smtClean="0"/>
              <a:t>。</a:t>
            </a:r>
            <a:r>
              <a:rPr kumimoji="1" lang="ja-JP" altLang="en-US" dirty="0" smtClean="0"/>
              <a:t>この</a:t>
            </a:r>
            <a:r>
              <a:rPr kumimoji="1" lang="ja-JP" altLang="en-US" dirty="0" err="1" smtClean="0"/>
              <a:t>ｇ</a:t>
            </a:r>
            <a:r>
              <a:rPr kumimoji="1" lang="ja-JP" altLang="en-US" dirty="0" smtClean="0"/>
              <a:t>が</a:t>
            </a:r>
            <a:r>
              <a:rPr kumimoji="1" lang="ja-JP" altLang="en-US" dirty="0" err="1" smtClean="0"/>
              <a:t>ｇ</a:t>
            </a:r>
            <a:r>
              <a:rPr kumimoji="1" lang="ja-JP" altLang="en-US" dirty="0" smtClean="0"/>
              <a:t>因子で</a:t>
            </a:r>
            <a:r>
              <a:rPr kumimoji="1" lang="en-US" altLang="ja-JP" dirty="0" smtClean="0"/>
              <a:t>Dirac</a:t>
            </a:r>
            <a:r>
              <a:rPr kumimoji="1" lang="ja-JP" altLang="en-US" dirty="0" smtClean="0"/>
              <a:t>方程式から</a:t>
            </a:r>
            <a:r>
              <a:rPr kumimoji="1" lang="en-US" altLang="ja-JP" dirty="0" smtClean="0"/>
              <a:t>g=2</a:t>
            </a:r>
            <a:r>
              <a:rPr kumimoji="1" lang="ja-JP" altLang="en-US" dirty="0" smtClean="0"/>
              <a:t>となる。</a:t>
            </a:r>
            <a:endParaRPr kumimoji="1" lang="en-US" altLang="ja-JP" dirty="0" smtClean="0"/>
          </a:p>
          <a:p>
            <a:pPr>
              <a:buNone/>
            </a:pPr>
            <a:r>
              <a:rPr lang="ja-JP" altLang="en-US" dirty="0" smtClean="0"/>
              <a:t>場の量子論における輻射補正を考慮に入れると</a:t>
            </a:r>
            <a:r>
              <a:rPr lang="en-US" altLang="ja-JP" dirty="0" smtClean="0"/>
              <a:t>g=2.002</a:t>
            </a:r>
            <a:r>
              <a:rPr lang="ja-JP" altLang="en-US" dirty="0" smtClean="0"/>
              <a:t>となる。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実験原理</a:t>
            </a:r>
            <a:endParaRPr kumimoji="1" lang="ja-JP" altLang="en-US" dirty="0"/>
          </a:p>
        </p:txBody>
      </p:sp>
      <p:pic>
        <p:nvPicPr>
          <p:cNvPr id="11" name="コンテンツ プレースホルダ 10" descr="gairyaku.eps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14546" y="1500174"/>
            <a:ext cx="5688631" cy="2736304"/>
          </a:xfrm>
        </p:spPr>
      </p:pic>
      <p:grpSp>
        <p:nvGrpSpPr>
          <p:cNvPr id="3" name="グループ化 13"/>
          <p:cNvGrpSpPr/>
          <p:nvPr/>
        </p:nvGrpSpPr>
        <p:grpSpPr>
          <a:xfrm>
            <a:off x="7072330" y="1500174"/>
            <a:ext cx="1800200" cy="1080120"/>
            <a:chOff x="7092280" y="1700808"/>
            <a:chExt cx="1800200" cy="1080120"/>
          </a:xfrm>
        </p:grpSpPr>
        <p:sp>
          <p:nvSpPr>
            <p:cNvPr id="12" name="角丸四角形吹き出し 11"/>
            <p:cNvSpPr/>
            <p:nvPr/>
          </p:nvSpPr>
          <p:spPr>
            <a:xfrm>
              <a:off x="7092280" y="1700808"/>
              <a:ext cx="1800200" cy="1080120"/>
            </a:xfrm>
            <a:prstGeom prst="wedgeRoundRectCallout">
              <a:avLst>
                <a:gd name="adj1" fmla="val -142830"/>
                <a:gd name="adj2" fmla="val 39068"/>
                <a:gd name="adj3" fmla="val 16667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7164288" y="1772816"/>
              <a:ext cx="165618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μ</a:t>
              </a:r>
              <a:r>
                <a:rPr kumimoji="1" lang="ja-JP" altLang="en-US" dirty="0" smtClean="0"/>
                <a:t>が降ってきて、時々Ｃｕに捕まる</a:t>
              </a:r>
              <a:endParaRPr kumimoji="1" lang="ja-JP" altLang="en-US" dirty="0"/>
            </a:p>
          </p:txBody>
        </p:sp>
      </p:grpSp>
      <p:grpSp>
        <p:nvGrpSpPr>
          <p:cNvPr id="4" name="グループ化 15"/>
          <p:cNvGrpSpPr/>
          <p:nvPr/>
        </p:nvGrpSpPr>
        <p:grpSpPr>
          <a:xfrm>
            <a:off x="928662" y="2500306"/>
            <a:ext cx="3528962" cy="1581896"/>
            <a:chOff x="899022" y="2711200"/>
            <a:chExt cx="3528962" cy="1581896"/>
          </a:xfrm>
        </p:grpSpPr>
        <p:cxnSp>
          <p:nvCxnSpPr>
            <p:cNvPr id="15" name="直線矢印コネクタ 14"/>
            <p:cNvCxnSpPr/>
            <p:nvPr/>
          </p:nvCxnSpPr>
          <p:spPr>
            <a:xfrm flipH="1" flipV="1">
              <a:off x="4067944" y="3068960"/>
              <a:ext cx="288032" cy="576064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7" name="直線矢印コネクタ 16"/>
            <p:cNvCxnSpPr/>
            <p:nvPr/>
          </p:nvCxnSpPr>
          <p:spPr>
            <a:xfrm flipH="1">
              <a:off x="3995936" y="3717032"/>
              <a:ext cx="432048" cy="576064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22" name="角丸四角形吹き出し 21"/>
            <p:cNvSpPr/>
            <p:nvPr/>
          </p:nvSpPr>
          <p:spPr>
            <a:xfrm>
              <a:off x="899022" y="2711200"/>
              <a:ext cx="1440160" cy="1008112"/>
            </a:xfrm>
            <a:prstGeom prst="wedgeRoundRectCallout">
              <a:avLst>
                <a:gd name="adj1" fmla="val 176101"/>
                <a:gd name="adj2" fmla="val 43379"/>
                <a:gd name="adj3" fmla="val 166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970460" y="2782638"/>
              <a:ext cx="129614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400" dirty="0" smtClean="0"/>
                <a:t>トラップされた</a:t>
              </a:r>
              <a:r>
                <a:rPr kumimoji="1" lang="en-US" altLang="ja-JP" sz="1400" dirty="0" smtClean="0"/>
                <a:t>μ</a:t>
              </a:r>
              <a:r>
                <a:rPr kumimoji="1" lang="ja-JP" altLang="en-US" sz="1400" dirty="0" smtClean="0"/>
                <a:t>がどちらかに向かって崩壊する</a:t>
              </a:r>
              <a:endParaRPr kumimoji="1" lang="ja-JP" altLang="en-US" sz="1400" dirty="0"/>
            </a:p>
          </p:txBody>
        </p:sp>
      </p:grpSp>
      <p:grpSp>
        <p:nvGrpSpPr>
          <p:cNvPr id="5" name="グループ化 20"/>
          <p:cNvGrpSpPr/>
          <p:nvPr/>
        </p:nvGrpSpPr>
        <p:grpSpPr>
          <a:xfrm>
            <a:off x="1643042" y="4572008"/>
            <a:ext cx="6429420" cy="1798092"/>
            <a:chOff x="1643042" y="4572008"/>
            <a:chExt cx="6429420" cy="1798092"/>
          </a:xfrm>
        </p:grpSpPr>
        <p:sp>
          <p:nvSpPr>
            <p:cNvPr id="24" name="テキスト ボックス 23"/>
            <p:cNvSpPr txBox="1"/>
            <p:nvPr/>
          </p:nvSpPr>
          <p:spPr>
            <a:xfrm>
              <a:off x="1643042" y="4572008"/>
              <a:ext cx="626469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dirty="0" smtClean="0"/>
                <a:t>このときの時間の差を測定すれば寿命が分かる。</a:t>
              </a:r>
              <a:endParaRPr kumimoji="1" lang="en-US" altLang="ja-JP" dirty="0" smtClean="0"/>
            </a:p>
            <a:p>
              <a:r>
                <a:rPr lang="ja-JP" altLang="en-US" dirty="0" smtClean="0"/>
                <a:t>コイルに磁場をかければ、歳差運動を行う。この振動数を調べることで</a:t>
              </a:r>
              <a:endParaRPr lang="en-US" altLang="ja-JP" dirty="0" smtClean="0"/>
            </a:p>
          </p:txBody>
        </p:sp>
        <p:grpSp>
          <p:nvGrpSpPr>
            <p:cNvPr id="6" name="グループ化 19"/>
            <p:cNvGrpSpPr/>
            <p:nvPr/>
          </p:nvGrpSpPr>
          <p:grpSpPr>
            <a:xfrm>
              <a:off x="1857356" y="5357826"/>
              <a:ext cx="6215106" cy="1012274"/>
              <a:chOff x="1857356" y="5357826"/>
              <a:chExt cx="6215106" cy="1012274"/>
            </a:xfrm>
          </p:grpSpPr>
          <p:sp>
            <p:nvSpPr>
              <p:cNvPr id="18" name="正方形/長方形 17"/>
              <p:cNvSpPr/>
              <p:nvPr/>
            </p:nvSpPr>
            <p:spPr>
              <a:xfrm>
                <a:off x="3071802" y="5357826"/>
                <a:ext cx="3143272" cy="70788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altLang="ja-JP" sz="4000" b="0" cap="none" spc="0" dirty="0" smtClean="0">
                    <a:ln w="18415" cmpd="sng">
                      <a:solidFill>
                        <a:sysClr val="windowText" lastClr="000000"/>
                      </a:solidFill>
                      <a:prstDash val="solid"/>
                    </a:ln>
                    <a:solidFill>
                      <a:sysClr val="windowText" lastClr="000000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g=2mω/</a:t>
                </a:r>
                <a:r>
                  <a:rPr lang="en-US" altLang="ja-JP" sz="4000" dirty="0" err="1" smtClean="0">
                    <a:ln w="18415" cmpd="sng">
                      <a:solidFill>
                        <a:sysClr val="windowText" lastClr="000000"/>
                      </a:solidFill>
                      <a:prstDash val="solid"/>
                    </a:ln>
                    <a:solidFill>
                      <a:sysClr val="windowText" lastClr="000000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eB</a:t>
                </a:r>
                <a:endParaRPr lang="en-US" altLang="ja-JP" sz="4000" b="0" cap="none" spc="0" dirty="0" smtClean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  <p:sp>
            <p:nvSpPr>
              <p:cNvPr id="19" name="テキスト ボックス 18"/>
              <p:cNvSpPr txBox="1"/>
              <p:nvPr/>
            </p:nvSpPr>
            <p:spPr>
              <a:xfrm>
                <a:off x="1857356" y="6000768"/>
                <a:ext cx="621510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dirty="0" smtClean="0"/>
                  <a:t>と</a:t>
                </a:r>
                <a:r>
                  <a:rPr kumimoji="1" lang="ja-JP" altLang="en-US" dirty="0" err="1" smtClean="0"/>
                  <a:t>ｇ</a:t>
                </a:r>
                <a:r>
                  <a:rPr kumimoji="1" lang="ja-JP" altLang="en-US" dirty="0" smtClean="0"/>
                  <a:t>因子を求めることができる。</a:t>
                </a:r>
                <a:endParaRPr kumimoji="1" lang="ja-JP" altLang="en-US"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ja-JP" altLang="en-US" dirty="0" smtClean="0"/>
              <a:t>実験装置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>
              <a:buNone/>
            </a:pPr>
            <a:r>
              <a:rPr lang="ja-JP" altLang="en-US" dirty="0" smtClean="0"/>
              <a:t>本実験では以下の装置を用いた</a:t>
            </a:r>
            <a:endParaRPr kumimoji="1" lang="en-US" altLang="ja-JP" dirty="0" smtClean="0"/>
          </a:p>
          <a:p>
            <a:r>
              <a:rPr lang="ja-JP" altLang="en-US" dirty="0" smtClean="0"/>
              <a:t>プラスチックシンチレーター　３枚</a:t>
            </a:r>
            <a:endParaRPr lang="en-US" altLang="ja-JP" dirty="0" smtClean="0"/>
          </a:p>
          <a:p>
            <a:pPr marL="82296" indent="0" algn="ctr">
              <a:buNone/>
            </a:pPr>
            <a:r>
              <a:rPr lang="en-US" altLang="ja-JP" dirty="0" smtClean="0"/>
              <a:t>100cm×48cm×1cm</a:t>
            </a:r>
            <a:endParaRPr kumimoji="1" lang="en-US" altLang="ja-JP" dirty="0"/>
          </a:p>
          <a:p>
            <a:r>
              <a:rPr lang="ja-JP" altLang="en-US" dirty="0" smtClean="0"/>
              <a:t>光電子増倍管</a:t>
            </a:r>
            <a:r>
              <a:rPr lang="en-US" altLang="ja-JP" dirty="0" smtClean="0"/>
              <a:t>(</a:t>
            </a:r>
            <a:r>
              <a:rPr lang="ja-JP" altLang="en-US" dirty="0" smtClean="0"/>
              <a:t>以降、</a:t>
            </a:r>
            <a:r>
              <a:rPr lang="en-US" altLang="ja-JP" dirty="0" smtClean="0"/>
              <a:t>PMT)</a:t>
            </a:r>
            <a:r>
              <a:rPr lang="ja-JP" altLang="en-US" dirty="0" smtClean="0"/>
              <a:t>　５本</a:t>
            </a:r>
            <a:endParaRPr lang="en-US" altLang="ja-JP" dirty="0" smtClean="0"/>
          </a:p>
          <a:p>
            <a:endParaRPr lang="en-US" altLang="ja-JP" dirty="0"/>
          </a:p>
          <a:p>
            <a:r>
              <a:rPr lang="ja-JP" altLang="en-US" dirty="0" smtClean="0"/>
              <a:t>銅板　２枚</a:t>
            </a:r>
            <a:endParaRPr lang="en-US" altLang="ja-JP" dirty="0" smtClean="0"/>
          </a:p>
          <a:p>
            <a:pPr marL="82296" indent="0" algn="ctr">
              <a:buNone/>
            </a:pPr>
            <a:r>
              <a:rPr lang="en-US" altLang="ja-JP" dirty="0"/>
              <a:t>50cm×48cm×1cm</a:t>
            </a:r>
          </a:p>
          <a:p>
            <a:r>
              <a:rPr lang="ja-JP" altLang="en-US" smtClean="0"/>
              <a:t>コイル</a:t>
            </a:r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xmlns="" val="72710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回路</a:t>
            </a:r>
            <a:endParaRPr kumimoji="1" lang="ja-JP" altLang="en-US" dirty="0"/>
          </a:p>
        </p:txBody>
      </p:sp>
      <p:pic>
        <p:nvPicPr>
          <p:cNvPr id="4" name="コンテンツ プレースホルダ 3" descr="kairo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628800"/>
            <a:ext cx="7499350" cy="3624306"/>
          </a:xfrm>
          <a:prstGeom prst="rect">
            <a:avLst/>
          </a:prstGeom>
          <a:ln>
            <a:noFill/>
          </a:ln>
        </p:spPr>
      </p:pic>
      <p:sp>
        <p:nvSpPr>
          <p:cNvPr id="5" name="正方形/長方形 4"/>
          <p:cNvSpPr/>
          <p:nvPr/>
        </p:nvSpPr>
        <p:spPr>
          <a:xfrm>
            <a:off x="2123728" y="4077072"/>
            <a:ext cx="144016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" name="直線コネクタ 6"/>
          <p:cNvCxnSpPr/>
          <p:nvPr/>
        </p:nvCxnSpPr>
        <p:spPr>
          <a:xfrm>
            <a:off x="3059832" y="4077072"/>
            <a:ext cx="216024" cy="720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 flipV="1">
            <a:off x="3059832" y="4077072"/>
            <a:ext cx="216024" cy="720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グループ化 14"/>
          <p:cNvGrpSpPr/>
          <p:nvPr/>
        </p:nvGrpSpPr>
        <p:grpSpPr>
          <a:xfrm>
            <a:off x="5940152" y="1052736"/>
            <a:ext cx="1800200" cy="667236"/>
            <a:chOff x="5940152" y="1052736"/>
            <a:chExt cx="1800200" cy="667236"/>
          </a:xfrm>
        </p:grpSpPr>
        <p:sp>
          <p:nvSpPr>
            <p:cNvPr id="13" name="角丸四角形吹き出し 12"/>
            <p:cNvSpPr/>
            <p:nvPr/>
          </p:nvSpPr>
          <p:spPr>
            <a:xfrm>
              <a:off x="5940152" y="1052736"/>
              <a:ext cx="1656184" cy="648072"/>
            </a:xfrm>
            <a:prstGeom prst="wedgeRoundRectCallout">
              <a:avLst>
                <a:gd name="adj1" fmla="val -72188"/>
                <a:gd name="adj2" fmla="val 99349"/>
                <a:gd name="adj3" fmla="val 16667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5940152" y="1196752"/>
              <a:ext cx="1800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400" dirty="0" smtClean="0"/>
                <a:t>Ｃ</a:t>
              </a:r>
              <a:r>
                <a:rPr kumimoji="1" lang="ja-JP" altLang="en-US" sz="1400" dirty="0" smtClean="0"/>
                <a:t>が鳴らないときに</a:t>
              </a:r>
              <a:r>
                <a:rPr kumimoji="1" lang="en-US" altLang="ja-JP" sz="1400" dirty="0" smtClean="0"/>
                <a:t>start</a:t>
              </a:r>
              <a:endParaRPr kumimoji="1" lang="ja-JP" altLang="en-US" sz="1400" dirty="0"/>
            </a:p>
          </p:txBody>
        </p:sp>
      </p:grpSp>
      <p:grpSp>
        <p:nvGrpSpPr>
          <p:cNvPr id="18" name="グループ化 17"/>
          <p:cNvGrpSpPr/>
          <p:nvPr/>
        </p:nvGrpSpPr>
        <p:grpSpPr>
          <a:xfrm>
            <a:off x="7164288" y="2348880"/>
            <a:ext cx="1224136" cy="1026115"/>
            <a:chOff x="7164288" y="2348880"/>
            <a:chExt cx="1224136" cy="1026115"/>
          </a:xfrm>
        </p:grpSpPr>
        <p:sp>
          <p:nvSpPr>
            <p:cNvPr id="16" name="角丸四角形吹き出し 15"/>
            <p:cNvSpPr/>
            <p:nvPr/>
          </p:nvSpPr>
          <p:spPr>
            <a:xfrm>
              <a:off x="7164288" y="2348880"/>
              <a:ext cx="1224136" cy="1008112"/>
            </a:xfrm>
            <a:prstGeom prst="wedgeRoundRectCallout">
              <a:avLst>
                <a:gd name="adj1" fmla="val -102867"/>
                <a:gd name="adj2" fmla="val 103803"/>
                <a:gd name="adj3" fmla="val 166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テキスト ボックス 16"/>
            <p:cNvSpPr txBox="1"/>
            <p:nvPr/>
          </p:nvSpPr>
          <p:spPr>
            <a:xfrm>
              <a:off x="7236296" y="2420888"/>
              <a:ext cx="108012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400" dirty="0" smtClean="0"/>
                <a:t>しばらくたってＢが鳴ったら</a:t>
              </a:r>
              <a:r>
                <a:rPr kumimoji="1" lang="en-US" altLang="ja-JP" sz="1400" dirty="0" smtClean="0"/>
                <a:t>stop</a:t>
              </a:r>
              <a:endParaRPr kumimoji="1" lang="ja-JP" altLang="en-US" sz="1400" dirty="0"/>
            </a:p>
          </p:txBody>
        </p:sp>
      </p:grpSp>
      <p:grpSp>
        <p:nvGrpSpPr>
          <p:cNvPr id="21" name="グループ化 20"/>
          <p:cNvGrpSpPr/>
          <p:nvPr/>
        </p:nvGrpSpPr>
        <p:grpSpPr>
          <a:xfrm>
            <a:off x="4139952" y="3212976"/>
            <a:ext cx="1368152" cy="1008112"/>
            <a:chOff x="4139952" y="3212976"/>
            <a:chExt cx="1368152" cy="1008112"/>
          </a:xfrm>
        </p:grpSpPr>
        <p:sp>
          <p:nvSpPr>
            <p:cNvPr id="19" name="角丸四角形吹き出し 18"/>
            <p:cNvSpPr/>
            <p:nvPr/>
          </p:nvSpPr>
          <p:spPr>
            <a:xfrm>
              <a:off x="4139952" y="3212976"/>
              <a:ext cx="1368152" cy="1008112"/>
            </a:xfrm>
            <a:prstGeom prst="wedgeRoundRectCallout">
              <a:avLst>
                <a:gd name="adj1" fmla="val -73943"/>
                <a:gd name="adj2" fmla="val 97324"/>
                <a:gd name="adj3" fmla="val 16667"/>
              </a:avLst>
            </a:prstGeom>
            <a:solidFill>
              <a:schemeClr val="bg1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4211960" y="3356992"/>
              <a:ext cx="122413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400" dirty="0" smtClean="0"/>
                <a:t>しばらくたってＣが鳴ったら</a:t>
              </a:r>
              <a:r>
                <a:rPr kumimoji="1" lang="en-US" altLang="ja-JP" sz="1400" dirty="0" smtClean="0"/>
                <a:t>stop</a:t>
              </a:r>
              <a:endParaRPr kumimoji="1" lang="ja-JP" altLang="en-US" sz="1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タイトル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pPr algn="ctr"/>
                <a:r>
                  <a:rPr lang="ja-JP" altLang="en-US" dirty="0" smtClean="0"/>
                  <a:t>寿命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ja-JP" altLang="en-US" i="1" smtClean="0">
                            <a:latin typeface="Cambria Math"/>
                          </a:rPr>
                          <m:t>𝜏</m:t>
                        </m:r>
                      </m:e>
                      <m:sub>
                        <m:r>
                          <a:rPr lang="ja-JP" altLang="en-US" i="1" smtClean="0">
                            <a:latin typeface="Cambria Math"/>
                          </a:rPr>
                          <m:t>𝜇</m:t>
                        </m:r>
                      </m:sub>
                    </m:sSub>
                  </m:oMath>
                </a14:m>
                <a:r>
                  <a:rPr kumimoji="1" lang="ja-JP" altLang="en-US" dirty="0" smtClean="0"/>
                  <a:t>の測定</a:t>
                </a:r>
                <a:endParaRPr kumimoji="1" lang="ja-JP" altLang="en-US" dirty="0"/>
              </a:p>
            </p:txBody>
          </p:sp>
        </mc:Choice>
        <mc:Fallback>
          <p:sp>
            <p:nvSpPr>
              <p:cNvPr id="2" name="タイトル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 cstate="print"/>
                <a:stretch>
                  <a:fillRect b="-74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図 6" descr="IMG_00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5736" y="2402886"/>
            <a:ext cx="5256584" cy="3942438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2195736" y="1268760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カウント数を増やすためにＢとＣの間を１０ｃｍと低く設定した。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1826283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G</a:t>
            </a:r>
            <a:r>
              <a:rPr lang="ja-JP" altLang="en-US" dirty="0" smtClean="0"/>
              <a:t>因子の測定</a:t>
            </a:r>
            <a:endParaRPr kumimoji="1" lang="ja-JP" altLang="en-US" dirty="0"/>
          </a:p>
        </p:txBody>
      </p:sp>
      <p:pic>
        <p:nvPicPr>
          <p:cNvPr id="4" name="コンテンツ プレースホルダ 3" descr="IMG_00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79712" y="2258870"/>
            <a:ext cx="5544616" cy="4158462"/>
          </a:xfrm>
        </p:spPr>
      </p:pic>
      <p:sp>
        <p:nvSpPr>
          <p:cNvPr id="8" name="テキスト ボックス 7"/>
          <p:cNvSpPr txBox="1"/>
          <p:nvPr/>
        </p:nvSpPr>
        <p:spPr>
          <a:xfrm>
            <a:off x="2267744" y="1340768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なるべく垂直に降ってくる</a:t>
            </a:r>
            <a:r>
              <a:rPr kumimoji="1" lang="en-US" altLang="ja-JP" dirty="0" smtClean="0"/>
              <a:t>μ</a:t>
            </a:r>
            <a:r>
              <a:rPr lang="ja-JP" altLang="en-US" dirty="0" smtClean="0"/>
              <a:t>のみを測定したいためにＢとＣの間を１ｍにして測定した。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フレッシュ">
  <a:themeElements>
    <a:clrScheme name="フレッシュ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フレッシュ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フレッシュ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971</TotalTime>
  <Words>778</Words>
  <Application>Microsoft Office PowerPoint</Application>
  <PresentationFormat>画面に合わせる (4:3)</PresentationFormat>
  <Paragraphs>149</Paragraphs>
  <Slides>26</Slides>
  <Notes>0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26</vt:i4>
      </vt:variant>
    </vt:vector>
  </HeadingPairs>
  <TitlesOfParts>
    <vt:vector size="28" baseType="lpstr">
      <vt:lpstr>フレッシュ</vt:lpstr>
      <vt:lpstr>数式</vt:lpstr>
      <vt:lpstr>スライド 1</vt:lpstr>
      <vt:lpstr>実験の概要</vt:lpstr>
      <vt:lpstr>μの寿命</vt:lpstr>
      <vt:lpstr>Ｇ因子</vt:lpstr>
      <vt:lpstr>実験原理</vt:lpstr>
      <vt:lpstr>実験装置</vt:lpstr>
      <vt:lpstr>回路</vt:lpstr>
      <vt:lpstr> </vt:lpstr>
      <vt:lpstr>G因子の測定</vt:lpstr>
      <vt:lpstr>磁場の測定</vt:lpstr>
      <vt:lpstr>寿命𝜏の解析</vt:lpstr>
      <vt:lpstr>…実際にFitしてみた</vt:lpstr>
      <vt:lpstr>折角なので</vt:lpstr>
      <vt:lpstr>Fitしてみましょう</vt:lpstr>
      <vt:lpstr>寿命のまとめ</vt:lpstr>
      <vt:lpstr>g因子</vt:lpstr>
      <vt:lpstr>いざぁ・・・</vt:lpstr>
      <vt:lpstr>Fitできない！？</vt:lpstr>
      <vt:lpstr>G因子まとめ</vt:lpstr>
      <vt:lpstr>考察</vt:lpstr>
      <vt:lpstr>こーひーぶれいく</vt:lpstr>
      <vt:lpstr>PMT・閾値の電圧設定の流れ</vt:lpstr>
      <vt:lpstr>スライド 23</vt:lpstr>
      <vt:lpstr>実験の反省</vt:lpstr>
      <vt:lpstr>結論</vt:lpstr>
      <vt:lpstr>謝辞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μ^+ の寿命とg因子の測定</dc:title>
  <dc:creator>evangelist</dc:creator>
  <cp:lastModifiedBy> </cp:lastModifiedBy>
  <cp:revision>109</cp:revision>
  <dcterms:created xsi:type="dcterms:W3CDTF">2011-09-27T08:06:18Z</dcterms:created>
  <dcterms:modified xsi:type="dcterms:W3CDTF">2011-10-14T04:19:20Z</dcterms:modified>
</cp:coreProperties>
</file>