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81"/>
  </p:notesMasterIdLst>
  <p:sldIdLst>
    <p:sldId id="256" r:id="rId9"/>
    <p:sldId id="295" r:id="rId10"/>
    <p:sldId id="257" r:id="rId11"/>
    <p:sldId id="312" r:id="rId12"/>
    <p:sldId id="314" r:id="rId13"/>
    <p:sldId id="294" r:id="rId14"/>
    <p:sldId id="258" r:id="rId15"/>
    <p:sldId id="303" r:id="rId16"/>
    <p:sldId id="340" r:id="rId17"/>
    <p:sldId id="304" r:id="rId18"/>
    <p:sldId id="337" r:id="rId19"/>
    <p:sldId id="341" r:id="rId20"/>
    <p:sldId id="305" r:id="rId21"/>
    <p:sldId id="290" r:id="rId22"/>
    <p:sldId id="287" r:id="rId23"/>
    <p:sldId id="313" r:id="rId24"/>
    <p:sldId id="288" r:id="rId25"/>
    <p:sldId id="306" r:id="rId26"/>
    <p:sldId id="259" r:id="rId27"/>
    <p:sldId id="260" r:id="rId28"/>
    <p:sldId id="261" r:id="rId29"/>
    <p:sldId id="289" r:id="rId30"/>
    <p:sldId id="262" r:id="rId31"/>
    <p:sldId id="263" r:id="rId32"/>
    <p:sldId id="291" r:id="rId33"/>
    <p:sldId id="297" r:id="rId34"/>
    <p:sldId id="338" r:id="rId35"/>
    <p:sldId id="298" r:id="rId36"/>
    <p:sldId id="299" r:id="rId37"/>
    <p:sldId id="300" r:id="rId38"/>
    <p:sldId id="301" r:id="rId39"/>
    <p:sldId id="302" r:id="rId40"/>
    <p:sldId id="315" r:id="rId41"/>
    <p:sldId id="264" r:id="rId42"/>
    <p:sldId id="265" r:id="rId43"/>
    <p:sldId id="267" r:id="rId44"/>
    <p:sldId id="266" r:id="rId45"/>
    <p:sldId id="268" r:id="rId46"/>
    <p:sldId id="269" r:id="rId47"/>
    <p:sldId id="270" r:id="rId48"/>
    <p:sldId id="271" r:id="rId49"/>
    <p:sldId id="272" r:id="rId50"/>
    <p:sldId id="273" r:id="rId51"/>
    <p:sldId id="274" r:id="rId52"/>
    <p:sldId id="275" r:id="rId53"/>
    <p:sldId id="276" r:id="rId54"/>
    <p:sldId id="277" r:id="rId55"/>
    <p:sldId id="278" r:id="rId56"/>
    <p:sldId id="292" r:id="rId57"/>
    <p:sldId id="307" r:id="rId58"/>
    <p:sldId id="308" r:id="rId59"/>
    <p:sldId id="309" r:id="rId60"/>
    <p:sldId id="310" r:id="rId61"/>
    <p:sldId id="311" r:id="rId62"/>
    <p:sldId id="284" r:id="rId63"/>
    <p:sldId id="293" r:id="rId64"/>
    <p:sldId id="285" r:id="rId65"/>
    <p:sldId id="296" r:id="rId66"/>
    <p:sldId id="286" r:id="rId67"/>
    <p:sldId id="316" r:id="rId68"/>
    <p:sldId id="334" r:id="rId69"/>
    <p:sldId id="317" r:id="rId70"/>
    <p:sldId id="339" r:id="rId71"/>
    <p:sldId id="322" r:id="rId72"/>
    <p:sldId id="336" r:id="rId73"/>
    <p:sldId id="324" r:id="rId74"/>
    <p:sldId id="331" r:id="rId75"/>
    <p:sldId id="327" r:id="rId76"/>
    <p:sldId id="335" r:id="rId77"/>
    <p:sldId id="328" r:id="rId78"/>
    <p:sldId id="333" r:id="rId79"/>
    <p:sldId id="332" r:id="rId8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60"/>
  </p:normalViewPr>
  <p:slideViewPr>
    <p:cSldViewPr>
      <p:cViewPr varScale="1">
        <p:scale>
          <a:sx n="68" d="100"/>
          <a:sy n="68" d="100"/>
        </p:scale>
        <p:origin x="-13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presProps" Target="presProp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308573928258966"/>
          <c:y val="2.8252405949256341E-2"/>
          <c:w val="0.7147143482064745"/>
          <c:h val="0.8326195683872849"/>
        </c:manualLayout>
      </c:layout>
      <c:scatterChart>
        <c:scatterStyle val="lineMarker"/>
        <c:varyColors val="0"/>
        <c:ser>
          <c:idx val="0"/>
          <c:order val="0"/>
          <c:tx>
            <c:v>PMT2</c:v>
          </c:tx>
          <c:spPr>
            <a:ln w="28575">
              <a:noFill/>
            </a:ln>
          </c:spPr>
          <c:xVal>
            <c:numRef>
              <c:f>Sheet1!$B$4:$B$10</c:f>
              <c:numCache>
                <c:formatCode>General</c:formatCode>
                <c:ptCount val="7"/>
                <c:pt idx="0">
                  <c:v>2080</c:v>
                </c:pt>
                <c:pt idx="1">
                  <c:v>2100</c:v>
                </c:pt>
                <c:pt idx="2">
                  <c:v>2120</c:v>
                </c:pt>
                <c:pt idx="3">
                  <c:v>2140</c:v>
                </c:pt>
                <c:pt idx="4">
                  <c:v>2160</c:v>
                </c:pt>
                <c:pt idx="5">
                  <c:v>2060</c:v>
                </c:pt>
                <c:pt idx="6">
                  <c:v>2000</c:v>
                </c:pt>
              </c:numCache>
            </c:numRef>
          </c:xVal>
          <c:yVal>
            <c:numRef>
              <c:f>Sheet1!$F$4:$F$10</c:f>
              <c:numCache>
                <c:formatCode>General</c:formatCode>
                <c:ptCount val="7"/>
                <c:pt idx="0">
                  <c:v>0.67600000000000038</c:v>
                </c:pt>
                <c:pt idx="1">
                  <c:v>0.68433333333333368</c:v>
                </c:pt>
                <c:pt idx="2">
                  <c:v>0.68566666666666665</c:v>
                </c:pt>
                <c:pt idx="3">
                  <c:v>0.68633333333333368</c:v>
                </c:pt>
                <c:pt idx="4">
                  <c:v>0.69533333333333358</c:v>
                </c:pt>
                <c:pt idx="5">
                  <c:v>0.67500000000000016</c:v>
                </c:pt>
                <c:pt idx="6">
                  <c:v>0.64150000000000018</c:v>
                </c:pt>
              </c:numCache>
            </c:numRef>
          </c:yVal>
          <c:smooth val="0"/>
        </c:ser>
        <c:dLbls>
          <c:showLegendKey val="0"/>
          <c:showVal val="0"/>
          <c:showCatName val="0"/>
          <c:showSerName val="0"/>
          <c:showPercent val="0"/>
          <c:showBubbleSize val="0"/>
        </c:dLbls>
        <c:axId val="195665920"/>
        <c:axId val="195667456"/>
      </c:scatterChart>
      <c:valAx>
        <c:axId val="195665920"/>
        <c:scaling>
          <c:orientation val="minMax"/>
        </c:scaling>
        <c:delete val="0"/>
        <c:axPos val="b"/>
        <c:numFmt formatCode="General" sourceLinked="1"/>
        <c:majorTickMark val="out"/>
        <c:minorTickMark val="none"/>
        <c:tickLblPos val="nextTo"/>
        <c:crossAx val="195667456"/>
        <c:crosses val="autoZero"/>
        <c:crossBetween val="midCat"/>
      </c:valAx>
      <c:valAx>
        <c:axId val="195667456"/>
        <c:scaling>
          <c:orientation val="minMax"/>
        </c:scaling>
        <c:delete val="0"/>
        <c:axPos val="l"/>
        <c:majorGridlines/>
        <c:numFmt formatCode="General" sourceLinked="1"/>
        <c:majorTickMark val="out"/>
        <c:minorTickMark val="none"/>
        <c:tickLblPos val="nextTo"/>
        <c:crossAx val="195665920"/>
        <c:crosses val="autoZero"/>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E0B57-E58A-4DFF-ADE6-A9E215F6F8DB}" type="datetimeFigureOut">
              <a:rPr kumimoji="1" lang="ja-JP" altLang="en-US" smtClean="0"/>
              <a:pPr/>
              <a:t>2013/4/1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224A2-B33E-43C4-B539-3B90ABFD4111}" type="slidenum">
              <a:rPr kumimoji="1" lang="ja-JP" altLang="en-US" smtClean="0"/>
              <a:pPr/>
              <a:t>‹#›</a:t>
            </a:fld>
            <a:endParaRPr kumimoji="1" lang="ja-JP" altLang="en-US"/>
          </a:p>
        </p:txBody>
      </p:sp>
    </p:spTree>
    <p:extLst>
      <p:ext uri="{BB962C8B-B14F-4D97-AF65-F5344CB8AC3E}">
        <p14:creationId xmlns:p14="http://schemas.microsoft.com/office/powerpoint/2010/main" val="2715080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224A2-B33E-43C4-B539-3B90ABFD4111}" type="slidenum">
              <a:rPr kumimoji="1" lang="ja-JP" altLang="en-US" smtClean="0"/>
              <a:pPr/>
              <a:t>3</a:t>
            </a:fld>
            <a:endParaRPr kumimoji="1" lang="ja-JP" altLang="en-US"/>
          </a:p>
        </p:txBody>
      </p:sp>
    </p:spTree>
    <p:extLst>
      <p:ext uri="{BB962C8B-B14F-4D97-AF65-F5344CB8AC3E}">
        <p14:creationId xmlns:p14="http://schemas.microsoft.com/office/powerpoint/2010/main" val="50273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6E224A2-B33E-43C4-B539-3B90ABFD4111}" type="slidenum">
              <a:rPr kumimoji="1" lang="ja-JP" altLang="en-US" smtClean="0"/>
              <a:pPr/>
              <a:t>59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130786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5133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150612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4141985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2642929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327457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3582741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502828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11953476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B03441BC-E2E7-43CB-9333-DDFEA9895117}" type="datetimeFigureOut">
              <a:rPr kumimoji="1" lang="ja-JP" altLang="en-US" smtClean="0"/>
              <a:pPr/>
              <a:t>2013/4/1</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71EF7973-ED1F-4CCD-A9E2-C98F87625A1E}"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B03441BC-E2E7-43CB-9333-DDFEA9895117}" type="datetimeFigureOut">
              <a:rPr kumimoji="1" lang="ja-JP" altLang="en-US" smtClean="0"/>
              <a:pPr/>
              <a:t>2013/4/1</a:t>
            </a:fld>
            <a:endParaRPr kumimoji="1" lang="ja-JP" altLang="en-US"/>
          </a:p>
        </p:txBody>
      </p:sp>
      <p:sp>
        <p:nvSpPr>
          <p:cNvPr id="9" name="スライド番号プレースホルダー 8"/>
          <p:cNvSpPr>
            <a:spLocks noGrp="1"/>
          </p:cNvSpPr>
          <p:nvPr>
            <p:ph type="sldNum" sz="quarter" idx="15"/>
          </p:nvPr>
        </p:nvSpPr>
        <p:spPr/>
        <p:txBody>
          <a:bodyPr rtlCol="0"/>
          <a:lstStyle/>
          <a:p>
            <a:fld id="{71EF7973-ED1F-4CCD-A9E2-C98F87625A1E}" type="slidenum">
              <a:rPr kumimoji="1" lang="ja-JP" altLang="en-US" smtClean="0"/>
              <a:pPr/>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25960883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71EF7973-ED1F-4CCD-A9E2-C98F87625A1E}"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B03441BC-E2E7-43CB-9333-DDFEA9895117}" type="datetimeFigureOut">
              <a:rPr kumimoji="1" lang="ja-JP" altLang="en-US" smtClean="0"/>
              <a:pPr/>
              <a:t>2013/4/1</a:t>
            </a:fld>
            <a:endParaRPr kumimoji="1" lang="ja-JP" altLang="en-US"/>
          </a:p>
        </p:txBody>
      </p:sp>
      <p:sp>
        <p:nvSpPr>
          <p:cNvPr id="7" name="スライド番号プレースホルダー 6"/>
          <p:cNvSpPr>
            <a:spLocks noGrp="1"/>
          </p:cNvSpPr>
          <p:nvPr>
            <p:ph type="sldNum" sz="quarter" idx="11"/>
          </p:nvPr>
        </p:nvSpPr>
        <p:spPr/>
        <p:txBody>
          <a:bodyPr rtlCol="0"/>
          <a:lstStyle/>
          <a:p>
            <a:fld id="{71EF7973-ED1F-4CCD-A9E2-C98F87625A1E}" type="slidenum">
              <a:rPr kumimoji="1" lang="ja-JP" altLang="en-US" smtClean="0"/>
              <a:pPr/>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B03441BC-E2E7-43CB-9333-DDFEA9895117}" type="datetimeFigureOut">
              <a:rPr kumimoji="1" lang="ja-JP" altLang="en-US" smtClean="0"/>
              <a:pPr/>
              <a:t>2013/4/1</a:t>
            </a:fld>
            <a:endParaRPr kumimoji="1" lang="ja-JP" altLang="en-US"/>
          </a:p>
        </p:txBody>
      </p:sp>
      <p:sp>
        <p:nvSpPr>
          <p:cNvPr id="22" name="スライド番号プレースホルダー 21"/>
          <p:cNvSpPr>
            <a:spLocks noGrp="1"/>
          </p:cNvSpPr>
          <p:nvPr>
            <p:ph type="sldNum" sz="quarter" idx="15"/>
          </p:nvPr>
        </p:nvSpPr>
        <p:spPr/>
        <p:txBody>
          <a:bodyPr rtlCol="0"/>
          <a:lstStyle/>
          <a:p>
            <a:fld id="{71EF7973-ED1F-4CCD-A9E2-C98F87625A1E}" type="slidenum">
              <a:rPr kumimoji="1" lang="ja-JP" altLang="en-US" smtClean="0"/>
              <a:pPr/>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B03441BC-E2E7-43CB-9333-DDFEA9895117}" type="datetimeFigureOut">
              <a:rPr kumimoji="1" lang="ja-JP" altLang="en-US" smtClean="0"/>
              <a:pPr/>
              <a:t>2013/4/1</a:t>
            </a:fld>
            <a:endParaRPr kumimoji="1" lang="ja-JP" altLang="en-US"/>
          </a:p>
        </p:txBody>
      </p:sp>
      <p:sp>
        <p:nvSpPr>
          <p:cNvPr id="18" name="スライド番号プレースホルダー 17"/>
          <p:cNvSpPr>
            <a:spLocks noGrp="1"/>
          </p:cNvSpPr>
          <p:nvPr>
            <p:ph type="sldNum" sz="quarter" idx="11"/>
          </p:nvPr>
        </p:nvSpPr>
        <p:spPr/>
        <p:txBody>
          <a:bodyPr rtlCol="0"/>
          <a:lstStyle/>
          <a:p>
            <a:fld id="{71EF7973-ED1F-4CCD-A9E2-C98F87625A1E}" type="slidenum">
              <a:rPr kumimoji="1" lang="ja-JP" altLang="en-US" smtClean="0"/>
              <a:pPr/>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3441BC-E2E7-43CB-9333-DDFEA9895117}" type="datetimeFigureOut">
              <a:rPr kumimoji="1" lang="ja-JP" altLang="en-US" smtClean="0"/>
              <a:pPr/>
              <a:t>2013/4/1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5070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441BC-E2E7-43CB-9333-DDFEA9895117}" type="datetimeFigureOut">
              <a:rPr kumimoji="1" lang="ja-JP" altLang="en-US" smtClean="0"/>
              <a:pPr/>
              <a:t>2013/4/1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F7973-ED1F-4CCD-A9E2-C98F87625A1E}" type="slidenum">
              <a:rPr kumimoji="1" lang="ja-JP" altLang="en-US" smtClean="0"/>
              <a:pPr/>
              <a:t>‹#›</a:t>
            </a:fld>
            <a:endParaRPr kumimoji="1" lang="ja-JP" altLang="en-US"/>
          </a:p>
        </p:txBody>
      </p:sp>
    </p:spTree>
    <p:extLst>
      <p:ext uri="{BB962C8B-B14F-4D97-AF65-F5344CB8AC3E}">
        <p14:creationId xmlns:p14="http://schemas.microsoft.com/office/powerpoint/2010/main" val="1846048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EF7973-ED1F-4CCD-A9E2-C98F87625A1E}"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EF7973-ED1F-4CCD-A9E2-C98F87625A1E}"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EF7973-ED1F-4CCD-A9E2-C98F87625A1E}"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EF7973-ED1F-4CCD-A9E2-C98F87625A1E}"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EF7973-ED1F-4CCD-A9E2-C98F87625A1E}"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3441BC-E2E7-43CB-9333-DDFEA9895117}" type="datetimeFigureOut">
              <a:rPr kumimoji="1" lang="ja-JP" altLang="en-US" smtClean="0"/>
              <a:pPr/>
              <a:t>2013/4/1</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EF7973-ED1F-4CCD-A9E2-C98F87625A1E}" type="slidenum">
              <a:rPr kumimoji="1" lang="ja-JP" altLang="en-US" smtClean="0"/>
              <a:pPr/>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03441BC-E2E7-43CB-9333-DDFEA9895117}" type="datetimeFigureOut">
              <a:rPr kumimoji="1" lang="ja-JP" altLang="en-US" smtClean="0"/>
              <a:pPr/>
              <a:t>2013/4/1</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1EF7973-ED1F-4CCD-A9E2-C98F87625A1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20.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8.bin"/><Relationship Id="rId5" Type="http://schemas.openxmlformats.org/officeDocument/2006/relationships/oleObject" Target="../embeddings/oleObject14.bin"/><Relationship Id="rId10" Type="http://schemas.openxmlformats.org/officeDocument/2006/relationships/image" Target="../media/image7.wmf"/><Relationship Id="rId4" Type="http://schemas.openxmlformats.org/officeDocument/2006/relationships/image" Target="../media/image14.wmf"/><Relationship Id="rId9"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tagen.tohoku.ac.jp/labo/ishijima/gosa-03.html" TargetMode="External"/><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8.wmf"/><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7" Type="http://schemas.openxmlformats.org/officeDocument/2006/relationships/image" Target="../media/image7.wmf"/><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9"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ctrTitle"/>
              </p:nvPr>
            </p:nvSpPr>
            <p:spPr>
              <a:xfrm>
                <a:off x="2267744" y="2996952"/>
                <a:ext cx="6172200" cy="1894362"/>
              </a:xfrm>
            </p:spPr>
            <p:txBody>
              <a:bodyPr/>
              <a:lstStyle/>
              <a:p>
                <a14:m>
                  <m:oMath xmlns:m="http://schemas.openxmlformats.org/officeDocument/2006/math">
                    <m:sSup>
                      <m:sSupPr>
                        <m:ctrlPr>
                          <a:rPr kumimoji="1" lang="en-US" altLang="ja-JP" sz="3600" i="1" smtClean="0">
                            <a:latin typeface="Cambria Math"/>
                          </a:rPr>
                        </m:ctrlPr>
                      </m:sSupPr>
                      <m:e>
                        <m:r>
                          <a:rPr kumimoji="1" lang="en-US" altLang="ja-JP" sz="3600" b="1" i="1" smtClean="0">
                            <a:latin typeface="Cambria Math"/>
                          </a:rPr>
                          <m:t>𝝁</m:t>
                        </m:r>
                      </m:e>
                      <m:sup>
                        <m:r>
                          <a:rPr kumimoji="1" lang="en-US" altLang="ja-JP" sz="3600" b="1" i="1" smtClean="0">
                            <a:latin typeface="Cambria Math"/>
                          </a:rPr>
                          <m:t>+</m:t>
                        </m:r>
                      </m:sup>
                    </m:sSup>
                  </m:oMath>
                </a14:m>
                <a:r>
                  <a:rPr kumimoji="1" lang="ja-JP" altLang="en-US" sz="3600" dirty="0" smtClean="0">
                    <a:latin typeface="HGP明朝E" pitchFamily="18" charset="-128"/>
                    <a:ea typeface="HGP明朝E" pitchFamily="18" charset="-128"/>
                  </a:rPr>
                  <a:t>の寿命測定と</a:t>
                </a:r>
                <a14:m>
                  <m:oMath xmlns:m="http://schemas.openxmlformats.org/officeDocument/2006/math">
                    <m:r>
                      <a:rPr kumimoji="1" lang="en-US" altLang="ja-JP" sz="3600" i="1" dirty="0" smtClean="0">
                        <a:latin typeface="Cambria Math"/>
                        <a:ea typeface="HGP明朝E" pitchFamily="18" charset="-128"/>
                      </a:rPr>
                      <m:t>𝑔</m:t>
                    </m:r>
                  </m:oMath>
                </a14:m>
                <a:r>
                  <a:rPr lang="ja-JP" altLang="en-US" sz="3600" dirty="0" smtClean="0">
                    <a:latin typeface="HGP明朝E" pitchFamily="18" charset="-128"/>
                    <a:ea typeface="HGP明朝E" pitchFamily="18" charset="-128"/>
                  </a:rPr>
                  <a:t>因子の決定</a:t>
                </a:r>
                <a:endParaRPr kumimoji="1" lang="ja-JP" altLang="en-US" sz="3600" dirty="0">
                  <a:latin typeface="HGP明朝E" pitchFamily="18" charset="-128"/>
                  <a:ea typeface="HGP明朝E" pitchFamily="18" charset="-128"/>
                </a:endParaRPr>
              </a:p>
            </p:txBody>
          </p:sp>
        </mc:Choice>
        <mc:Fallback xmlns="">
          <p:sp>
            <p:nvSpPr>
              <p:cNvPr id="2" name="タイトル 1"/>
              <p:cNvSpPr>
                <a:spLocks noGrp="1" noRot="1" noChangeAspect="1" noMove="1" noResize="1" noEditPoints="1" noAdjustHandles="1" noChangeArrowheads="1" noChangeShapeType="1" noTextEdit="1"/>
              </p:cNvSpPr>
              <p:nvPr>
                <p:ph type="ctrTitle"/>
              </p:nvPr>
            </p:nvSpPr>
            <p:spPr>
              <a:xfrm>
                <a:off x="2267744" y="2996952"/>
                <a:ext cx="6172200" cy="1894362"/>
              </a:xfrm>
              <a:blipFill rotWithShape="1">
                <a:blip r:embed="rId2" cstate="print"/>
                <a:stretch>
                  <a:fillRect b="-11290"/>
                </a:stretch>
              </a:blipFill>
            </p:spPr>
            <p:txBody>
              <a:bodyPr/>
              <a:lstStyle/>
              <a:p>
                <a:r>
                  <a:rPr lang="ja-JP" altLang="en-US">
                    <a:noFill/>
                  </a:rPr>
                  <a:t> </a:t>
                </a:r>
              </a:p>
            </p:txBody>
          </p:sp>
        </mc:Fallback>
      </mc:AlternateContent>
      <p:sp>
        <p:nvSpPr>
          <p:cNvPr id="3" name="サブタイトル 2"/>
          <p:cNvSpPr>
            <a:spLocks noGrp="1"/>
          </p:cNvSpPr>
          <p:nvPr>
            <p:ph type="subTitle" idx="1"/>
          </p:nvPr>
        </p:nvSpPr>
        <p:spPr/>
        <p:txBody>
          <a:bodyPr>
            <a:normAutofit lnSpcReduction="10000"/>
          </a:bodyPr>
          <a:lstStyle/>
          <a:p>
            <a:r>
              <a:rPr lang="ja-JP" altLang="en-US" dirty="0" smtClean="0"/>
              <a:t>潘　</a:t>
            </a:r>
            <a:r>
              <a:rPr kumimoji="1" lang="ja-JP" altLang="en-US" dirty="0" smtClean="0"/>
              <a:t>晟</a:t>
            </a:r>
            <a:endParaRPr kumimoji="1" lang="en-US" altLang="ja-JP" dirty="0" smtClean="0"/>
          </a:p>
          <a:p>
            <a:r>
              <a:rPr lang="ja-JP" altLang="en-US" dirty="0" smtClean="0"/>
              <a:t>山岡　</a:t>
            </a:r>
            <a:r>
              <a:rPr lang="ja-JP" altLang="en-US" dirty="0"/>
              <a:t>慎治</a:t>
            </a:r>
            <a:endParaRPr lang="en-US" altLang="ja-JP" dirty="0" smtClean="0"/>
          </a:p>
          <a:p>
            <a:r>
              <a:rPr kumimoji="1" lang="ja-JP" altLang="en-US" dirty="0" smtClean="0"/>
              <a:t>小池　</a:t>
            </a:r>
            <a:r>
              <a:rPr lang="ja-JP" altLang="en-US" dirty="0"/>
              <a:t>貴之</a:t>
            </a:r>
            <a:endParaRPr kumimoji="1" lang="en-US" altLang="ja-JP" dirty="0" smtClean="0"/>
          </a:p>
          <a:p>
            <a:r>
              <a:rPr lang="ja-JP" altLang="en-US" dirty="0" smtClean="0"/>
              <a:t>結城　勝也　</a:t>
            </a:r>
            <a:endParaRPr kumimoji="1" lang="ja-JP" altLang="en-US" dirty="0"/>
          </a:p>
        </p:txBody>
      </p:sp>
      <p:sp>
        <p:nvSpPr>
          <p:cNvPr id="4" name="テキスト ボックス 3"/>
          <p:cNvSpPr txBox="1"/>
          <p:nvPr/>
        </p:nvSpPr>
        <p:spPr>
          <a:xfrm>
            <a:off x="1907704" y="3556376"/>
            <a:ext cx="2160240" cy="400110"/>
          </a:xfrm>
          <a:prstGeom prst="rect">
            <a:avLst/>
          </a:prstGeom>
          <a:noFill/>
        </p:spPr>
        <p:txBody>
          <a:bodyPr wrap="square" rtlCol="0">
            <a:spAutoFit/>
          </a:bodyPr>
          <a:lstStyle/>
          <a:p>
            <a:r>
              <a:rPr lang="en-US" altLang="ja-JP" sz="2000" dirty="0" smtClean="0">
                <a:solidFill>
                  <a:schemeClr val="bg2">
                    <a:lumMod val="50000"/>
                  </a:schemeClr>
                </a:solidFill>
                <a:latin typeface="HGP明朝E" pitchFamily="18" charset="-128"/>
                <a:ea typeface="HGP明朝E" pitchFamily="18" charset="-128"/>
              </a:rPr>
              <a:t>2012</a:t>
            </a:r>
            <a:r>
              <a:rPr lang="ja-JP" altLang="en-US" sz="2000" dirty="0" smtClean="0">
                <a:solidFill>
                  <a:schemeClr val="bg2">
                    <a:lumMod val="50000"/>
                  </a:schemeClr>
                </a:solidFill>
                <a:latin typeface="HGP明朝E" pitchFamily="18" charset="-128"/>
                <a:ea typeface="HGP明朝E" pitchFamily="18" charset="-128"/>
              </a:rPr>
              <a:t>年度後期</a:t>
            </a:r>
            <a:r>
              <a:rPr lang="en-US" altLang="ja-JP" sz="2000" dirty="0" smtClean="0">
                <a:solidFill>
                  <a:schemeClr val="bg2">
                    <a:lumMod val="50000"/>
                  </a:schemeClr>
                </a:solidFill>
                <a:latin typeface="HGP明朝E" pitchFamily="18" charset="-128"/>
                <a:ea typeface="HGP明朝E" pitchFamily="18" charset="-128"/>
              </a:rPr>
              <a:t>A1</a:t>
            </a:r>
            <a:endParaRPr kumimoji="1" lang="ja-JP" altLang="en-US" sz="2000" dirty="0">
              <a:solidFill>
                <a:schemeClr val="bg2">
                  <a:lumMod val="50000"/>
                </a:schemeClr>
              </a:solidFill>
              <a:latin typeface="HGP明朝E" pitchFamily="18" charset="-128"/>
              <a:ea typeface="HGP明朝E" pitchFamily="18" charset="-128"/>
            </a:endParaRPr>
          </a:p>
        </p:txBody>
      </p:sp>
    </p:spTree>
    <p:extLst>
      <p:ext uri="{BB962C8B-B14F-4D97-AF65-F5344CB8AC3E}">
        <p14:creationId xmlns:p14="http://schemas.microsoft.com/office/powerpoint/2010/main" val="204407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実験装置</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プラスチックシンチレータ</a:t>
            </a:r>
            <a:r>
              <a:rPr lang="ja-JP" altLang="en-US" dirty="0" smtClean="0"/>
              <a:t>：</a:t>
            </a:r>
            <a:r>
              <a:rPr lang="en-US" altLang="ja-JP" dirty="0" smtClean="0"/>
              <a:t>3</a:t>
            </a:r>
            <a:r>
              <a:rPr lang="ja-JP" altLang="en-US" dirty="0" smtClean="0"/>
              <a:t>枚</a:t>
            </a:r>
            <a:endParaRPr kumimoji="1" lang="en-US" altLang="ja-JP" dirty="0" smtClean="0"/>
          </a:p>
          <a:p>
            <a:pPr marL="0" indent="0">
              <a:buNone/>
            </a:pPr>
            <a:r>
              <a:rPr lang="ja-JP" altLang="en-US" dirty="0"/>
              <a:t>　　</a:t>
            </a:r>
            <a:r>
              <a:rPr lang="en-US" altLang="ja-JP" dirty="0" smtClean="0"/>
              <a:t>(100cm×48cm×1cm)</a:t>
            </a:r>
            <a:endParaRPr lang="en-US" altLang="ja-JP" dirty="0"/>
          </a:p>
          <a:p>
            <a:r>
              <a:rPr lang="ja-JP" altLang="en-US" dirty="0" smtClean="0"/>
              <a:t>光電子増倍管</a:t>
            </a:r>
            <a:r>
              <a:rPr lang="en-US" altLang="ja-JP" dirty="0" smtClean="0"/>
              <a:t>(PMT)</a:t>
            </a:r>
            <a:r>
              <a:rPr lang="ja-JP" altLang="en-US" dirty="0" smtClean="0"/>
              <a:t>：</a:t>
            </a:r>
            <a:r>
              <a:rPr lang="en-US" altLang="ja-JP" dirty="0" smtClean="0"/>
              <a:t>3</a:t>
            </a:r>
            <a:r>
              <a:rPr lang="ja-JP" altLang="en-US" dirty="0" smtClean="0"/>
              <a:t>つ</a:t>
            </a:r>
            <a:endParaRPr lang="en-US" altLang="ja-JP" dirty="0" smtClean="0"/>
          </a:p>
          <a:p>
            <a:r>
              <a:rPr lang="ja-JP" altLang="en-US" dirty="0" smtClean="0"/>
              <a:t>銅板：</a:t>
            </a:r>
            <a:r>
              <a:rPr lang="en-US" altLang="ja-JP" dirty="0" smtClean="0"/>
              <a:t>2</a:t>
            </a:r>
            <a:r>
              <a:rPr lang="ja-JP" altLang="en-US" dirty="0" smtClean="0"/>
              <a:t>枚</a:t>
            </a:r>
            <a:r>
              <a:rPr lang="en-US" altLang="ja-JP" dirty="0" smtClean="0"/>
              <a:t>(</a:t>
            </a:r>
            <a:r>
              <a:rPr lang="ja-JP" altLang="en-US" dirty="0" smtClean="0"/>
              <a:t>重ねて使う</a:t>
            </a:r>
            <a:r>
              <a:rPr lang="en-US" altLang="ja-JP" dirty="0" smtClean="0"/>
              <a:t>)</a:t>
            </a:r>
          </a:p>
          <a:p>
            <a:pPr marL="0" indent="0">
              <a:buNone/>
            </a:pPr>
            <a:r>
              <a:rPr lang="ja-JP" altLang="en-US" dirty="0"/>
              <a:t>　</a:t>
            </a:r>
            <a:r>
              <a:rPr lang="ja-JP" altLang="en-US" dirty="0" smtClean="0"/>
              <a:t>　</a:t>
            </a:r>
            <a:r>
              <a:rPr lang="en-US" altLang="ja-JP" dirty="0" smtClean="0"/>
              <a:t>(50cm×48cm×1cm)</a:t>
            </a:r>
          </a:p>
          <a:p>
            <a:r>
              <a:rPr lang="ja-JP" altLang="en-US" dirty="0" smtClean="0"/>
              <a:t>コイル</a:t>
            </a:r>
            <a:r>
              <a:rPr lang="en-US" altLang="ja-JP" dirty="0" smtClean="0"/>
              <a:t>(</a:t>
            </a:r>
            <a:r>
              <a:rPr lang="ja-JP" altLang="en-US" dirty="0" smtClean="0"/>
              <a:t>後述</a:t>
            </a:r>
            <a:r>
              <a:rPr lang="en-US" altLang="ja-JP" dirty="0" smtClean="0"/>
              <a:t>)</a:t>
            </a:r>
          </a:p>
          <a:p>
            <a:r>
              <a:rPr lang="en-US" altLang="ja-JP" dirty="0" smtClean="0"/>
              <a:t>TDC</a:t>
            </a:r>
            <a:r>
              <a:rPr lang="ja-JP" altLang="en-US" dirty="0" smtClean="0"/>
              <a:t>及びその他</a:t>
            </a:r>
            <a:r>
              <a:rPr lang="en-US" altLang="ja-JP" dirty="0" smtClean="0"/>
              <a:t>NIM</a:t>
            </a:r>
            <a:r>
              <a:rPr lang="ja-JP" altLang="en-US" dirty="0" smtClean="0"/>
              <a:t>規格モジュール</a:t>
            </a:r>
            <a:endParaRPr lang="en-US" altLang="ja-JP" dirty="0" smtClean="0"/>
          </a:p>
        </p:txBody>
      </p:sp>
    </p:spTree>
    <p:extLst>
      <p:ext uri="{BB962C8B-B14F-4D97-AF65-F5344CB8AC3E}">
        <p14:creationId xmlns:p14="http://schemas.microsoft.com/office/powerpoint/2010/main" val="3470409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左矢印 4"/>
          <p:cNvSpPr/>
          <p:nvPr/>
        </p:nvSpPr>
        <p:spPr>
          <a:xfrm>
            <a:off x="0" y="3303007"/>
            <a:ext cx="1728192"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11560" y="3429000"/>
            <a:ext cx="864096" cy="369332"/>
          </a:xfrm>
          <a:prstGeom prst="rect">
            <a:avLst/>
          </a:prstGeom>
          <a:noFill/>
        </p:spPr>
        <p:txBody>
          <a:bodyPr wrap="square" rtlCol="0">
            <a:spAutoFit/>
          </a:bodyPr>
          <a:lstStyle/>
          <a:p>
            <a:r>
              <a:rPr lang="ja-JP" altLang="en-US" dirty="0"/>
              <a:t>窓側</a:t>
            </a:r>
            <a:endParaRPr kumimoji="1" lang="ja-JP" altLang="en-US" dirty="0"/>
          </a:p>
        </p:txBody>
      </p:sp>
      <p:sp>
        <p:nvSpPr>
          <p:cNvPr id="7" name="角丸四角形吹き出し 6"/>
          <p:cNvSpPr/>
          <p:nvPr/>
        </p:nvSpPr>
        <p:spPr>
          <a:xfrm>
            <a:off x="2267744" y="4267410"/>
            <a:ext cx="1440160" cy="576064"/>
          </a:xfrm>
          <a:prstGeom prst="wedgeRoundRectCallout">
            <a:avLst>
              <a:gd name="adj1" fmla="val -2274"/>
              <a:gd name="adj2" fmla="val 966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771800" y="4362614"/>
            <a:ext cx="1080120" cy="369332"/>
          </a:xfrm>
          <a:prstGeom prst="rect">
            <a:avLst/>
          </a:prstGeom>
          <a:noFill/>
        </p:spPr>
        <p:txBody>
          <a:bodyPr wrap="square" rtlCol="0">
            <a:spAutoFit/>
          </a:bodyPr>
          <a:lstStyle/>
          <a:p>
            <a:r>
              <a:rPr kumimoji="1" lang="ja-JP" altLang="en-US" dirty="0" smtClean="0"/>
              <a:t>コイル</a:t>
            </a:r>
            <a:endParaRPr kumimoji="1" lang="ja-JP" altLang="en-US" dirty="0"/>
          </a:p>
        </p:txBody>
      </p:sp>
      <p:sp>
        <p:nvSpPr>
          <p:cNvPr id="9" name="角丸四角形吹き出し 8"/>
          <p:cNvSpPr/>
          <p:nvPr/>
        </p:nvSpPr>
        <p:spPr>
          <a:xfrm>
            <a:off x="4283968" y="1916832"/>
            <a:ext cx="2160240" cy="720080"/>
          </a:xfrm>
          <a:prstGeom prst="wedgeRoundRectCallout">
            <a:avLst>
              <a:gd name="adj1" fmla="val -36922"/>
              <a:gd name="adj2" fmla="val -1094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27984" y="2092206"/>
            <a:ext cx="2016224" cy="369332"/>
          </a:xfrm>
          <a:prstGeom prst="rect">
            <a:avLst/>
          </a:prstGeom>
          <a:noFill/>
        </p:spPr>
        <p:txBody>
          <a:bodyPr wrap="square" rtlCol="0">
            <a:spAutoFit/>
          </a:bodyPr>
          <a:lstStyle/>
          <a:p>
            <a:r>
              <a:rPr kumimoji="1" lang="ja-JP" altLang="en-US" dirty="0" smtClean="0"/>
              <a:t>シンチレータ</a:t>
            </a:r>
            <a:endParaRPr kumimoji="1" lang="ja-JP" altLang="en-US" dirty="0"/>
          </a:p>
        </p:txBody>
      </p:sp>
      <p:sp>
        <p:nvSpPr>
          <p:cNvPr id="11" name="円形吹き出し 10"/>
          <p:cNvSpPr/>
          <p:nvPr/>
        </p:nvSpPr>
        <p:spPr>
          <a:xfrm>
            <a:off x="5508104" y="3335603"/>
            <a:ext cx="2304256" cy="1044116"/>
          </a:xfrm>
          <a:prstGeom prst="wedgeEllipseCallout">
            <a:avLst>
              <a:gd name="adj1" fmla="val -76316"/>
              <a:gd name="adj2" fmla="val 133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36096" y="3672995"/>
            <a:ext cx="2376264" cy="369332"/>
          </a:xfrm>
          <a:prstGeom prst="rect">
            <a:avLst/>
          </a:prstGeom>
          <a:noFill/>
        </p:spPr>
        <p:txBody>
          <a:bodyPr wrap="square" rtlCol="0">
            <a:spAutoFit/>
          </a:bodyPr>
          <a:lstStyle/>
          <a:p>
            <a:r>
              <a:rPr kumimoji="1" lang="en-US" altLang="ja-JP" dirty="0" smtClean="0"/>
              <a:t>(</a:t>
            </a:r>
            <a:r>
              <a:rPr kumimoji="1" lang="ja-JP" altLang="en-US" dirty="0" smtClean="0"/>
              <a:t>コイルの内側に</a:t>
            </a:r>
            <a:r>
              <a:rPr kumimoji="1" lang="en-US" altLang="ja-JP" dirty="0" smtClean="0"/>
              <a:t>)</a:t>
            </a:r>
            <a:r>
              <a:rPr kumimoji="1" lang="ja-JP" altLang="en-US" dirty="0" smtClean="0"/>
              <a:t>銅板</a:t>
            </a:r>
            <a:endParaRPr kumimoji="1" lang="ja-JP" altLang="en-US" dirty="0"/>
          </a:p>
        </p:txBody>
      </p:sp>
      <p:sp>
        <p:nvSpPr>
          <p:cNvPr id="13" name="角丸四角形吹き出し 12"/>
          <p:cNvSpPr/>
          <p:nvPr/>
        </p:nvSpPr>
        <p:spPr>
          <a:xfrm>
            <a:off x="6948264" y="4111087"/>
            <a:ext cx="2088232" cy="750412"/>
          </a:xfrm>
          <a:prstGeom prst="wedgeRoundRectCallout">
            <a:avLst>
              <a:gd name="adj1" fmla="val -52495"/>
              <a:gd name="adj2" fmla="val 1412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924919" y="4362614"/>
            <a:ext cx="2304256" cy="369332"/>
          </a:xfrm>
          <a:prstGeom prst="rect">
            <a:avLst/>
          </a:prstGeom>
          <a:noFill/>
        </p:spPr>
        <p:txBody>
          <a:bodyPr wrap="square" rtlCol="0">
            <a:spAutoFit/>
          </a:bodyPr>
          <a:lstStyle/>
          <a:p>
            <a:r>
              <a:rPr kumimoji="1" lang="en-US" altLang="ja-JP" dirty="0" smtClean="0"/>
              <a:t>2</a:t>
            </a:r>
            <a:r>
              <a:rPr kumimoji="1" lang="ja-JP" altLang="en-US" dirty="0" smtClean="0"/>
              <a:t>枚の</a:t>
            </a:r>
            <a:r>
              <a:rPr lang="ja-JP" altLang="en-US" dirty="0" smtClean="0"/>
              <a:t>シンチレータ</a:t>
            </a:r>
            <a:endParaRPr kumimoji="1" lang="ja-JP" altLang="en-US" dirty="0"/>
          </a:p>
        </p:txBody>
      </p:sp>
      <p:sp>
        <p:nvSpPr>
          <p:cNvPr id="3" name="円形吹き出し 2"/>
          <p:cNvSpPr/>
          <p:nvPr/>
        </p:nvSpPr>
        <p:spPr>
          <a:xfrm>
            <a:off x="467544" y="4267410"/>
            <a:ext cx="1008112" cy="594089"/>
          </a:xfrm>
          <a:prstGeom prst="wedgeEllipseCallout">
            <a:avLst>
              <a:gd name="adj1" fmla="val 32194"/>
              <a:gd name="adj2" fmla="val 9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11560" y="4379719"/>
            <a:ext cx="720080" cy="369332"/>
          </a:xfrm>
          <a:prstGeom prst="rect">
            <a:avLst/>
          </a:prstGeom>
          <a:noFill/>
        </p:spPr>
        <p:txBody>
          <a:bodyPr wrap="square" rtlCol="0">
            <a:spAutoFit/>
          </a:bodyPr>
          <a:lstStyle/>
          <a:p>
            <a:r>
              <a:rPr kumimoji="1" lang="en-US" altLang="ja-JP" dirty="0" smtClean="0"/>
              <a:t>PMT</a:t>
            </a:r>
            <a:endParaRPr kumimoji="1" lang="ja-JP" altLang="en-US" dirty="0"/>
          </a:p>
        </p:txBody>
      </p:sp>
    </p:spTree>
    <p:extLst>
      <p:ext uri="{BB962C8B-B14F-4D97-AF65-F5344CB8AC3E}">
        <p14:creationId xmlns:p14="http://schemas.microsoft.com/office/powerpoint/2010/main" val="4260617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横から</a:t>
            </a:r>
            <a:endParaRPr kumimoji="1" lang="ja-JP" alt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53266"/>
            <a:ext cx="8229600" cy="418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直線矢印コネクタ 20"/>
          <p:cNvCxnSpPr/>
          <p:nvPr/>
        </p:nvCxnSpPr>
        <p:spPr>
          <a:xfrm>
            <a:off x="539552" y="2420888"/>
            <a:ext cx="0" cy="23762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39552" y="4941168"/>
            <a:ext cx="0" cy="648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39552" y="3140968"/>
            <a:ext cx="936104" cy="369332"/>
          </a:xfrm>
          <a:prstGeom prst="rect">
            <a:avLst/>
          </a:prstGeom>
          <a:noFill/>
        </p:spPr>
        <p:txBody>
          <a:bodyPr wrap="square" rtlCol="0">
            <a:spAutoFit/>
          </a:bodyPr>
          <a:lstStyle/>
          <a:p>
            <a:r>
              <a:rPr kumimoji="1" lang="en-US" altLang="ja-JP" dirty="0" smtClean="0"/>
              <a:t>116cm</a:t>
            </a:r>
            <a:endParaRPr kumimoji="1" lang="ja-JP" altLang="en-US" dirty="0"/>
          </a:p>
        </p:txBody>
      </p:sp>
      <p:sp>
        <p:nvSpPr>
          <p:cNvPr id="26" name="テキスト ボックス 25"/>
          <p:cNvSpPr txBox="1"/>
          <p:nvPr/>
        </p:nvSpPr>
        <p:spPr>
          <a:xfrm>
            <a:off x="31446" y="5085184"/>
            <a:ext cx="611560" cy="369332"/>
          </a:xfrm>
          <a:prstGeom prst="rect">
            <a:avLst/>
          </a:prstGeom>
          <a:noFill/>
        </p:spPr>
        <p:txBody>
          <a:bodyPr wrap="square" rtlCol="0">
            <a:spAutoFit/>
          </a:bodyPr>
          <a:lstStyle/>
          <a:p>
            <a:r>
              <a:rPr kumimoji="1" lang="en-US" altLang="ja-JP" dirty="0" smtClean="0"/>
              <a:t>8cm</a:t>
            </a:r>
            <a:endParaRPr kumimoji="1" lang="ja-JP" altLang="en-US" dirty="0"/>
          </a:p>
        </p:txBody>
      </p:sp>
    </p:spTree>
    <p:extLst>
      <p:ext uri="{BB962C8B-B14F-4D97-AF65-F5344CB8AC3E}">
        <p14:creationId xmlns:p14="http://schemas.microsoft.com/office/powerpoint/2010/main" val="34479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実験方法</a:t>
            </a:r>
            <a:endParaRPr kumimoji="1" lang="ja-JP" altLang="en-US" dirty="0"/>
          </a:p>
        </p:txBody>
      </p:sp>
      <p:sp>
        <p:nvSpPr>
          <p:cNvPr id="3" name="コンテンツ プレースホルダー 2"/>
          <p:cNvSpPr>
            <a:spLocks noGrp="1"/>
          </p:cNvSpPr>
          <p:nvPr>
            <p:ph idx="1"/>
          </p:nvPr>
        </p:nvSpPr>
        <p:spPr>
          <a:xfrm>
            <a:off x="457200" y="1600200"/>
            <a:ext cx="8291264" cy="4133055"/>
          </a:xfrm>
        </p:spPr>
        <p:txBody>
          <a:bodyPr>
            <a:normAutofit/>
          </a:bodyPr>
          <a:lstStyle/>
          <a:p>
            <a:r>
              <a:rPr kumimoji="1" lang="ja-JP" altLang="en-US" sz="2200" dirty="0" smtClean="0"/>
              <a:t>地上に降ってくる　　のうち、銅板</a:t>
            </a:r>
            <a:r>
              <a:rPr lang="ja-JP" altLang="en-US" sz="2200" dirty="0" smtClean="0"/>
              <a:t>で止まるものを考える。</a:t>
            </a:r>
            <a:endParaRPr lang="en-US" altLang="ja-JP" sz="2200" dirty="0" smtClean="0"/>
          </a:p>
          <a:p>
            <a:r>
              <a:rPr kumimoji="1" lang="ja-JP" altLang="en-US" sz="2200" dirty="0" smtClean="0"/>
              <a:t>銅板に適当な磁場をかけると、銅板中に停止した　　は、自身の持つスピンにより歳差運動を行う。</a:t>
            </a:r>
            <a:endParaRPr kumimoji="1" lang="en-US" altLang="ja-JP" sz="2200" dirty="0" smtClean="0"/>
          </a:p>
          <a:p>
            <a:r>
              <a:rPr lang="ja-JP" altLang="en-US" sz="2200" dirty="0" smtClean="0"/>
              <a:t>その後、時間が経過すると　　は下式のように崩壊するが、その際に飛び出す　　はスピンの向いている方向に飛んでいきやすい。</a:t>
            </a:r>
            <a:endParaRPr lang="en-US" altLang="ja-JP" sz="2200" dirty="0" smtClean="0"/>
          </a:p>
          <a:p>
            <a:r>
              <a:rPr kumimoji="1" lang="ja-JP" altLang="en-US" sz="2200" dirty="0" smtClean="0"/>
              <a:t>そのため、銅板の上下のシンチレータで観測される信号</a:t>
            </a:r>
            <a:r>
              <a:rPr kumimoji="1" lang="en-US" altLang="ja-JP" sz="2200" dirty="0" smtClean="0"/>
              <a:t>(</a:t>
            </a:r>
            <a:r>
              <a:rPr kumimoji="1" lang="ja-JP" altLang="en-US" sz="2200" dirty="0" smtClean="0"/>
              <a:t>　　の数</a:t>
            </a:r>
            <a:r>
              <a:rPr kumimoji="1" lang="en-US" altLang="ja-JP" sz="2200" dirty="0" smtClean="0"/>
              <a:t>)</a:t>
            </a:r>
            <a:r>
              <a:rPr kumimoji="1" lang="ja-JP" altLang="en-US" sz="2200" dirty="0" smtClean="0"/>
              <a:t>は振動する。</a:t>
            </a:r>
            <a:endParaRPr kumimoji="1" lang="en-US" altLang="ja-JP" sz="2200" dirty="0" smtClean="0"/>
          </a:p>
          <a:p>
            <a:r>
              <a:rPr lang="ja-JP" altLang="en-US" sz="2200" dirty="0" smtClean="0"/>
              <a:t>銅板で止まってから、</a:t>
            </a:r>
            <a:r>
              <a:rPr lang="ja-JP" altLang="en-US" sz="2200" dirty="0"/>
              <a:t>　</a:t>
            </a:r>
            <a:r>
              <a:rPr lang="ja-JP" altLang="en-US" sz="2200" dirty="0" smtClean="0"/>
              <a:t>　が崩壊して各シンチレータに　　が到達するまでの時間を</a:t>
            </a:r>
            <a:r>
              <a:rPr lang="en-US" altLang="ja-JP" sz="2200" dirty="0" smtClean="0"/>
              <a:t>TDC</a:t>
            </a:r>
            <a:r>
              <a:rPr lang="ja-JP" altLang="en-US" sz="2200" dirty="0" smtClean="0"/>
              <a:t>によって測定することで、上述の振動の周期を算出し、そこから</a:t>
            </a:r>
            <a:r>
              <a:rPr lang="en-US" altLang="ja-JP" sz="2200" i="1" dirty="0" smtClean="0"/>
              <a:t>g</a:t>
            </a:r>
            <a:r>
              <a:rPr lang="ja-JP" altLang="en-US" sz="2200" dirty="0" smtClean="0"/>
              <a:t>因子を得る。</a:t>
            </a:r>
            <a:endParaRPr kumimoji="1" lang="ja-JP" altLang="en-US" sz="22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091479347"/>
              </p:ext>
            </p:extLst>
          </p:nvPr>
        </p:nvGraphicFramePr>
        <p:xfrm>
          <a:off x="3203848" y="5805264"/>
          <a:ext cx="2366962" cy="544513"/>
        </p:xfrm>
        <a:graphic>
          <a:graphicData uri="http://schemas.openxmlformats.org/presentationml/2006/ole">
            <mc:AlternateContent xmlns:mc="http://schemas.openxmlformats.org/markup-compatibility/2006">
              <mc:Choice xmlns:v="urn:schemas-microsoft-com:vml" Requires="v">
                <p:oleObj spid="_x0000_s4668" name="数式" r:id="rId3" imgW="1104900" imgH="254000" progId="Equation.3">
                  <p:embed/>
                </p:oleObj>
              </mc:Choice>
              <mc:Fallback>
                <p:oleObj name="数式" r:id="rId3" imgW="1104900" imgH="254000" progId="Equation.3">
                  <p:embed/>
                  <p:pic>
                    <p:nvPicPr>
                      <p:cNvPr id="0" name="Picture 2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805264"/>
                        <a:ext cx="2366962"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608025228"/>
              </p:ext>
            </p:extLst>
          </p:nvPr>
        </p:nvGraphicFramePr>
        <p:xfrm>
          <a:off x="2267744" y="2996952"/>
          <a:ext cx="381000" cy="434975"/>
        </p:xfrm>
        <a:graphic>
          <a:graphicData uri="http://schemas.openxmlformats.org/presentationml/2006/ole">
            <mc:AlternateContent xmlns:mc="http://schemas.openxmlformats.org/markup-compatibility/2006">
              <mc:Choice xmlns:v="urn:schemas-microsoft-com:vml" Requires="v">
                <p:oleObj spid="_x0000_s4669" name="数式" r:id="rId5" imgW="177569" imgH="202936" progId="Equation.3">
                  <p:embed/>
                </p:oleObj>
              </mc:Choice>
              <mc:Fallback>
                <p:oleObj name="数式" r:id="rId5" imgW="177569" imgH="202936" progId="Equation.3">
                  <p:embed/>
                  <p:pic>
                    <p:nvPicPr>
                      <p:cNvPr id="0" name="Picture 2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2996952"/>
                        <a:ext cx="38100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718097697"/>
              </p:ext>
            </p:extLst>
          </p:nvPr>
        </p:nvGraphicFramePr>
        <p:xfrm>
          <a:off x="7524328" y="3429000"/>
          <a:ext cx="381000" cy="434975"/>
        </p:xfrm>
        <a:graphic>
          <a:graphicData uri="http://schemas.openxmlformats.org/presentationml/2006/ole">
            <mc:AlternateContent xmlns:mc="http://schemas.openxmlformats.org/markup-compatibility/2006">
              <mc:Choice xmlns:v="urn:schemas-microsoft-com:vml" Requires="v">
                <p:oleObj spid="_x0000_s4670" name="数式" r:id="rId7" imgW="177569" imgH="202936" progId="Equation.3">
                  <p:embed/>
                </p:oleObj>
              </mc:Choice>
              <mc:Fallback>
                <p:oleObj name="数式" r:id="rId7" imgW="177569" imgH="202936" progId="Equation.3">
                  <p:embed/>
                  <p:pic>
                    <p:nvPicPr>
                      <p:cNvPr id="0" name="Picture 2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3429000"/>
                        <a:ext cx="38100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000468465"/>
              </p:ext>
            </p:extLst>
          </p:nvPr>
        </p:nvGraphicFramePr>
        <p:xfrm>
          <a:off x="7164288" y="4149080"/>
          <a:ext cx="381000" cy="434975"/>
        </p:xfrm>
        <a:graphic>
          <a:graphicData uri="http://schemas.openxmlformats.org/presentationml/2006/ole">
            <mc:AlternateContent xmlns:mc="http://schemas.openxmlformats.org/markup-compatibility/2006">
              <mc:Choice xmlns:v="urn:schemas-microsoft-com:vml" Requires="v">
                <p:oleObj spid="_x0000_s4671" name="数式" r:id="rId8" imgW="177569" imgH="202936" progId="Equation.3">
                  <p:embed/>
                </p:oleObj>
              </mc:Choice>
              <mc:Fallback>
                <p:oleObj name="数式" r:id="rId8" imgW="177569" imgH="202936" progId="Equation.3">
                  <p:embed/>
                  <p:pic>
                    <p:nvPicPr>
                      <p:cNvPr id="0" name="Picture 2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4149080"/>
                        <a:ext cx="38100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925979918"/>
              </p:ext>
            </p:extLst>
          </p:nvPr>
        </p:nvGraphicFramePr>
        <p:xfrm>
          <a:off x="6588224" y="1988840"/>
          <a:ext cx="503237" cy="490537"/>
        </p:xfrm>
        <a:graphic>
          <a:graphicData uri="http://schemas.openxmlformats.org/presentationml/2006/ole">
            <mc:AlternateContent xmlns:mc="http://schemas.openxmlformats.org/markup-compatibility/2006">
              <mc:Choice xmlns:v="urn:schemas-microsoft-com:vml" Requires="v">
                <p:oleObj spid="_x0000_s4672" name="数式" r:id="rId9" imgW="215806" imgH="228501" progId="Equation.3">
                  <p:embed/>
                </p:oleObj>
              </mc:Choice>
              <mc:Fallback>
                <p:oleObj name="数式" r:id="rId9" imgW="215806" imgH="228501" progId="Equation.3">
                  <p:embed/>
                  <p:pic>
                    <p:nvPicPr>
                      <p:cNvPr id="0" name="Picture 28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224" y="1988840"/>
                        <a:ext cx="503237"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559519058"/>
              </p:ext>
            </p:extLst>
          </p:nvPr>
        </p:nvGraphicFramePr>
        <p:xfrm>
          <a:off x="3995936" y="2708920"/>
          <a:ext cx="503237" cy="490537"/>
        </p:xfrm>
        <a:graphic>
          <a:graphicData uri="http://schemas.openxmlformats.org/presentationml/2006/ole">
            <mc:AlternateContent xmlns:mc="http://schemas.openxmlformats.org/markup-compatibility/2006">
              <mc:Choice xmlns:v="urn:schemas-microsoft-com:vml" Requires="v">
                <p:oleObj spid="_x0000_s4673" name="数式" r:id="rId11" imgW="215806" imgH="228501" progId="Equation.3">
                  <p:embed/>
                </p:oleObj>
              </mc:Choice>
              <mc:Fallback>
                <p:oleObj name="数式" r:id="rId11" imgW="215806" imgH="228501" progId="Equation.3">
                  <p:embed/>
                  <p:pic>
                    <p:nvPicPr>
                      <p:cNvPr id="0" name="Picture 2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936" y="2708920"/>
                        <a:ext cx="503237"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520877363"/>
              </p:ext>
            </p:extLst>
          </p:nvPr>
        </p:nvGraphicFramePr>
        <p:xfrm>
          <a:off x="3347864" y="4149080"/>
          <a:ext cx="503237" cy="490537"/>
        </p:xfrm>
        <a:graphic>
          <a:graphicData uri="http://schemas.openxmlformats.org/presentationml/2006/ole">
            <mc:AlternateContent xmlns:mc="http://schemas.openxmlformats.org/markup-compatibility/2006">
              <mc:Choice xmlns:v="urn:schemas-microsoft-com:vml" Requires="v">
                <p:oleObj spid="_x0000_s4674" name="数式" r:id="rId12" imgW="215806" imgH="228501" progId="Equation.3">
                  <p:embed/>
                </p:oleObj>
              </mc:Choice>
              <mc:Fallback>
                <p:oleObj name="数式" r:id="rId12" imgW="215806" imgH="228501" progId="Equation.3">
                  <p:embed/>
                  <p:pic>
                    <p:nvPicPr>
                      <p:cNvPr id="0" name="Picture 2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7864" y="4149080"/>
                        <a:ext cx="503237"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099632348"/>
              </p:ext>
            </p:extLst>
          </p:nvPr>
        </p:nvGraphicFramePr>
        <p:xfrm>
          <a:off x="2843808" y="1556792"/>
          <a:ext cx="503237" cy="490537"/>
        </p:xfrm>
        <a:graphic>
          <a:graphicData uri="http://schemas.openxmlformats.org/presentationml/2006/ole">
            <mc:AlternateContent xmlns:mc="http://schemas.openxmlformats.org/markup-compatibility/2006">
              <mc:Choice xmlns:v="urn:schemas-microsoft-com:vml" Requires="v">
                <p:oleObj spid="_x0000_s4675" name="数式" r:id="rId13" imgW="215806" imgH="228501" progId="Equation.3">
                  <p:embed/>
                </p:oleObj>
              </mc:Choice>
              <mc:Fallback>
                <p:oleObj name="数式" r:id="rId13" imgW="215806" imgH="228501" progId="Equation.3">
                  <p:embed/>
                  <p:pic>
                    <p:nvPicPr>
                      <p:cNvPr id="0" name="Picture 29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808" y="1556792"/>
                        <a:ext cx="503237"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9912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9569" y="2492896"/>
            <a:ext cx="5897769"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コイル設定</a:t>
            </a:r>
            <a:endParaRPr lang="ja-JP" alt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Tree>
    <p:extLst>
      <p:ext uri="{BB962C8B-B14F-4D97-AF65-F5344CB8AC3E}">
        <p14:creationId xmlns:p14="http://schemas.microsoft.com/office/powerpoint/2010/main" val="247436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問題発生</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コイルの磁場を測定しようとしたが、</a:t>
            </a:r>
            <a:r>
              <a:rPr kumimoji="1" lang="en-US" altLang="ja-JP" dirty="0" smtClean="0"/>
              <a:t>Sub2</a:t>
            </a:r>
            <a:r>
              <a:rPr kumimoji="1" lang="ja-JP" altLang="en-US" dirty="0" smtClean="0"/>
              <a:t>コイルが思った通りの挙動を示してくれなかったので、マルチメータを用いて配線をチェックしてみたところ、</a:t>
            </a:r>
            <a:r>
              <a:rPr kumimoji="1" lang="en-US" altLang="ja-JP" dirty="0" smtClean="0"/>
              <a:t>Sub2</a:t>
            </a:r>
            <a:r>
              <a:rPr kumimoji="1" lang="ja-JP" altLang="en-US" dirty="0" smtClean="0"/>
              <a:t>コイルの導線と</a:t>
            </a:r>
            <a:r>
              <a:rPr kumimoji="1" lang="en-US" altLang="ja-JP" dirty="0" smtClean="0"/>
              <a:t>Main</a:t>
            </a:r>
            <a:r>
              <a:rPr kumimoji="1" lang="ja-JP" altLang="en-US" dirty="0" smtClean="0"/>
              <a:t>コイルの導線がどこかで接触していることが判明。</a:t>
            </a:r>
            <a:endParaRPr kumimoji="1" lang="en-US" altLang="ja-JP" dirty="0" smtClean="0"/>
          </a:p>
          <a:p>
            <a:pPr marL="0" indent="0" algn="ctr">
              <a:buNone/>
            </a:pPr>
            <a:r>
              <a:rPr lang="en-US" altLang="ja-JP" sz="1500" dirty="0" smtClean="0"/>
              <a:t>(</a:t>
            </a:r>
            <a:r>
              <a:rPr lang="ja-JP" altLang="en-US" sz="1500" dirty="0" smtClean="0"/>
              <a:t>長い間導線が床に直接置かれていたため、踏ん付けによって表面の被膜がはがれたと思われる。</a:t>
            </a:r>
            <a:r>
              <a:rPr lang="en-US" altLang="ja-JP" sz="1500" dirty="0" smtClean="0"/>
              <a:t>)</a:t>
            </a:r>
            <a:endParaRPr kumimoji="1" lang="en-US" altLang="ja-JP" sz="1500" dirty="0" smtClean="0"/>
          </a:p>
          <a:p>
            <a:r>
              <a:rPr lang="ja-JP" altLang="en-US" dirty="0" smtClean="0"/>
              <a:t>急遽ビニールテープで各導線ごとに絶縁をはかる。</a:t>
            </a:r>
            <a:endParaRPr lang="en-US" altLang="ja-JP" dirty="0"/>
          </a:p>
        </p:txBody>
      </p:sp>
    </p:spTree>
    <p:extLst>
      <p:ext uri="{BB962C8B-B14F-4D97-AF65-F5344CB8AC3E}">
        <p14:creationId xmlns:p14="http://schemas.microsoft.com/office/powerpoint/2010/main" val="1453215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テキスト ボックス 4"/>
          <p:cNvSpPr txBox="1"/>
          <p:nvPr/>
        </p:nvSpPr>
        <p:spPr>
          <a:xfrm>
            <a:off x="1187624" y="3162510"/>
            <a:ext cx="3672408" cy="1569660"/>
          </a:xfrm>
          <a:prstGeom prst="rect">
            <a:avLst/>
          </a:prstGeom>
          <a:solidFill>
            <a:schemeClr val="accent1">
              <a:lumMod val="60000"/>
              <a:lumOff val="40000"/>
            </a:schemeClr>
          </a:solidFill>
          <a:ln>
            <a:noFill/>
          </a:ln>
        </p:spPr>
        <p:txBody>
          <a:bodyPr wrap="square" rtlCol="0">
            <a:spAutoFit/>
          </a:bodyPr>
          <a:lstStyle/>
          <a:p>
            <a:r>
              <a:rPr kumimoji="1" lang="en-US" altLang="ja-JP" sz="9600" dirty="0" smtClean="0"/>
              <a:t>Before</a:t>
            </a:r>
            <a:endParaRPr kumimoji="1" lang="ja-JP" altLang="en-US" sz="9600" dirty="0"/>
          </a:p>
        </p:txBody>
      </p:sp>
      <p:sp>
        <p:nvSpPr>
          <p:cNvPr id="6" name="曲折矢印 5"/>
          <p:cNvSpPr/>
          <p:nvPr/>
        </p:nvSpPr>
        <p:spPr>
          <a:xfrm rot="5400000">
            <a:off x="4806026" y="4095074"/>
            <a:ext cx="1080120" cy="97210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64697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テキスト ボックス 1"/>
          <p:cNvSpPr txBox="1"/>
          <p:nvPr/>
        </p:nvSpPr>
        <p:spPr>
          <a:xfrm>
            <a:off x="4860032" y="4869160"/>
            <a:ext cx="2880320" cy="1569660"/>
          </a:xfrm>
          <a:prstGeom prst="rect">
            <a:avLst/>
          </a:prstGeom>
          <a:noFill/>
        </p:spPr>
        <p:txBody>
          <a:bodyPr wrap="square" rtlCol="0">
            <a:spAutoFit/>
          </a:bodyPr>
          <a:lstStyle/>
          <a:p>
            <a:r>
              <a:rPr kumimoji="1" lang="en-US" altLang="ja-JP" sz="9600" dirty="0" smtClean="0"/>
              <a:t>After</a:t>
            </a:r>
            <a:endParaRPr kumimoji="1" lang="ja-JP" altLang="en-US" sz="9600" dirty="0"/>
          </a:p>
        </p:txBody>
      </p:sp>
    </p:spTree>
    <p:extLst>
      <p:ext uri="{BB962C8B-B14F-4D97-AF65-F5344CB8AC3E}">
        <p14:creationId xmlns:p14="http://schemas.microsoft.com/office/powerpoint/2010/main" val="233947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88640"/>
            <a:ext cx="6034617" cy="4525963"/>
          </a:xfrm>
        </p:spPr>
      </p:pic>
      <p:sp>
        <p:nvSpPr>
          <p:cNvPr id="5" name="テキスト ボックス 4"/>
          <p:cNvSpPr txBox="1"/>
          <p:nvPr/>
        </p:nvSpPr>
        <p:spPr>
          <a:xfrm>
            <a:off x="683568" y="5013176"/>
            <a:ext cx="7272808" cy="1200329"/>
          </a:xfrm>
          <a:prstGeom prst="rect">
            <a:avLst/>
          </a:prstGeom>
          <a:noFill/>
        </p:spPr>
        <p:txBody>
          <a:bodyPr wrap="square" rtlCol="0">
            <a:spAutoFit/>
          </a:bodyPr>
          <a:lstStyle/>
          <a:p>
            <a:r>
              <a:rPr kumimoji="1" lang="ja-JP" altLang="en-US" sz="3600" dirty="0" smtClean="0"/>
              <a:t>これにより、各導線が絶縁されていることを確認することができた。</a:t>
            </a:r>
            <a:endParaRPr kumimoji="1" lang="ja-JP" altLang="en-US" sz="3600" dirty="0"/>
          </a:p>
        </p:txBody>
      </p:sp>
    </p:spTree>
    <p:extLst>
      <p:ext uri="{BB962C8B-B14F-4D97-AF65-F5344CB8AC3E}">
        <p14:creationId xmlns:p14="http://schemas.microsoft.com/office/powerpoint/2010/main" val="2525142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コイル磁場測定</a:t>
            </a:r>
            <a:endParaRPr kumimoji="1" lang="ja-JP" altLang="en-US" dirty="0"/>
          </a:p>
        </p:txBody>
      </p:sp>
      <p:sp>
        <p:nvSpPr>
          <p:cNvPr id="5" name="コンテンツ プレースホルダ 4"/>
          <p:cNvSpPr>
            <a:spLocks noGrp="1"/>
          </p:cNvSpPr>
          <p:nvPr>
            <p:ph idx="1"/>
          </p:nvPr>
        </p:nvSpPr>
        <p:spPr>
          <a:xfrm>
            <a:off x="467544" y="1628800"/>
            <a:ext cx="8229600" cy="4525963"/>
          </a:xfrm>
        </p:spPr>
        <p:txBody>
          <a:bodyPr>
            <a:normAutofit fontScale="92500"/>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r>
              <a:rPr lang="ja-JP" altLang="en-US" sz="2800" dirty="0" smtClean="0"/>
              <a:t>コイル中央付近の１６点の磁場を測定し、均一な磁場となるようにコイルに流す電流を調節する。</a:t>
            </a:r>
            <a:endParaRPr lang="en-US" altLang="ja-JP" sz="2800" dirty="0" smtClean="0"/>
          </a:p>
          <a:p>
            <a:r>
              <a:rPr lang="ja-JP" altLang="en-US" sz="2800" dirty="0"/>
              <a:t>今回は今までのレポートの反省を踏まえ、全点の測定結果が</a:t>
            </a:r>
            <a:r>
              <a:rPr lang="en-US" altLang="ja-JP" sz="2800" dirty="0"/>
              <a:t>±1Gauss</a:t>
            </a:r>
            <a:r>
              <a:rPr lang="ja-JP" altLang="en-US" sz="2800" dirty="0"/>
              <a:t>以下の範囲に収まることを目指す</a:t>
            </a:r>
            <a:r>
              <a:rPr lang="ja-JP" altLang="en-US" sz="2800" dirty="0" smtClean="0"/>
              <a:t>。</a:t>
            </a:r>
            <a:endParaRPr lang="ja-JP" altLang="en-US" sz="2800" dirty="0"/>
          </a:p>
        </p:txBody>
      </p:sp>
      <p:sp>
        <p:nvSpPr>
          <p:cNvPr id="6" name="正方形/長方形 5"/>
          <p:cNvSpPr/>
          <p:nvPr/>
        </p:nvSpPr>
        <p:spPr>
          <a:xfrm>
            <a:off x="2411760" y="1916832"/>
            <a:ext cx="4176464" cy="2304256"/>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8" name="テキスト ボックス 7"/>
          <p:cNvSpPr txBox="1"/>
          <p:nvPr/>
        </p:nvSpPr>
        <p:spPr>
          <a:xfrm>
            <a:off x="2555776" y="2060848"/>
            <a:ext cx="3888432" cy="2031325"/>
          </a:xfrm>
          <a:prstGeom prst="rect">
            <a:avLst/>
          </a:prstGeom>
          <a:noFill/>
        </p:spPr>
        <p:txBody>
          <a:bodyPr wrap="square" rtlCol="0">
            <a:spAutoFit/>
          </a:bodyPr>
          <a:lstStyle/>
          <a:p>
            <a:r>
              <a:rPr kumimoji="1" lang="en-US" altLang="ja-JP" dirty="0" smtClean="0"/>
              <a:t>1.1                 1.2               1.3                1.4</a:t>
            </a:r>
          </a:p>
          <a:p>
            <a:endParaRPr lang="en-US" altLang="ja-JP" dirty="0"/>
          </a:p>
          <a:p>
            <a:r>
              <a:rPr lang="en-US" altLang="ja-JP" dirty="0" smtClean="0"/>
              <a:t>2.1                 2.2               2.3                </a:t>
            </a:r>
            <a:r>
              <a:rPr lang="en-US" altLang="ja-JP" dirty="0"/>
              <a:t>2</a:t>
            </a:r>
            <a:r>
              <a:rPr lang="en-US" altLang="ja-JP" dirty="0" smtClean="0"/>
              <a:t>.4</a:t>
            </a:r>
          </a:p>
          <a:p>
            <a:endParaRPr kumimoji="1" lang="en-US" altLang="ja-JP" dirty="0"/>
          </a:p>
          <a:p>
            <a:r>
              <a:rPr lang="en-US" altLang="ja-JP" dirty="0" smtClean="0"/>
              <a:t>3.1                 3.2               3.3                </a:t>
            </a:r>
            <a:r>
              <a:rPr lang="en-US" altLang="ja-JP" dirty="0"/>
              <a:t>3</a:t>
            </a:r>
            <a:r>
              <a:rPr lang="en-US" altLang="ja-JP" dirty="0" smtClean="0"/>
              <a:t>.4</a:t>
            </a:r>
          </a:p>
          <a:p>
            <a:endParaRPr kumimoji="1" lang="en-US" altLang="ja-JP" dirty="0"/>
          </a:p>
          <a:p>
            <a:r>
              <a:rPr lang="en-US" altLang="ja-JP" dirty="0" smtClean="0"/>
              <a:t>4.1                 4.2               4.3                4.4</a:t>
            </a:r>
            <a:r>
              <a:rPr kumimoji="1" lang="en-US" altLang="ja-JP" dirty="0" smtClean="0"/>
              <a:t>            </a:t>
            </a:r>
            <a:endParaRPr kumimoji="1" lang="ja-JP" altLang="en-US" dirty="0"/>
          </a:p>
        </p:txBody>
      </p:sp>
      <p:sp>
        <p:nvSpPr>
          <p:cNvPr id="9" name="テキスト ボックス 8"/>
          <p:cNvSpPr txBox="1"/>
          <p:nvPr/>
        </p:nvSpPr>
        <p:spPr>
          <a:xfrm>
            <a:off x="1187624" y="2708920"/>
            <a:ext cx="461665" cy="553998"/>
          </a:xfrm>
          <a:prstGeom prst="rect">
            <a:avLst/>
          </a:prstGeom>
          <a:noFill/>
        </p:spPr>
        <p:txBody>
          <a:bodyPr vert="eaVert" wrap="none" rtlCol="0">
            <a:spAutoFit/>
          </a:bodyPr>
          <a:lstStyle/>
          <a:p>
            <a:r>
              <a:rPr lang="ja-JP" altLang="en-US" dirty="0"/>
              <a:t>窓</a:t>
            </a:r>
            <a:r>
              <a:rPr kumimoji="1" lang="ja-JP" altLang="en-US" dirty="0" smtClean="0"/>
              <a:t>側</a:t>
            </a:r>
            <a:endParaRPr kumimoji="1" lang="ja-JP" altLang="en-US" dirty="0"/>
          </a:p>
        </p:txBody>
      </p:sp>
      <p:sp>
        <p:nvSpPr>
          <p:cNvPr id="11" name="右中かっこ 10"/>
          <p:cNvSpPr/>
          <p:nvPr/>
        </p:nvSpPr>
        <p:spPr>
          <a:xfrm>
            <a:off x="6804248" y="1988840"/>
            <a:ext cx="360040"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7236296" y="2924944"/>
            <a:ext cx="700833" cy="369332"/>
          </a:xfrm>
          <a:prstGeom prst="rect">
            <a:avLst/>
          </a:prstGeom>
          <a:noFill/>
        </p:spPr>
        <p:txBody>
          <a:bodyPr wrap="none" rtlCol="0">
            <a:spAutoFit/>
          </a:bodyPr>
          <a:lstStyle/>
          <a:p>
            <a:r>
              <a:rPr kumimoji="1" lang="en-US" altLang="ja-JP" dirty="0" smtClean="0"/>
              <a:t>49cm</a:t>
            </a:r>
            <a:endParaRPr kumimoji="1" lang="ja-JP" altLang="en-US" dirty="0"/>
          </a:p>
        </p:txBody>
      </p:sp>
      <p:cxnSp>
        <p:nvCxnSpPr>
          <p:cNvPr id="15" name="直線矢印コネクタ 14"/>
          <p:cNvCxnSpPr/>
          <p:nvPr/>
        </p:nvCxnSpPr>
        <p:spPr>
          <a:xfrm>
            <a:off x="2555776" y="1700808"/>
            <a:ext cx="388843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067944" y="1340768"/>
            <a:ext cx="700833" cy="369332"/>
          </a:xfrm>
          <a:prstGeom prst="rect">
            <a:avLst/>
          </a:prstGeom>
          <a:noFill/>
        </p:spPr>
        <p:txBody>
          <a:bodyPr wrap="none" rtlCol="0">
            <a:spAutoFit/>
          </a:bodyPr>
          <a:lstStyle/>
          <a:p>
            <a:r>
              <a:rPr kumimoji="1" lang="en-US" altLang="ja-JP" dirty="0" smtClean="0"/>
              <a:t>50cm</a:t>
            </a:r>
            <a:endParaRPr kumimoji="1" lang="ja-JP" altLang="en-US" dirty="0"/>
          </a:p>
        </p:txBody>
      </p:sp>
    </p:spTree>
    <p:extLst>
      <p:ext uri="{BB962C8B-B14F-4D97-AF65-F5344CB8AC3E}">
        <p14:creationId xmlns:p14="http://schemas.microsoft.com/office/powerpoint/2010/main" val="2514972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2564904"/>
            <a:ext cx="2656496"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理論</a:t>
            </a:r>
            <a:endParaRPr lang="ja-JP" alt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Tree>
    <p:extLst>
      <p:ext uri="{BB962C8B-B14F-4D97-AF65-F5344CB8AC3E}">
        <p14:creationId xmlns:p14="http://schemas.microsoft.com/office/powerpoint/2010/main" val="3464302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測定方法</a:t>
            </a:r>
            <a:endParaRPr kumimoji="1" lang="ja-JP"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03648" y="3356992"/>
            <a:ext cx="3464956" cy="2745815"/>
          </a:xfrm>
          <a:prstGeom prst="rect">
            <a:avLst/>
          </a:prstGeom>
          <a:noFill/>
          <a:ln w="9525">
            <a:noFill/>
            <a:miter lim="800000"/>
            <a:headEnd/>
            <a:tailEnd/>
          </a:ln>
          <a:effectLst/>
        </p:spPr>
      </p:pic>
      <p:sp>
        <p:nvSpPr>
          <p:cNvPr id="5" name="テキスト ボックス 4"/>
          <p:cNvSpPr txBox="1"/>
          <p:nvPr/>
        </p:nvSpPr>
        <p:spPr>
          <a:xfrm>
            <a:off x="2195736" y="6309320"/>
            <a:ext cx="1935145" cy="369332"/>
          </a:xfrm>
          <a:prstGeom prst="rect">
            <a:avLst/>
          </a:prstGeom>
          <a:noFill/>
        </p:spPr>
        <p:txBody>
          <a:bodyPr wrap="none" rtlCol="0">
            <a:spAutoFit/>
          </a:bodyPr>
          <a:lstStyle/>
          <a:p>
            <a:r>
              <a:rPr lang="ja-JP" altLang="en-US" dirty="0" smtClean="0"/>
              <a:t>プローブ固定装置</a:t>
            </a:r>
            <a:endParaRPr kumimoji="1" lang="ja-JP" altLang="en-US" dirty="0"/>
          </a:p>
        </p:txBody>
      </p:sp>
      <p:sp>
        <p:nvSpPr>
          <p:cNvPr id="6" name="テキスト ボックス 5"/>
          <p:cNvSpPr txBox="1"/>
          <p:nvPr/>
        </p:nvSpPr>
        <p:spPr>
          <a:xfrm>
            <a:off x="1259632" y="1628800"/>
            <a:ext cx="6696744" cy="923330"/>
          </a:xfrm>
          <a:prstGeom prst="rect">
            <a:avLst/>
          </a:prstGeom>
          <a:noFill/>
        </p:spPr>
        <p:txBody>
          <a:bodyPr wrap="square" rtlCol="0">
            <a:spAutoFit/>
          </a:bodyPr>
          <a:lstStyle/>
          <a:p>
            <a:pPr>
              <a:buNone/>
            </a:pPr>
            <a:r>
              <a:rPr lang="ja-JP" altLang="en-US" dirty="0" smtClean="0"/>
              <a:t>今回は東洋テクニカ</a:t>
            </a:r>
            <a:r>
              <a:rPr lang="en-US" altLang="ja-JP" dirty="0" smtClean="0"/>
              <a:t>410</a:t>
            </a:r>
            <a:r>
              <a:rPr lang="ja-JP" altLang="en-US" dirty="0" smtClean="0"/>
              <a:t>型ハンディガウスメーターを用いた。下図の固定装置を使用してプローブの先端が測定点に来るようにし、磁場の方向がプローブ面に垂直になるように回転できるようにした。</a:t>
            </a:r>
            <a:endParaRPr kumimoji="1" lang="ja-JP" altLang="en-US" dirty="0"/>
          </a:p>
        </p:txBody>
      </p:sp>
      <p:sp>
        <p:nvSpPr>
          <p:cNvPr id="7" name="平行四辺形 6"/>
          <p:cNvSpPr/>
          <p:nvPr/>
        </p:nvSpPr>
        <p:spPr>
          <a:xfrm rot="5400000">
            <a:off x="6552220" y="3176972"/>
            <a:ext cx="432048" cy="2664296"/>
          </a:xfrm>
          <a:prstGeom prst="parallelogram">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矢印コネクタ 8"/>
          <p:cNvCxnSpPr/>
          <p:nvPr/>
        </p:nvCxnSpPr>
        <p:spPr>
          <a:xfrm flipV="1">
            <a:off x="5292080" y="4437112"/>
            <a:ext cx="360040" cy="108012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436096" y="5301208"/>
            <a:ext cx="3028393" cy="646331"/>
          </a:xfrm>
          <a:prstGeom prst="rect">
            <a:avLst/>
          </a:prstGeom>
          <a:noFill/>
        </p:spPr>
        <p:txBody>
          <a:bodyPr wrap="none" rtlCol="0">
            <a:spAutoFit/>
          </a:bodyPr>
          <a:lstStyle/>
          <a:p>
            <a:r>
              <a:rPr lang="ja-JP" altLang="en-US" dirty="0" smtClean="0"/>
              <a:t>磁場</a:t>
            </a:r>
            <a:r>
              <a:rPr lang="en-US" altLang="ja-JP" dirty="0" smtClean="0"/>
              <a:t>B(</a:t>
            </a:r>
            <a:r>
              <a:rPr lang="ja-JP" altLang="en-US" dirty="0" smtClean="0"/>
              <a:t>プローブの面に垂直に</a:t>
            </a:r>
            <a:endParaRPr lang="en-US" altLang="ja-JP" dirty="0" smtClean="0"/>
          </a:p>
          <a:p>
            <a:r>
              <a:rPr lang="ja-JP" altLang="en-US" dirty="0"/>
              <a:t>　</a:t>
            </a:r>
            <a:r>
              <a:rPr lang="ja-JP" altLang="en-US" dirty="0" smtClean="0"/>
              <a:t>　　　　　当てる</a:t>
            </a:r>
            <a:r>
              <a:rPr lang="en-US" altLang="ja-JP" dirty="0" smtClean="0"/>
              <a:t>)</a:t>
            </a:r>
            <a:endParaRPr kumimoji="1" lang="ja-JP" altLang="en-US" dirty="0"/>
          </a:p>
        </p:txBody>
      </p:sp>
      <p:sp>
        <p:nvSpPr>
          <p:cNvPr id="11" name="テキスト ボックス 10"/>
          <p:cNvSpPr txBox="1"/>
          <p:nvPr/>
        </p:nvSpPr>
        <p:spPr>
          <a:xfrm>
            <a:off x="7164288" y="3861048"/>
            <a:ext cx="1011815" cy="369332"/>
          </a:xfrm>
          <a:prstGeom prst="rect">
            <a:avLst/>
          </a:prstGeom>
          <a:noFill/>
        </p:spPr>
        <p:txBody>
          <a:bodyPr wrap="none" rtlCol="0">
            <a:spAutoFit/>
          </a:bodyPr>
          <a:lstStyle/>
          <a:p>
            <a:r>
              <a:rPr kumimoji="1" lang="ja-JP" altLang="en-US" dirty="0" smtClean="0"/>
              <a:t>プローブ</a:t>
            </a:r>
            <a:endParaRPr kumimoji="1" lang="ja-JP" altLang="en-US" dirty="0"/>
          </a:p>
        </p:txBody>
      </p:sp>
      <p:sp>
        <p:nvSpPr>
          <p:cNvPr id="12" name="下カーブ矢印 11"/>
          <p:cNvSpPr/>
          <p:nvPr/>
        </p:nvSpPr>
        <p:spPr>
          <a:xfrm>
            <a:off x="8244408" y="4149080"/>
            <a:ext cx="432048"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3759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779067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39552" y="4653136"/>
            <a:ext cx="8178842" cy="1200329"/>
          </a:xfrm>
          <a:prstGeom prst="rect">
            <a:avLst/>
          </a:prstGeom>
          <a:noFill/>
        </p:spPr>
        <p:txBody>
          <a:bodyPr wrap="none" rtlCol="0">
            <a:spAutoFit/>
          </a:bodyPr>
          <a:lstStyle/>
          <a:p>
            <a:r>
              <a:rPr lang="ja-JP" altLang="en-US" dirty="0"/>
              <a:t>コイル</a:t>
            </a:r>
            <a:r>
              <a:rPr lang="ja-JP" altLang="en-US" dirty="0" smtClean="0"/>
              <a:t>は</a:t>
            </a:r>
            <a:r>
              <a:rPr lang="en-US" altLang="ja-JP" dirty="0" smtClean="0"/>
              <a:t>2004</a:t>
            </a:r>
            <a:r>
              <a:rPr lang="ja-JP" altLang="en-US" dirty="0" smtClean="0"/>
              <a:t>年度課題研究</a:t>
            </a:r>
            <a:r>
              <a:rPr lang="en-US" altLang="ja-JP" dirty="0" smtClean="0"/>
              <a:t>P1</a:t>
            </a:r>
            <a:r>
              <a:rPr lang="ja-JP" altLang="en-US" dirty="0" smtClean="0"/>
              <a:t>で作成されたものを使用する。均一磁場に</a:t>
            </a:r>
            <a:r>
              <a:rPr lang="ja-JP" altLang="en-US" dirty="0"/>
              <a:t>なるよう</a:t>
            </a:r>
            <a:r>
              <a:rPr lang="ja-JP" altLang="en-US" dirty="0" smtClean="0"/>
              <a:t>に</a:t>
            </a:r>
            <a:endParaRPr lang="en-US" altLang="ja-JP" dirty="0" smtClean="0"/>
          </a:p>
          <a:p>
            <a:r>
              <a:rPr lang="en-US" altLang="ja-JP" dirty="0" smtClean="0"/>
              <a:t>Sub</a:t>
            </a:r>
            <a:r>
              <a:rPr lang="ja-JP" altLang="en-US" dirty="0" smtClean="0"/>
              <a:t>コイルに電流を流し調節する。ただし、</a:t>
            </a:r>
            <a:r>
              <a:rPr lang="en-US" altLang="ja-JP" dirty="0" smtClean="0"/>
              <a:t>main</a:t>
            </a:r>
            <a:r>
              <a:rPr lang="ja-JP" altLang="en-US" dirty="0" smtClean="0"/>
              <a:t>コイルのみで磁場測定したところ</a:t>
            </a:r>
            <a:endParaRPr lang="en-US" altLang="ja-JP" dirty="0" smtClean="0"/>
          </a:p>
          <a:p>
            <a:r>
              <a:rPr lang="ja-JP" altLang="en-US" dirty="0" smtClean="0"/>
              <a:t>測定点</a:t>
            </a:r>
            <a:r>
              <a:rPr lang="en-US" altLang="ja-JP" dirty="0" smtClean="0"/>
              <a:t>2.2</a:t>
            </a:r>
            <a:r>
              <a:rPr lang="ja-JP" altLang="en-US" dirty="0" smtClean="0"/>
              <a:t>と</a:t>
            </a:r>
            <a:r>
              <a:rPr lang="en-US" altLang="ja-JP" dirty="0" smtClean="0"/>
              <a:t>2.3</a:t>
            </a:r>
            <a:r>
              <a:rPr lang="ja-JP" altLang="en-US" dirty="0" smtClean="0"/>
              <a:t>で約</a:t>
            </a:r>
            <a:r>
              <a:rPr lang="en-US" altLang="ja-JP" dirty="0" smtClean="0"/>
              <a:t>2Gauss</a:t>
            </a:r>
            <a:r>
              <a:rPr lang="ja-JP" altLang="en-US" dirty="0" smtClean="0"/>
              <a:t>の差がみられたので、</a:t>
            </a:r>
            <a:r>
              <a:rPr lang="en-US" altLang="ja-JP" dirty="0" smtClean="0"/>
              <a:t>main3</a:t>
            </a:r>
            <a:r>
              <a:rPr lang="ja-JP" altLang="en-US" dirty="0" smtClean="0"/>
              <a:t>に</a:t>
            </a:r>
            <a:r>
              <a:rPr lang="en-US" altLang="ja-JP" dirty="0" smtClean="0"/>
              <a:t>0.6Ω</a:t>
            </a:r>
            <a:r>
              <a:rPr kumimoji="1" lang="ja-JP" altLang="en-US" dirty="0" smtClean="0"/>
              <a:t>の抵抗を付加し</a:t>
            </a:r>
            <a:endParaRPr kumimoji="1" lang="en-US" altLang="ja-JP" dirty="0" smtClean="0"/>
          </a:p>
          <a:p>
            <a:r>
              <a:rPr kumimoji="1" lang="ja-JP" altLang="en-US" dirty="0" smtClean="0"/>
              <a:t>差を埋めておいた。</a:t>
            </a:r>
            <a:endParaRPr kumimoji="1" lang="ja-JP" altLang="en-US" dirty="0"/>
          </a:p>
        </p:txBody>
      </p:sp>
    </p:spTree>
    <p:extLst>
      <p:ext uri="{BB962C8B-B14F-4D97-AF65-F5344CB8AC3E}">
        <p14:creationId xmlns:p14="http://schemas.microsoft.com/office/powerpoint/2010/main" val="131144203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0301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95736" y="1628800"/>
            <a:ext cx="5616624" cy="2911678"/>
          </a:xfrm>
          <a:prstGeom prst="rect">
            <a:avLst/>
          </a:prstGeom>
          <a:solidFill>
            <a:schemeClr val="accent6">
              <a:lumMod val="7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 name="テキスト ボックス 2"/>
          <p:cNvSpPr txBox="1"/>
          <p:nvPr/>
        </p:nvSpPr>
        <p:spPr>
          <a:xfrm>
            <a:off x="2483768" y="1772816"/>
            <a:ext cx="5616624" cy="2677656"/>
          </a:xfrm>
          <a:prstGeom prst="rect">
            <a:avLst/>
          </a:prstGeom>
          <a:noFill/>
        </p:spPr>
        <p:txBody>
          <a:bodyPr wrap="square" rtlCol="0">
            <a:spAutoFit/>
          </a:bodyPr>
          <a:lstStyle/>
          <a:p>
            <a:r>
              <a:rPr lang="en-US" altLang="ja-JP" sz="2400" dirty="0"/>
              <a:t>55.6               55.5             55.0           55.2</a:t>
            </a:r>
          </a:p>
          <a:p>
            <a:endParaRPr lang="en-US" altLang="ja-JP" sz="2400" dirty="0" smtClean="0"/>
          </a:p>
          <a:p>
            <a:r>
              <a:rPr lang="en-US" altLang="ja-JP" sz="2400" dirty="0" smtClean="0"/>
              <a:t>55.1               55.1             55.2           55.0</a:t>
            </a:r>
            <a:endParaRPr lang="en-US" altLang="ja-JP" sz="2400" dirty="0"/>
          </a:p>
          <a:p>
            <a:endParaRPr lang="en-US" altLang="ja-JP" sz="2400" dirty="0" smtClean="0"/>
          </a:p>
          <a:p>
            <a:r>
              <a:rPr lang="en-US" altLang="ja-JP" sz="2400" dirty="0" smtClean="0"/>
              <a:t>55.1               55.2             </a:t>
            </a:r>
            <a:r>
              <a:rPr lang="en-US" altLang="ja-JP" sz="2400" dirty="0"/>
              <a:t>55.0           </a:t>
            </a:r>
            <a:r>
              <a:rPr lang="en-US" altLang="ja-JP" sz="2400" dirty="0" smtClean="0"/>
              <a:t>55.1</a:t>
            </a:r>
            <a:endParaRPr lang="en-US" altLang="ja-JP" sz="2400" dirty="0"/>
          </a:p>
          <a:p>
            <a:endParaRPr lang="en-US" altLang="ja-JP" sz="2400" dirty="0" smtClean="0"/>
          </a:p>
          <a:p>
            <a:r>
              <a:rPr lang="en-US" altLang="ja-JP" sz="2400" dirty="0"/>
              <a:t>55.6               </a:t>
            </a:r>
            <a:r>
              <a:rPr lang="en-US" altLang="ja-JP" sz="2400" dirty="0" smtClean="0"/>
              <a:t>55.2             54.9           55.6</a:t>
            </a:r>
            <a:endParaRPr lang="en-US" altLang="ja-JP" sz="2400" dirty="0"/>
          </a:p>
        </p:txBody>
      </p:sp>
      <p:sp>
        <p:nvSpPr>
          <p:cNvPr id="4" name="テキスト ボックス 3"/>
          <p:cNvSpPr txBox="1"/>
          <p:nvPr/>
        </p:nvSpPr>
        <p:spPr>
          <a:xfrm>
            <a:off x="971599" y="2392069"/>
            <a:ext cx="461665" cy="553998"/>
          </a:xfrm>
          <a:prstGeom prst="rect">
            <a:avLst/>
          </a:prstGeom>
          <a:noFill/>
        </p:spPr>
        <p:txBody>
          <a:bodyPr vert="eaVert" wrap="none" rtlCol="0">
            <a:spAutoFit/>
          </a:bodyPr>
          <a:lstStyle/>
          <a:p>
            <a:r>
              <a:rPr lang="ja-JP" altLang="en-US" dirty="0"/>
              <a:t>窓側</a:t>
            </a:r>
            <a:endParaRPr kumimoji="1" lang="ja-JP" altLang="en-US" dirty="0"/>
          </a:p>
        </p:txBody>
      </p:sp>
      <p:sp>
        <p:nvSpPr>
          <p:cNvPr id="5" name="テキスト ボックス 4"/>
          <p:cNvSpPr txBox="1"/>
          <p:nvPr/>
        </p:nvSpPr>
        <p:spPr>
          <a:xfrm>
            <a:off x="5580112" y="4540478"/>
            <a:ext cx="1576072" cy="369332"/>
          </a:xfrm>
          <a:prstGeom prst="rect">
            <a:avLst/>
          </a:prstGeom>
          <a:noFill/>
        </p:spPr>
        <p:txBody>
          <a:bodyPr wrap="none" rtlCol="0">
            <a:spAutoFit/>
          </a:bodyPr>
          <a:lstStyle/>
          <a:p>
            <a:r>
              <a:rPr kumimoji="1" lang="en-US" altLang="ja-JP" dirty="0" smtClean="0"/>
              <a:t>(</a:t>
            </a:r>
            <a:r>
              <a:rPr kumimoji="1" lang="ja-JP" altLang="en-US" dirty="0" smtClean="0"/>
              <a:t>単位は</a:t>
            </a:r>
            <a:r>
              <a:rPr kumimoji="1" lang="en-US" altLang="ja-JP" dirty="0" smtClean="0"/>
              <a:t>Gauss)</a:t>
            </a:r>
            <a:endParaRPr kumimoji="1" lang="ja-JP" altLang="en-US" dirty="0"/>
          </a:p>
        </p:txBody>
      </p:sp>
      <p:sp>
        <p:nvSpPr>
          <p:cNvPr id="6" name="テキスト ボックス 5"/>
          <p:cNvSpPr txBox="1"/>
          <p:nvPr/>
        </p:nvSpPr>
        <p:spPr>
          <a:xfrm>
            <a:off x="611560" y="5277401"/>
            <a:ext cx="8127546" cy="1200329"/>
          </a:xfrm>
          <a:prstGeom prst="rect">
            <a:avLst/>
          </a:prstGeom>
          <a:noFill/>
        </p:spPr>
        <p:txBody>
          <a:bodyPr wrap="none" rtlCol="0">
            <a:spAutoFit/>
          </a:bodyPr>
          <a:lstStyle/>
          <a:p>
            <a:r>
              <a:rPr kumimoji="1" lang="en-US" altLang="ja-JP" dirty="0" smtClean="0"/>
              <a:t>Main</a:t>
            </a:r>
            <a:r>
              <a:rPr lang="en-US" altLang="ja-JP" dirty="0" smtClean="0"/>
              <a:t>:20A,sub1:0.8A,sub2:0.8A</a:t>
            </a:r>
            <a:r>
              <a:rPr lang="ja-JP" altLang="en-US" dirty="0" smtClean="0"/>
              <a:t>の設定で</a:t>
            </a:r>
            <a:r>
              <a:rPr kumimoji="1" lang="ja-JP" altLang="en-US" dirty="0" smtClean="0"/>
              <a:t>コイル内の磁場は</a:t>
            </a:r>
            <a:r>
              <a:rPr kumimoji="1" lang="en-US" altLang="ja-JP" dirty="0" smtClean="0"/>
              <a:t>55.22±0.15(Gauss)</a:t>
            </a:r>
          </a:p>
          <a:p>
            <a:r>
              <a:rPr lang="ja-JP" altLang="en-US" dirty="0"/>
              <a:t>と</a:t>
            </a:r>
            <a:r>
              <a:rPr lang="ja-JP" altLang="en-US" dirty="0" smtClean="0"/>
              <a:t>なった。</a:t>
            </a:r>
            <a:r>
              <a:rPr lang="en-US" altLang="ja-JP" dirty="0"/>
              <a:t>2</a:t>
            </a:r>
            <a:r>
              <a:rPr lang="ja-JP" altLang="en-US" dirty="0" smtClean="0"/>
              <a:t>日ほど間を開けてもう一度測定したところ磁場に変化が無かったので</a:t>
            </a:r>
            <a:endParaRPr lang="en-US" altLang="ja-JP" dirty="0" smtClean="0"/>
          </a:p>
          <a:p>
            <a:r>
              <a:rPr kumimoji="1" lang="ja-JP" altLang="en-US" dirty="0" smtClean="0"/>
              <a:t>安定していることが確認できた。当初の目的であった</a:t>
            </a:r>
            <a:r>
              <a:rPr kumimoji="1" lang="en-US" altLang="ja-JP" dirty="0" smtClean="0"/>
              <a:t>±</a:t>
            </a:r>
            <a:r>
              <a:rPr lang="en-US" altLang="ja-JP" dirty="0" smtClean="0"/>
              <a:t>1Gauss</a:t>
            </a:r>
            <a:r>
              <a:rPr lang="ja-JP" altLang="en-US" dirty="0" smtClean="0"/>
              <a:t>以下は優に満たして</a:t>
            </a:r>
            <a:endParaRPr lang="en-US" altLang="ja-JP" dirty="0" smtClean="0"/>
          </a:p>
          <a:p>
            <a:r>
              <a:rPr kumimoji="1" lang="ja-JP" altLang="en-US" dirty="0"/>
              <a:t>いる</a:t>
            </a:r>
            <a:r>
              <a:rPr kumimoji="1" lang="ja-JP" altLang="en-US" dirty="0" smtClean="0"/>
              <a:t>ので本実験ではこの設定を採用する。</a:t>
            </a:r>
            <a:endParaRPr kumimoji="1" lang="ja-JP" altLang="en-US" dirty="0"/>
          </a:p>
        </p:txBody>
      </p:sp>
      <p:sp>
        <p:nvSpPr>
          <p:cNvPr id="7" name="テキスト ボックス 6"/>
          <p:cNvSpPr txBox="1"/>
          <p:nvPr/>
        </p:nvSpPr>
        <p:spPr>
          <a:xfrm>
            <a:off x="2807804" y="332656"/>
            <a:ext cx="4392488" cy="923330"/>
          </a:xfrm>
          <a:prstGeom prst="rect">
            <a:avLst/>
          </a:prstGeom>
          <a:noFill/>
        </p:spPr>
        <p:txBody>
          <a:bodyPr wrap="square" rtlCol="0">
            <a:spAutoFit/>
          </a:bodyPr>
          <a:lstStyle/>
          <a:p>
            <a:r>
              <a:rPr lang="ja-JP" altLang="en-US" sz="5400" dirty="0"/>
              <a:t>測定結果</a:t>
            </a:r>
            <a:endParaRPr kumimoji="1" lang="ja-JP" altLang="en-US" sz="5400" dirty="0"/>
          </a:p>
        </p:txBody>
      </p:sp>
    </p:spTree>
    <p:extLst>
      <p:ext uri="{BB962C8B-B14F-4D97-AF65-F5344CB8AC3E}">
        <p14:creationId xmlns:p14="http://schemas.microsoft.com/office/powerpoint/2010/main" val="97130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磁場測定の問題点</a:t>
            </a:r>
            <a:endParaRPr kumimoji="1" lang="ja-JP" altLang="en-US" dirty="0"/>
          </a:p>
        </p:txBody>
      </p:sp>
      <p:sp>
        <p:nvSpPr>
          <p:cNvPr id="4" name="コンテンツ プレースホルダ 3"/>
          <p:cNvSpPr>
            <a:spLocks noGrp="1"/>
          </p:cNvSpPr>
          <p:nvPr>
            <p:ph idx="1"/>
          </p:nvPr>
        </p:nvSpPr>
        <p:spPr/>
        <p:txBody>
          <a:bodyPr/>
          <a:lstStyle/>
          <a:p>
            <a:r>
              <a:rPr kumimoji="1" lang="ja-JP" altLang="en-US" dirty="0" smtClean="0"/>
              <a:t>コイルに電流をかけてから最低でも</a:t>
            </a:r>
            <a:r>
              <a:rPr kumimoji="1" lang="en-US" altLang="ja-JP" dirty="0" smtClean="0"/>
              <a:t>30</a:t>
            </a:r>
            <a:r>
              <a:rPr kumimoji="1" lang="ja-JP" altLang="en-US" dirty="0" smtClean="0"/>
              <a:t>分は放置して安定化させるべき。</a:t>
            </a:r>
            <a:endParaRPr kumimoji="1" lang="en-US" altLang="ja-JP" dirty="0" smtClean="0"/>
          </a:p>
          <a:p>
            <a:r>
              <a:rPr kumimoji="1" lang="ja-JP" altLang="en-US" dirty="0" smtClean="0"/>
              <a:t>ガウスメータのゼロ点が変動していたので、注意して測定する。</a:t>
            </a:r>
            <a:r>
              <a:rPr kumimoji="1" lang="en-US" altLang="ja-JP" dirty="0" smtClean="0"/>
              <a:t>(</a:t>
            </a:r>
            <a:r>
              <a:rPr kumimoji="1" lang="ja-JP" altLang="en-US" dirty="0" smtClean="0"/>
              <a:t>原因不明</a:t>
            </a:r>
            <a:r>
              <a:rPr kumimoji="1" lang="en-US" altLang="ja-JP" dirty="0" smtClean="0"/>
              <a:t>)</a:t>
            </a:r>
          </a:p>
          <a:p>
            <a:r>
              <a:rPr kumimoji="1" lang="ja-JP" altLang="en-US" dirty="0" smtClean="0"/>
              <a:t>便宜的に</a:t>
            </a:r>
            <a:r>
              <a:rPr kumimoji="1" lang="en-US" altLang="ja-JP" dirty="0" smtClean="0"/>
              <a:t>main</a:t>
            </a:r>
            <a:r>
              <a:rPr lang="en-US" altLang="ja-JP" dirty="0" smtClean="0"/>
              <a:t>3</a:t>
            </a:r>
            <a:r>
              <a:rPr lang="ja-JP" altLang="en-US" dirty="0" smtClean="0"/>
              <a:t>に抵抗を入れたが、本来はコイルの巻き方などを改善すべき。</a:t>
            </a:r>
            <a:endParaRPr kumimoji="1" lang="en-US" altLang="ja-JP" dirty="0" smtClean="0"/>
          </a:p>
        </p:txBody>
      </p:sp>
    </p:spTree>
    <p:extLst>
      <p:ext uri="{BB962C8B-B14F-4D97-AF65-F5344CB8AC3E}">
        <p14:creationId xmlns:p14="http://schemas.microsoft.com/office/powerpoint/2010/main" val="99923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2420888"/>
            <a:ext cx="508985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ja-JP"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PMT</a:t>
            </a:r>
            <a:r>
              <a:rPr lang="ja-JP" alt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設定</a:t>
            </a:r>
            <a:endParaRPr lang="ja-JP" alt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Tree>
    <p:extLst>
      <p:ext uri="{BB962C8B-B14F-4D97-AF65-F5344CB8AC3E}">
        <p14:creationId xmlns:p14="http://schemas.microsoft.com/office/powerpoint/2010/main" val="247301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問題発生</a:t>
            </a:r>
            <a:endParaRPr kumimoji="1" lang="ja-JP" altLang="en-US" dirty="0"/>
          </a:p>
        </p:txBody>
      </p:sp>
      <p:sp>
        <p:nvSpPr>
          <p:cNvPr id="2" name="コンテンツ プレースホルダー 1"/>
          <p:cNvSpPr>
            <a:spLocks noGrp="1"/>
          </p:cNvSpPr>
          <p:nvPr>
            <p:ph idx="1"/>
          </p:nvPr>
        </p:nvSpPr>
        <p:spPr/>
        <p:txBody>
          <a:bodyPr/>
          <a:lstStyle/>
          <a:p>
            <a:r>
              <a:rPr kumimoji="1" lang="en-US" altLang="ja-JP" dirty="0" smtClean="0"/>
              <a:t>PMT</a:t>
            </a:r>
            <a:r>
              <a:rPr kumimoji="1" lang="ja-JP" altLang="en-US" dirty="0" smtClean="0"/>
              <a:t>の信号をオシロスコープを用いて読み取るも、ノイズが激しすぎる。</a:t>
            </a:r>
            <a:endParaRPr kumimoji="1" lang="en-US" altLang="ja-JP" dirty="0" smtClean="0"/>
          </a:p>
          <a:p>
            <a:r>
              <a:rPr kumimoji="1" lang="ja-JP" altLang="en-US" dirty="0" smtClean="0"/>
              <a:t>そこで、シンチレータと</a:t>
            </a:r>
            <a:r>
              <a:rPr kumimoji="1" lang="en-US" altLang="ja-JP" dirty="0" smtClean="0"/>
              <a:t>PMT</a:t>
            </a:r>
            <a:r>
              <a:rPr kumimoji="1" lang="ja-JP" altLang="en-US" dirty="0" smtClean="0"/>
              <a:t>との接着を確認すると、ほぼ全ての</a:t>
            </a:r>
            <a:r>
              <a:rPr kumimoji="1" lang="en-US" altLang="ja-JP" dirty="0" smtClean="0"/>
              <a:t>PMT</a:t>
            </a:r>
            <a:r>
              <a:rPr kumimoji="1" lang="ja-JP" altLang="en-US" dirty="0" smtClean="0"/>
              <a:t>において、接着が不十分、または完全にとれてしまっていることが判明</a:t>
            </a:r>
            <a:r>
              <a:rPr lang="ja-JP" altLang="en-US" dirty="0" smtClean="0"/>
              <a:t>。</a:t>
            </a:r>
            <a:endParaRPr lang="en-US" altLang="ja-JP" dirty="0" smtClean="0"/>
          </a:p>
          <a:p>
            <a:r>
              <a:rPr kumimoji="1" lang="ja-JP" altLang="en-US" dirty="0" smtClean="0"/>
              <a:t>しかも、そのうち</a:t>
            </a:r>
            <a:r>
              <a:rPr kumimoji="1" lang="en-US" altLang="ja-JP" dirty="0" smtClean="0"/>
              <a:t>2</a:t>
            </a:r>
            <a:r>
              <a:rPr kumimoji="1" lang="ja-JP" altLang="en-US" dirty="0" err="1" smtClean="0"/>
              <a:t>つに</a:t>
            </a:r>
            <a:r>
              <a:rPr kumimoji="1" lang="ja-JP" altLang="en-US" dirty="0" smtClean="0"/>
              <a:t>ついては</a:t>
            </a:r>
            <a:r>
              <a:rPr kumimoji="1" lang="en-US" altLang="ja-JP" dirty="0" smtClean="0"/>
              <a:t>PMT</a:t>
            </a:r>
            <a:r>
              <a:rPr kumimoji="1" lang="ja-JP" altLang="en-US" dirty="0" smtClean="0"/>
              <a:t>のガラス面</a:t>
            </a:r>
            <a:r>
              <a:rPr kumimoji="1" lang="en-US" altLang="ja-JP" dirty="0" smtClean="0"/>
              <a:t>(</a:t>
            </a:r>
            <a:r>
              <a:rPr lang="ja-JP" altLang="en-US" dirty="0" smtClean="0"/>
              <a:t>接着部</a:t>
            </a:r>
            <a:r>
              <a:rPr kumimoji="1" lang="en-US" altLang="ja-JP" dirty="0" smtClean="0"/>
              <a:t>)</a:t>
            </a:r>
            <a:r>
              <a:rPr kumimoji="1" lang="ja-JP" altLang="en-US" dirty="0" smtClean="0"/>
              <a:t>が割れてしまっていることが判明。</a:t>
            </a:r>
            <a:endParaRPr kumimoji="1" lang="en-US" altLang="ja-JP" dirty="0" smtClean="0"/>
          </a:p>
          <a:p>
            <a:pPr marL="0" indent="0">
              <a:buNone/>
            </a:pPr>
            <a:endParaRPr kumimoji="1" lang="en-US" altLang="ja-JP" dirty="0" smtClean="0"/>
          </a:p>
        </p:txBody>
      </p:sp>
    </p:spTree>
    <p:extLst>
      <p:ext uri="{BB962C8B-B14F-4D97-AF65-F5344CB8AC3E}">
        <p14:creationId xmlns:p14="http://schemas.microsoft.com/office/powerpoint/2010/main" val="2786298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0"/>
            <a:ext cx="7541112" cy="4871691"/>
          </a:xfrm>
          <a:prstGeom prst="rect">
            <a:avLst/>
          </a:prstGeom>
        </p:spPr>
      </p:pic>
      <p:sp>
        <p:nvSpPr>
          <p:cNvPr id="2" name="タイトル 1"/>
          <p:cNvSpPr>
            <a:spLocks noGrp="1"/>
          </p:cNvSpPr>
          <p:nvPr>
            <p:ph type="title"/>
          </p:nvPr>
        </p:nvSpPr>
        <p:spPr/>
        <p:txBody>
          <a:bodyPr/>
          <a:lstStyle/>
          <a:p>
            <a:r>
              <a:rPr kumimoji="1" lang="ja-JP" altLang="en-US" dirty="0" smtClean="0"/>
              <a:t>割れた原因</a:t>
            </a:r>
            <a:endParaRPr kumimoji="1" lang="ja-JP" altLang="en-US" dirty="0"/>
          </a:p>
        </p:txBody>
      </p:sp>
      <p:sp>
        <p:nvSpPr>
          <p:cNvPr id="5" name="テキスト ボックス 4"/>
          <p:cNvSpPr txBox="1"/>
          <p:nvPr/>
        </p:nvSpPr>
        <p:spPr>
          <a:xfrm>
            <a:off x="1285772" y="4365104"/>
            <a:ext cx="6192688" cy="2246769"/>
          </a:xfrm>
          <a:prstGeom prst="rect">
            <a:avLst/>
          </a:prstGeom>
          <a:noFill/>
        </p:spPr>
        <p:txBody>
          <a:bodyPr wrap="square" rtlCol="0">
            <a:spAutoFit/>
          </a:bodyPr>
          <a:lstStyle/>
          <a:p>
            <a:pPr marL="285750" indent="-285750">
              <a:buFont typeface="Arial" pitchFamily="34" charset="0"/>
              <a:buChar char="•"/>
            </a:pPr>
            <a:r>
              <a:rPr lang="ja-JP" altLang="en-US" sz="2800" dirty="0" smtClean="0">
                <a:solidFill>
                  <a:prstClr val="black"/>
                </a:solidFill>
              </a:rPr>
              <a:t>シンチレータ側の接着面を平らにすること．</a:t>
            </a:r>
            <a:endParaRPr lang="en-US" altLang="ja-JP" sz="2800" dirty="0" smtClean="0">
              <a:solidFill>
                <a:prstClr val="black"/>
              </a:solidFill>
            </a:endParaRPr>
          </a:p>
          <a:p>
            <a:pPr marL="285750" indent="-285750">
              <a:buFont typeface="Arial" pitchFamily="34" charset="0"/>
              <a:buChar char="•"/>
            </a:pPr>
            <a:r>
              <a:rPr lang="ja-JP" altLang="en-US" sz="2800" dirty="0">
                <a:solidFill>
                  <a:prstClr val="black"/>
                </a:solidFill>
              </a:rPr>
              <a:t>押し付け</a:t>
            </a:r>
            <a:r>
              <a:rPr lang="ja-JP" altLang="en-US" sz="2800" dirty="0" smtClean="0">
                <a:solidFill>
                  <a:prstClr val="black"/>
                </a:solidFill>
              </a:rPr>
              <a:t>をしっかり行うこと．</a:t>
            </a:r>
            <a:endParaRPr lang="en-US" altLang="ja-JP" sz="2800" dirty="0" smtClean="0">
              <a:solidFill>
                <a:prstClr val="black"/>
              </a:solidFill>
            </a:endParaRPr>
          </a:p>
          <a:p>
            <a:pPr marL="285750" indent="-285750">
              <a:buFont typeface="Arial" pitchFamily="34" charset="0"/>
              <a:buChar char="•"/>
            </a:pPr>
            <a:r>
              <a:rPr lang="ja-JP" altLang="en-US" sz="2800" dirty="0" smtClean="0">
                <a:solidFill>
                  <a:prstClr val="black"/>
                </a:solidFill>
              </a:rPr>
              <a:t>できれば縦方向が望ましいが，現状厳しそう</a:t>
            </a:r>
            <a:r>
              <a:rPr lang="en-US" altLang="ja-JP" sz="2800" dirty="0" smtClean="0">
                <a:solidFill>
                  <a:prstClr val="black"/>
                </a:solidFill>
              </a:rPr>
              <a:t>……</a:t>
            </a:r>
            <a:endParaRPr lang="ja-JP" altLang="en-US" sz="2800" dirty="0">
              <a:solidFill>
                <a:prstClr val="black"/>
              </a:solidFill>
            </a:endParaRPr>
          </a:p>
        </p:txBody>
      </p:sp>
    </p:spTree>
    <p:extLst>
      <p:ext uri="{BB962C8B-B14F-4D97-AF65-F5344CB8AC3E}">
        <p14:creationId xmlns:p14="http://schemas.microsoft.com/office/powerpoint/2010/main" val="3791597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PMT</a:t>
            </a:r>
            <a:r>
              <a:rPr kumimoji="1" lang="ja-JP" altLang="en-US" dirty="0" err="1" smtClean="0"/>
              <a:t>の接</a:t>
            </a:r>
            <a:r>
              <a:rPr kumimoji="1" lang="ja-JP" altLang="en-US" dirty="0" smtClean="0"/>
              <a:t>着</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今回の実験では、</a:t>
            </a:r>
            <a:r>
              <a:rPr kumimoji="1" lang="en-US" altLang="ja-JP" dirty="0" smtClean="0"/>
              <a:t>5</a:t>
            </a:r>
            <a:r>
              <a:rPr lang="ja-JP" altLang="en-US" dirty="0" smtClean="0"/>
              <a:t>つあった</a:t>
            </a:r>
            <a:r>
              <a:rPr lang="en-US" altLang="ja-JP" dirty="0" smtClean="0"/>
              <a:t>PMT</a:t>
            </a:r>
            <a:r>
              <a:rPr lang="ja-JP" altLang="en-US" dirty="0" smtClean="0"/>
              <a:t>のうち</a:t>
            </a:r>
            <a:r>
              <a:rPr kumimoji="1" lang="en-US" altLang="ja-JP" dirty="0" smtClean="0"/>
              <a:t>2</a:t>
            </a:r>
            <a:r>
              <a:rPr kumimoji="1" lang="ja-JP" altLang="en-US" dirty="0" smtClean="0"/>
              <a:t>つが前述の理由で使用不可能になってしまったため、使用可能</a:t>
            </a:r>
            <a:r>
              <a:rPr lang="ja-JP" altLang="en-US" dirty="0"/>
              <a:t>な残りの</a:t>
            </a:r>
            <a:r>
              <a:rPr kumimoji="1" lang="en-US" altLang="ja-JP" dirty="0" smtClean="0"/>
              <a:t>3</a:t>
            </a:r>
            <a:r>
              <a:rPr kumimoji="1" lang="ja-JP" altLang="en-US" dirty="0" err="1" smtClean="0"/>
              <a:t>つの</a:t>
            </a:r>
            <a:r>
              <a:rPr kumimoji="1" lang="en-US" altLang="ja-JP" dirty="0" smtClean="0"/>
              <a:t>PMT</a:t>
            </a:r>
            <a:r>
              <a:rPr kumimoji="1" lang="ja-JP" altLang="en-US" dirty="0" smtClean="0"/>
              <a:t>を用いて、全てのシンチレータに対して片読みで測定を行うことにした。</a:t>
            </a:r>
            <a:endParaRPr kumimoji="1" lang="en-US" altLang="ja-JP" dirty="0" smtClean="0"/>
          </a:p>
          <a:p>
            <a:pPr marL="0" indent="0">
              <a:buNone/>
            </a:pPr>
            <a:endParaRPr lang="en-US" altLang="ja-JP" dirty="0"/>
          </a:p>
          <a:p>
            <a:r>
              <a:rPr kumimoji="1" lang="en-US" altLang="ja-JP" dirty="0" smtClean="0"/>
              <a:t>PMT</a:t>
            </a:r>
            <a:r>
              <a:rPr kumimoji="1" lang="ja-JP" altLang="en-US" dirty="0" smtClean="0"/>
              <a:t>のシンチレータへの接着は、接着部分の十分な押し付けを得るために、輪ゴムを用いて行った。</a:t>
            </a:r>
            <a:endParaRPr kumimoji="1" lang="ja-JP" altLang="en-US" dirty="0"/>
          </a:p>
        </p:txBody>
      </p:sp>
    </p:spTree>
    <p:extLst>
      <p:ext uri="{BB962C8B-B14F-4D97-AF65-F5344CB8AC3E}">
        <p14:creationId xmlns:p14="http://schemas.microsoft.com/office/powerpoint/2010/main" val="1051284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27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理論</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67544" y="1628800"/>
                <a:ext cx="8229600" cy="4896544"/>
              </a:xfrm>
            </p:spPr>
            <p:txBody>
              <a:bodyPr>
                <a:normAutofit lnSpcReduction="10000"/>
              </a:bodyPr>
              <a:lstStyle/>
              <a:p>
                <a:pPr marL="0" indent="0">
                  <a:buNone/>
                </a:pPr>
                <a:r>
                  <a:rPr kumimoji="1" lang="ja-JP" altLang="en-US" sz="1600" dirty="0" smtClean="0"/>
                  <a:t>　</a:t>
                </a:r>
                <a:r>
                  <a:rPr kumimoji="1" lang="en-US" altLang="ja-JP" sz="1600" dirty="0" smtClean="0"/>
                  <a:t>Dirac</a:t>
                </a:r>
                <a:r>
                  <a:rPr kumimoji="1" lang="ja-JP" altLang="en-US" sz="1600" dirty="0" smtClean="0"/>
                  <a:t>方程式</a:t>
                </a:r>
                <a:endParaRPr kumimoji="1" lang="en-US" altLang="ja-JP" sz="1600" dirty="0" smtClean="0"/>
              </a:p>
              <a:p>
                <a:pPr marL="0" indent="0">
                  <a:buNone/>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𝑖</m:t>
                      </m:r>
                      <m:f>
                        <m:fPr>
                          <m:ctrlPr>
                            <a:rPr kumimoji="1" lang="en-US" altLang="ja-JP" sz="1600" i="1" smtClean="0">
                              <a:latin typeface="Cambria Math"/>
                            </a:rPr>
                          </m:ctrlPr>
                        </m:fPr>
                        <m:num>
                          <m:r>
                            <a:rPr kumimoji="1" lang="en-US" altLang="ja-JP" sz="1600" i="1" smtClean="0">
                              <a:latin typeface="Cambria Math"/>
                            </a:rPr>
                            <m:t>𝜕</m:t>
                          </m:r>
                          <m:r>
                            <a:rPr kumimoji="1" lang="en-US" altLang="ja-JP" sz="1600" b="0" i="1" smtClean="0">
                              <a:latin typeface="Cambria Math"/>
                            </a:rPr>
                            <m:t>𝜓</m:t>
                          </m:r>
                        </m:num>
                        <m:den>
                          <m:r>
                            <a:rPr kumimoji="1" lang="en-US" altLang="ja-JP" sz="1600" i="1" smtClean="0">
                              <a:latin typeface="Cambria Math"/>
                            </a:rPr>
                            <m:t>𝜕</m:t>
                          </m:r>
                          <m:r>
                            <a:rPr kumimoji="1" lang="en-US" altLang="ja-JP" sz="1600" b="0" i="1" smtClean="0">
                              <a:latin typeface="Cambria Math"/>
                            </a:rPr>
                            <m:t>𝑡</m:t>
                          </m:r>
                        </m:den>
                      </m:f>
                      <m:r>
                        <a:rPr kumimoji="1" lang="en-US" altLang="ja-JP" sz="1600" b="0" i="1" smtClean="0">
                          <a:latin typeface="Cambria Math"/>
                        </a:rPr>
                        <m:t>=</m:t>
                      </m:r>
                      <m:r>
                        <a:rPr kumimoji="1" lang="en-US" altLang="ja-JP" sz="1600" b="0" i="1" smtClean="0">
                          <a:latin typeface="Cambria Math"/>
                        </a:rPr>
                        <m:t>𝐸</m:t>
                      </m:r>
                      <m:r>
                        <a:rPr kumimoji="1" lang="en-US" altLang="ja-JP" sz="1600" b="0" i="1" smtClean="0">
                          <a:latin typeface="Cambria Math"/>
                        </a:rPr>
                        <m:t>𝜓</m:t>
                      </m:r>
                      <m:r>
                        <a:rPr kumimoji="1" lang="en-US" altLang="ja-JP" sz="1600" b="0" i="1" smtClean="0">
                          <a:latin typeface="Cambria Math"/>
                        </a:rPr>
                        <m:t>=</m:t>
                      </m:r>
                      <m:d>
                        <m:dPr>
                          <m:ctrlPr>
                            <a:rPr kumimoji="1" lang="en-US" altLang="ja-JP" sz="1600" b="0" i="1" smtClean="0">
                              <a:latin typeface="Cambria Math"/>
                            </a:rPr>
                          </m:ctrlPr>
                        </m:dPr>
                        <m:e>
                          <m:r>
                            <a:rPr kumimoji="1" lang="en-US" altLang="ja-JP" sz="1600" b="1" i="1" smtClean="0">
                              <a:latin typeface="Cambria Math"/>
                            </a:rPr>
                            <m:t>𝜶</m:t>
                          </m:r>
                          <m:r>
                            <a:rPr kumimoji="1" lang="ja-JP" altLang="en-US" sz="1600" b="1" i="1" smtClean="0">
                              <a:latin typeface="Cambria Math"/>
                            </a:rPr>
                            <m:t>・</m:t>
                          </m:r>
                          <m:r>
                            <a:rPr kumimoji="1" lang="en-US" altLang="ja-JP" sz="1600" b="1" i="1" smtClean="0">
                              <a:latin typeface="Cambria Math"/>
                            </a:rPr>
                            <m:t>𝒑</m:t>
                          </m:r>
                          <m:r>
                            <a:rPr kumimoji="1" lang="en-US" altLang="ja-JP" sz="1600" b="0" i="1" smtClean="0">
                              <a:latin typeface="Cambria Math"/>
                            </a:rPr>
                            <m:t>+</m:t>
                          </m:r>
                          <m:r>
                            <a:rPr kumimoji="1" lang="en-US" altLang="ja-JP" sz="1600" b="0" i="1" smtClean="0">
                              <a:latin typeface="Cambria Math"/>
                            </a:rPr>
                            <m:t>𝑚</m:t>
                          </m:r>
                          <m:r>
                            <a:rPr kumimoji="1" lang="en-US" altLang="ja-JP" sz="1600" b="0" i="1" smtClean="0">
                              <a:latin typeface="Cambria Math"/>
                            </a:rPr>
                            <m:t>𝛽</m:t>
                          </m:r>
                        </m:e>
                      </m:d>
                      <m:r>
                        <a:rPr kumimoji="1" lang="en-US" altLang="ja-JP" sz="1600" b="0" i="1" smtClean="0">
                          <a:latin typeface="Cambria Math"/>
                        </a:rPr>
                        <m:t>𝜓</m:t>
                      </m:r>
                    </m:oMath>
                  </m:oMathPara>
                </a14:m>
                <a:endParaRPr kumimoji="1" lang="en-US" altLang="ja-JP" sz="1600" dirty="0" smtClean="0"/>
              </a:p>
              <a:p>
                <a:pPr marL="0" indent="0">
                  <a:buNone/>
                </a:pPr>
                <a:r>
                  <a:rPr lang="ja-JP" altLang="en-US" sz="1600" dirty="0" smtClean="0"/>
                  <a:t>に従う粒子を考える．ここに電磁場</a:t>
                </a:r>
                <a14:m>
                  <m:oMath xmlns:m="http://schemas.openxmlformats.org/officeDocument/2006/math">
                    <m:sSup>
                      <m:sSupPr>
                        <m:ctrlPr>
                          <a:rPr lang="en-US" altLang="ja-JP" sz="1600" i="1" smtClean="0">
                            <a:latin typeface="Cambria Math"/>
                          </a:rPr>
                        </m:ctrlPr>
                      </m:sSupPr>
                      <m:e>
                        <m:r>
                          <a:rPr lang="en-US" altLang="ja-JP" sz="1600" b="0" i="1" smtClean="0">
                            <a:latin typeface="Cambria Math"/>
                          </a:rPr>
                          <m:t>𝐴</m:t>
                        </m:r>
                      </m:e>
                      <m:sup>
                        <m:r>
                          <a:rPr lang="en-US" altLang="ja-JP" sz="1600" b="0" i="1" smtClean="0">
                            <a:latin typeface="Cambria Math"/>
                          </a:rPr>
                          <m:t>𝜇</m:t>
                        </m:r>
                      </m:sup>
                    </m:sSup>
                  </m:oMath>
                </a14:m>
                <a:r>
                  <a:rPr kumimoji="1" lang="ja-JP" altLang="en-US" sz="1600" dirty="0" smtClean="0"/>
                  <a:t>を加えると，</a:t>
                </a:r>
                <a14:m>
                  <m:oMath xmlns:m="http://schemas.openxmlformats.org/officeDocument/2006/math">
                    <m:sSup>
                      <m:sSupPr>
                        <m:ctrlPr>
                          <a:rPr kumimoji="1" lang="en-US" altLang="ja-JP" sz="1600" i="1" smtClean="0">
                            <a:latin typeface="Cambria Math"/>
                          </a:rPr>
                        </m:ctrlPr>
                      </m:sSupPr>
                      <m:e>
                        <m:r>
                          <a:rPr kumimoji="1" lang="en-US" altLang="ja-JP" sz="1600" b="0" i="1" smtClean="0">
                            <a:latin typeface="Cambria Math"/>
                          </a:rPr>
                          <m:t>𝑝</m:t>
                        </m:r>
                      </m:e>
                      <m:sup>
                        <m:r>
                          <a:rPr kumimoji="1" lang="en-US" altLang="ja-JP" sz="1600" b="0" i="1" smtClean="0">
                            <a:latin typeface="Cambria Math"/>
                          </a:rPr>
                          <m:t>𝜇</m:t>
                        </m:r>
                      </m:sup>
                    </m:sSup>
                    <m:r>
                      <a:rPr kumimoji="1" lang="ja-JP" altLang="en-US" sz="1600" b="0" i="1" smtClean="0">
                        <a:latin typeface="Cambria Math"/>
                      </a:rPr>
                      <m:t>→</m:t>
                    </m:r>
                    <m:sSup>
                      <m:sSupPr>
                        <m:ctrlPr>
                          <a:rPr kumimoji="1" lang="en-US" altLang="ja-JP" sz="1600" b="0" i="1" smtClean="0">
                            <a:latin typeface="Cambria Math"/>
                          </a:rPr>
                        </m:ctrlPr>
                      </m:sSupPr>
                      <m:e>
                        <m:r>
                          <a:rPr kumimoji="1" lang="en-US" altLang="ja-JP" sz="1600" b="0" i="1" smtClean="0">
                            <a:latin typeface="Cambria Math"/>
                          </a:rPr>
                          <m:t>𝑝</m:t>
                        </m:r>
                      </m:e>
                      <m:sup>
                        <m:r>
                          <a:rPr kumimoji="1" lang="en-US" altLang="ja-JP" sz="1600" b="0" i="1" smtClean="0">
                            <a:latin typeface="Cambria Math"/>
                          </a:rPr>
                          <m:t>𝜇</m:t>
                        </m:r>
                      </m:sup>
                    </m:sSup>
                    <m:r>
                      <a:rPr kumimoji="1" lang="en-US" altLang="ja-JP" sz="1600" b="0" i="1" smtClean="0">
                        <a:latin typeface="Cambria Math"/>
                      </a:rPr>
                      <m:t>−</m:t>
                    </m:r>
                    <m:r>
                      <a:rPr kumimoji="1" lang="en-US" altLang="ja-JP" sz="1600" b="0" i="1" smtClean="0">
                        <a:latin typeface="Cambria Math"/>
                      </a:rPr>
                      <m:t>𝑒</m:t>
                    </m:r>
                    <m:sSup>
                      <m:sSupPr>
                        <m:ctrlPr>
                          <a:rPr kumimoji="1" lang="en-US" altLang="ja-JP" sz="1600" b="0" i="1" smtClean="0">
                            <a:latin typeface="Cambria Math"/>
                          </a:rPr>
                        </m:ctrlPr>
                      </m:sSupPr>
                      <m:e>
                        <m:r>
                          <a:rPr kumimoji="1" lang="en-US" altLang="ja-JP" sz="1600" b="0" i="1" smtClean="0">
                            <a:latin typeface="Cambria Math"/>
                          </a:rPr>
                          <m:t>𝐴</m:t>
                        </m:r>
                      </m:e>
                      <m:sup>
                        <m:r>
                          <a:rPr kumimoji="1" lang="en-US" altLang="ja-JP" sz="1600" b="0" i="1" smtClean="0">
                            <a:latin typeface="Cambria Math"/>
                          </a:rPr>
                          <m:t>𝜇</m:t>
                        </m:r>
                      </m:sup>
                    </m:sSup>
                  </m:oMath>
                </a14:m>
                <a:r>
                  <a:rPr kumimoji="1" lang="ja-JP" altLang="en-US" sz="1600" dirty="0" smtClean="0"/>
                  <a:t>となるので，これを代入すると，</a:t>
                </a:r>
                <a:endParaRPr lang="en-US" altLang="ja-JP" sz="1600" dirty="0"/>
              </a:p>
              <a:p>
                <a:pPr marL="0" indent="0">
                  <a:buNone/>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𝐸</m:t>
                      </m:r>
                      <m:r>
                        <a:rPr kumimoji="1" lang="en-US" altLang="ja-JP" sz="1600" b="0" i="1" smtClean="0">
                          <a:latin typeface="Cambria Math"/>
                        </a:rPr>
                        <m:t>𝜓</m:t>
                      </m:r>
                      <m:r>
                        <a:rPr kumimoji="1" lang="en-US" altLang="ja-JP" sz="1600" b="0" i="1" smtClean="0">
                          <a:latin typeface="Cambria Math"/>
                        </a:rPr>
                        <m:t>=</m:t>
                      </m:r>
                      <m:d>
                        <m:dPr>
                          <m:begChr m:val="{"/>
                          <m:endChr m:val="}"/>
                          <m:ctrlPr>
                            <a:rPr kumimoji="1" lang="en-US" altLang="ja-JP" sz="1600" b="0" i="1" smtClean="0">
                              <a:latin typeface="Cambria Math"/>
                            </a:rPr>
                          </m:ctrlPr>
                        </m:dPr>
                        <m:e>
                          <m:r>
                            <a:rPr kumimoji="1" lang="en-US" altLang="ja-JP" sz="1600" b="1" i="1" smtClean="0">
                              <a:latin typeface="Cambria Math"/>
                            </a:rPr>
                            <m:t>𝜶</m:t>
                          </m:r>
                          <m:r>
                            <a:rPr kumimoji="1" lang="ja-JP" altLang="en-US" sz="1600" b="1" i="1" smtClean="0">
                              <a:latin typeface="Cambria Math"/>
                            </a:rPr>
                            <m:t>・</m:t>
                          </m:r>
                          <m:d>
                            <m:dPr>
                              <m:ctrlPr>
                                <a:rPr kumimoji="1" lang="en-US" altLang="ja-JP" sz="1600" b="1" i="1" smtClean="0">
                                  <a:latin typeface="Cambria Math"/>
                                </a:rPr>
                              </m:ctrlPr>
                            </m:dPr>
                            <m:e>
                              <m:r>
                                <a:rPr kumimoji="1" lang="en-US" altLang="ja-JP" sz="1600" b="1" i="1" smtClean="0">
                                  <a:latin typeface="Cambria Math"/>
                                </a:rPr>
                                <m:t>𝒑</m:t>
                              </m:r>
                              <m:r>
                                <a:rPr kumimoji="1" lang="en-US" altLang="ja-JP" sz="1600" b="1" i="1" smtClean="0">
                                  <a:latin typeface="Cambria Math"/>
                                </a:rPr>
                                <m:t>−</m:t>
                              </m:r>
                              <m:r>
                                <a:rPr kumimoji="1" lang="en-US" altLang="ja-JP" sz="1600" b="0" i="1" smtClean="0">
                                  <a:latin typeface="Cambria Math"/>
                                </a:rPr>
                                <m:t>𝑒</m:t>
                              </m:r>
                              <m:r>
                                <a:rPr kumimoji="1" lang="en-US" altLang="ja-JP" sz="1600" b="1" i="1" smtClean="0">
                                  <a:latin typeface="Cambria Math"/>
                                </a:rPr>
                                <m:t>𝑨</m:t>
                              </m:r>
                            </m:e>
                          </m:d>
                          <m:r>
                            <a:rPr kumimoji="1" lang="en-US" altLang="ja-JP" sz="1600" b="0" i="1" smtClean="0">
                              <a:latin typeface="Cambria Math"/>
                            </a:rPr>
                            <m:t>+</m:t>
                          </m:r>
                          <m:r>
                            <a:rPr kumimoji="1" lang="en-US" altLang="ja-JP" sz="1600" b="0" i="1" smtClean="0">
                              <a:latin typeface="Cambria Math"/>
                            </a:rPr>
                            <m:t>𝑚</m:t>
                          </m:r>
                          <m:r>
                            <a:rPr kumimoji="1" lang="en-US" altLang="ja-JP" sz="1600" b="0" i="1" smtClean="0">
                              <a:latin typeface="Cambria Math"/>
                            </a:rPr>
                            <m:t>𝛽</m:t>
                          </m:r>
                          <m:r>
                            <a:rPr kumimoji="1" lang="en-US" altLang="ja-JP" sz="1600" b="0" i="1" smtClean="0">
                              <a:latin typeface="Cambria Math"/>
                            </a:rPr>
                            <m:t>+</m:t>
                          </m:r>
                          <m:r>
                            <a:rPr kumimoji="1" lang="en-US" altLang="ja-JP" sz="1600" b="0" i="1" smtClean="0">
                              <a:latin typeface="Cambria Math"/>
                            </a:rPr>
                            <m:t>𝑒</m:t>
                          </m:r>
                          <m:r>
                            <a:rPr kumimoji="1" lang="en-US" altLang="ja-JP" sz="1600" b="0" i="1" smtClean="0">
                              <a:latin typeface="Cambria Math"/>
                            </a:rPr>
                            <m:t>𝜑</m:t>
                          </m:r>
                        </m:e>
                      </m:d>
                      <m:r>
                        <a:rPr kumimoji="1" lang="en-US" altLang="ja-JP" sz="1600" b="0" i="1" smtClean="0">
                          <a:latin typeface="Cambria Math"/>
                        </a:rPr>
                        <m:t>𝜓</m:t>
                      </m:r>
                    </m:oMath>
                  </m:oMathPara>
                </a14:m>
                <a:endParaRPr kumimoji="1" lang="en-US" altLang="ja-JP" sz="1600" b="0" dirty="0" smtClean="0"/>
              </a:p>
              <a:p>
                <a:pPr marL="0" indent="0">
                  <a:buNone/>
                </a:pPr>
                <a:r>
                  <a:rPr kumimoji="1" lang="ja-JP" altLang="en-US" sz="1600" b="0" dirty="0" smtClean="0"/>
                  <a:t>　さらに，ここで</a:t>
                </a:r>
                <a14:m>
                  <m:oMath xmlns:m="http://schemas.openxmlformats.org/officeDocument/2006/math">
                    <m:r>
                      <a:rPr kumimoji="1" lang="en-US" altLang="ja-JP" sz="1600" b="0" i="1" smtClean="0">
                        <a:latin typeface="Cambria Math"/>
                      </a:rPr>
                      <m:t>𝜓</m:t>
                    </m:r>
                    <m:r>
                      <a:rPr kumimoji="1" lang="en-US" altLang="ja-JP" sz="1600" b="0" i="1" smtClean="0">
                        <a:latin typeface="Cambria Math"/>
                      </a:rPr>
                      <m:t>=</m:t>
                    </m:r>
                    <m:d>
                      <m:dPr>
                        <m:ctrlPr>
                          <a:rPr kumimoji="1" lang="en-US" altLang="ja-JP" sz="1600" b="0" i="1" smtClean="0">
                            <a:latin typeface="Cambria Math"/>
                          </a:rPr>
                        </m:ctrlPr>
                      </m:dPr>
                      <m:e>
                        <m:f>
                          <m:fPr>
                            <m:type m:val="noBar"/>
                            <m:ctrlPr>
                              <a:rPr kumimoji="1" lang="en-US" altLang="ja-JP" sz="1600" b="0" i="1" smtClean="0">
                                <a:latin typeface="Cambria Math"/>
                              </a:rPr>
                            </m:ctrlPr>
                          </m:fPr>
                          <m:num>
                            <m:sSub>
                              <m:sSubPr>
                                <m:ctrlPr>
                                  <a:rPr kumimoji="1" lang="en-US" altLang="ja-JP" sz="1600" b="0" i="1" smtClean="0">
                                    <a:latin typeface="Cambria Math"/>
                                  </a:rPr>
                                </m:ctrlPr>
                              </m:sSubPr>
                              <m:e>
                                <m:r>
                                  <a:rPr kumimoji="1" lang="en-US" altLang="ja-JP" sz="1600" b="0" i="1" smtClean="0">
                                    <a:latin typeface="Cambria Math"/>
                                  </a:rPr>
                                  <m:t>𝜓</m:t>
                                </m:r>
                              </m:e>
                              <m:sub>
                                <m:r>
                                  <a:rPr kumimoji="1" lang="en-US" altLang="ja-JP" sz="1600" b="0" i="1" smtClean="0">
                                    <a:latin typeface="Cambria Math"/>
                                  </a:rPr>
                                  <m:t>𝐴</m:t>
                                </m:r>
                              </m:sub>
                            </m:sSub>
                          </m:num>
                          <m:den>
                            <m:sSub>
                              <m:sSubPr>
                                <m:ctrlPr>
                                  <a:rPr kumimoji="1" lang="en-US" altLang="ja-JP" sz="1600" b="0" i="1" smtClean="0">
                                    <a:latin typeface="Cambria Math"/>
                                  </a:rPr>
                                </m:ctrlPr>
                              </m:sSubPr>
                              <m:e>
                                <m:r>
                                  <a:rPr kumimoji="1" lang="en-US" altLang="ja-JP" sz="1600" b="0" i="1" smtClean="0">
                                    <a:latin typeface="Cambria Math"/>
                                  </a:rPr>
                                  <m:t>𝜓</m:t>
                                </m:r>
                              </m:e>
                              <m:sub>
                                <m:r>
                                  <a:rPr kumimoji="1" lang="en-US" altLang="ja-JP" sz="1600" b="0" i="1" smtClean="0">
                                    <a:latin typeface="Cambria Math"/>
                                  </a:rPr>
                                  <m:t>𝐵</m:t>
                                </m:r>
                              </m:sub>
                            </m:sSub>
                          </m:den>
                        </m:f>
                      </m:e>
                    </m:d>
                  </m:oMath>
                </a14:m>
                <a:r>
                  <a:rPr kumimoji="1" lang="ja-JP" altLang="en-US" sz="1600" b="0" dirty="0" smtClean="0"/>
                  <a:t>と分解し，</a:t>
                </a:r>
                <a:endParaRPr kumimoji="1" lang="en-US" altLang="ja-JP" sz="1600" b="0" dirty="0" smtClean="0"/>
              </a:p>
              <a:p>
                <a:pPr marL="0" indent="0">
                  <a:buNone/>
                </a:pPr>
                <a14:m>
                  <m:oMathPara xmlns:m="http://schemas.openxmlformats.org/officeDocument/2006/math">
                    <m:oMathParaPr>
                      <m:jc m:val="centerGroup"/>
                    </m:oMathParaPr>
                    <m:oMath xmlns:m="http://schemas.openxmlformats.org/officeDocument/2006/math">
                      <m:r>
                        <a:rPr lang="en-US" altLang="ja-JP" sz="1600" i="1">
                          <a:latin typeface="Cambria Math"/>
                        </a:rPr>
                        <m:t>𝐸</m:t>
                      </m:r>
                      <m:d>
                        <m:dPr>
                          <m:ctrlPr>
                            <a:rPr lang="en-US" altLang="ja-JP" sz="1600" i="1">
                              <a:latin typeface="Cambria Math"/>
                            </a:rPr>
                          </m:ctrlPr>
                        </m:dPr>
                        <m:e>
                          <m:f>
                            <m:fPr>
                              <m:type m:val="noBar"/>
                              <m:ctrlPr>
                                <a:rPr lang="en-US" altLang="ja-JP" sz="1600" i="1">
                                  <a:latin typeface="Cambria Math"/>
                                </a:rPr>
                              </m:ctrlPr>
                            </m:fPr>
                            <m:num>
                              <m:sSub>
                                <m:sSubPr>
                                  <m:ctrlPr>
                                    <a:rPr lang="en-US" altLang="ja-JP" sz="1600" i="1">
                                      <a:latin typeface="Cambria Math"/>
                                    </a:rPr>
                                  </m:ctrlPr>
                                </m:sSubPr>
                                <m:e>
                                  <m:r>
                                    <a:rPr lang="en-US" altLang="ja-JP" sz="1600" i="1">
                                      <a:latin typeface="Cambria Math"/>
                                    </a:rPr>
                                    <m:t>𝜓</m:t>
                                  </m:r>
                                </m:e>
                                <m:sub>
                                  <m:r>
                                    <a:rPr lang="en-US" altLang="ja-JP" sz="1600" i="1">
                                      <a:latin typeface="Cambria Math"/>
                                    </a:rPr>
                                    <m:t>𝐴</m:t>
                                  </m:r>
                                </m:sub>
                              </m:sSub>
                            </m:num>
                            <m:den>
                              <m:sSub>
                                <m:sSubPr>
                                  <m:ctrlPr>
                                    <a:rPr lang="en-US" altLang="ja-JP" sz="1600" i="1">
                                      <a:latin typeface="Cambria Math"/>
                                    </a:rPr>
                                  </m:ctrlPr>
                                </m:sSubPr>
                                <m:e>
                                  <m:r>
                                    <a:rPr lang="en-US" altLang="ja-JP" sz="1600" i="1">
                                      <a:latin typeface="Cambria Math"/>
                                    </a:rPr>
                                    <m:t>𝜓</m:t>
                                  </m:r>
                                </m:e>
                                <m:sub>
                                  <m:r>
                                    <a:rPr lang="en-US" altLang="ja-JP" sz="1600" i="1">
                                      <a:latin typeface="Cambria Math"/>
                                    </a:rPr>
                                    <m:t>𝐵</m:t>
                                  </m:r>
                                </m:sub>
                              </m:sSub>
                            </m:den>
                          </m:f>
                        </m:e>
                      </m:d>
                      <m:r>
                        <a:rPr lang="en-US" altLang="ja-JP" sz="1600" i="1">
                          <a:latin typeface="Cambria Math"/>
                        </a:rPr>
                        <m:t>=</m:t>
                      </m:r>
                      <m:d>
                        <m:dPr>
                          <m:begChr m:val="{"/>
                          <m:endChr m:val="}"/>
                          <m:ctrlPr>
                            <a:rPr lang="en-US" altLang="ja-JP" sz="1600" i="1">
                              <a:latin typeface="Cambria Math"/>
                            </a:rPr>
                          </m:ctrlPr>
                        </m:dPr>
                        <m:e>
                          <m:r>
                            <a:rPr lang="en-US" altLang="ja-JP" sz="1600" b="1" i="1">
                              <a:latin typeface="Cambria Math"/>
                            </a:rPr>
                            <m:t>𝜶</m:t>
                          </m:r>
                          <m:r>
                            <a:rPr lang="ja-JP" altLang="en-US" sz="1600" b="1" i="1">
                              <a:latin typeface="Cambria Math"/>
                            </a:rPr>
                            <m:t>・</m:t>
                          </m:r>
                          <m:d>
                            <m:dPr>
                              <m:ctrlPr>
                                <a:rPr lang="en-US" altLang="ja-JP" sz="1600" b="1" i="1">
                                  <a:latin typeface="Cambria Math"/>
                                </a:rPr>
                              </m:ctrlPr>
                            </m:dPr>
                            <m:e>
                              <m:r>
                                <a:rPr lang="en-US" altLang="ja-JP" sz="1600" b="1" i="1">
                                  <a:latin typeface="Cambria Math"/>
                                </a:rPr>
                                <m:t>𝒑</m:t>
                              </m:r>
                              <m:r>
                                <a:rPr lang="en-US" altLang="ja-JP" sz="1600" b="1" i="1">
                                  <a:latin typeface="Cambria Math"/>
                                </a:rPr>
                                <m:t>−</m:t>
                              </m:r>
                              <m:r>
                                <a:rPr lang="en-US" altLang="ja-JP" sz="1600" b="0" i="1">
                                  <a:latin typeface="Cambria Math"/>
                                </a:rPr>
                                <m:t>𝑒</m:t>
                              </m:r>
                              <m:r>
                                <a:rPr lang="en-US" altLang="ja-JP" sz="1600" b="1" i="1">
                                  <a:latin typeface="Cambria Math"/>
                                </a:rPr>
                                <m:t>𝑨</m:t>
                              </m:r>
                            </m:e>
                          </m:d>
                          <m:r>
                            <a:rPr lang="en-US" altLang="ja-JP" sz="1600" i="1">
                              <a:latin typeface="Cambria Math"/>
                            </a:rPr>
                            <m:t>+</m:t>
                          </m:r>
                          <m:r>
                            <a:rPr lang="en-US" altLang="ja-JP" sz="1600" i="1">
                              <a:latin typeface="Cambria Math"/>
                            </a:rPr>
                            <m:t>𝑚</m:t>
                          </m:r>
                          <m:r>
                            <a:rPr lang="en-US" altLang="ja-JP" sz="1600" i="1">
                              <a:latin typeface="Cambria Math"/>
                            </a:rPr>
                            <m:t>𝛽</m:t>
                          </m:r>
                          <m:r>
                            <a:rPr lang="en-US" altLang="ja-JP" sz="1600" i="1">
                              <a:latin typeface="Cambria Math"/>
                            </a:rPr>
                            <m:t>+</m:t>
                          </m:r>
                          <m:r>
                            <a:rPr lang="en-US" altLang="ja-JP" sz="1600" i="1">
                              <a:latin typeface="Cambria Math"/>
                            </a:rPr>
                            <m:t>𝑒</m:t>
                          </m:r>
                          <m:r>
                            <a:rPr lang="en-US" altLang="ja-JP" sz="1600" i="1">
                              <a:latin typeface="Cambria Math"/>
                            </a:rPr>
                            <m:t>𝜑</m:t>
                          </m:r>
                        </m:e>
                      </m:d>
                      <m:d>
                        <m:dPr>
                          <m:ctrlPr>
                            <a:rPr lang="en-US" altLang="ja-JP" sz="1600" i="1">
                              <a:latin typeface="Cambria Math"/>
                            </a:rPr>
                          </m:ctrlPr>
                        </m:dPr>
                        <m:e>
                          <m:f>
                            <m:fPr>
                              <m:type m:val="noBar"/>
                              <m:ctrlPr>
                                <a:rPr lang="en-US" altLang="ja-JP" sz="1600" i="1">
                                  <a:latin typeface="Cambria Math"/>
                                </a:rPr>
                              </m:ctrlPr>
                            </m:fPr>
                            <m:num>
                              <m:sSub>
                                <m:sSubPr>
                                  <m:ctrlPr>
                                    <a:rPr lang="en-US" altLang="ja-JP" sz="1600" i="1">
                                      <a:latin typeface="Cambria Math"/>
                                    </a:rPr>
                                  </m:ctrlPr>
                                </m:sSubPr>
                                <m:e>
                                  <m:r>
                                    <a:rPr lang="en-US" altLang="ja-JP" sz="1600" i="1">
                                      <a:latin typeface="Cambria Math"/>
                                    </a:rPr>
                                    <m:t>𝜓</m:t>
                                  </m:r>
                                </m:e>
                                <m:sub>
                                  <m:r>
                                    <a:rPr lang="en-US" altLang="ja-JP" sz="1600" i="1">
                                      <a:latin typeface="Cambria Math"/>
                                    </a:rPr>
                                    <m:t>𝐴</m:t>
                                  </m:r>
                                </m:sub>
                              </m:sSub>
                            </m:num>
                            <m:den>
                              <m:sSub>
                                <m:sSubPr>
                                  <m:ctrlPr>
                                    <a:rPr lang="en-US" altLang="ja-JP" sz="1600" i="1">
                                      <a:latin typeface="Cambria Math"/>
                                    </a:rPr>
                                  </m:ctrlPr>
                                </m:sSubPr>
                                <m:e>
                                  <m:r>
                                    <a:rPr lang="en-US" altLang="ja-JP" sz="1600" i="1">
                                      <a:latin typeface="Cambria Math"/>
                                    </a:rPr>
                                    <m:t>𝜓</m:t>
                                  </m:r>
                                </m:e>
                                <m:sub>
                                  <m:r>
                                    <a:rPr lang="en-US" altLang="ja-JP" sz="1600" i="1">
                                      <a:latin typeface="Cambria Math"/>
                                    </a:rPr>
                                    <m:t>𝐵</m:t>
                                  </m:r>
                                </m:sub>
                              </m:sSub>
                            </m:den>
                          </m:f>
                        </m:e>
                      </m:d>
                    </m:oMath>
                  </m:oMathPara>
                </a14:m>
                <a:endParaRPr lang="en-US" altLang="ja-JP" sz="1600" dirty="0" smtClean="0"/>
              </a:p>
              <a:p>
                <a:pPr marL="0" indent="0">
                  <a:buNone/>
                </a:pPr>
                <a:r>
                  <a:rPr lang="ja-JP" altLang="en-US" sz="1600" dirty="0" smtClean="0"/>
                  <a:t>　</a:t>
                </a:r>
                <a:r>
                  <a:rPr lang="en-US" altLang="ja-JP" sz="1600" dirty="0" smtClean="0"/>
                  <a:t>Pauli-Dirac</a:t>
                </a:r>
                <a:r>
                  <a:rPr lang="ja-JP" altLang="en-US" sz="1600" dirty="0" smtClean="0"/>
                  <a:t>表示を用いて，整理すると</a:t>
                </a:r>
                <a:endParaRPr lang="en-US" altLang="ja-JP" sz="1600" dirty="0"/>
              </a:p>
              <a:p>
                <a:pPr marL="0" indent="0">
                  <a:buNone/>
                </a:pPr>
                <a14:m>
                  <m:oMathPara xmlns:m="http://schemas.openxmlformats.org/officeDocument/2006/math">
                    <m:oMathParaPr>
                      <m:jc m:val="centerGroup"/>
                    </m:oMathParaPr>
                    <m:oMath xmlns:m="http://schemas.openxmlformats.org/officeDocument/2006/math">
                      <m:d>
                        <m:dPr>
                          <m:begChr m:val="{"/>
                          <m:endChr m:val=""/>
                          <m:ctrlPr>
                            <a:rPr kumimoji="1" lang="en-US" altLang="ja-JP" sz="1600" b="0" i="1" smtClean="0">
                              <a:latin typeface="Cambria Math"/>
                            </a:rPr>
                          </m:ctrlPr>
                        </m:dPr>
                        <m:e>
                          <m:eqArr>
                            <m:eqArrPr>
                              <m:ctrlPr>
                                <a:rPr kumimoji="1" lang="en-US" altLang="ja-JP" sz="1600" b="0" i="1" smtClean="0">
                                  <a:latin typeface="Cambria Math"/>
                                </a:rPr>
                              </m:ctrlPr>
                            </m:eqArrPr>
                            <m:e>
                              <m:d>
                                <m:dPr>
                                  <m:ctrlPr>
                                    <a:rPr kumimoji="1" lang="en-US" altLang="ja-JP" sz="1600" b="0" i="1" smtClean="0">
                                      <a:latin typeface="Cambria Math"/>
                                    </a:rPr>
                                  </m:ctrlPr>
                                </m:dPr>
                                <m:e>
                                  <m:r>
                                    <a:rPr kumimoji="1" lang="en-US" altLang="ja-JP" sz="1600" b="0" i="1" smtClean="0">
                                      <a:latin typeface="Cambria Math"/>
                                    </a:rPr>
                                    <m:t>𝐸</m:t>
                                  </m:r>
                                  <m:r>
                                    <a:rPr kumimoji="1" lang="en-US" altLang="ja-JP" sz="1600" b="0" i="1" smtClean="0">
                                      <a:latin typeface="Cambria Math"/>
                                    </a:rPr>
                                    <m:t>−</m:t>
                                  </m:r>
                                  <m:r>
                                    <a:rPr kumimoji="1" lang="en-US" altLang="ja-JP" sz="1600" b="0" i="1" smtClean="0">
                                      <a:latin typeface="Cambria Math"/>
                                    </a:rPr>
                                    <m:t>𝑒</m:t>
                                  </m:r>
                                  <m:r>
                                    <a:rPr kumimoji="1" lang="en-US" altLang="ja-JP" sz="1600" b="0" i="1" smtClean="0">
                                      <a:latin typeface="Cambria Math"/>
                                    </a:rPr>
                                    <m:t>𝜑</m:t>
                                  </m:r>
                                  <m:r>
                                    <a:rPr kumimoji="1" lang="en-US" altLang="ja-JP" sz="1600" b="0" i="1" smtClean="0">
                                      <a:latin typeface="Cambria Math"/>
                                    </a:rPr>
                                    <m:t>−</m:t>
                                  </m:r>
                                  <m:r>
                                    <a:rPr kumimoji="1" lang="en-US" altLang="ja-JP" sz="1600" b="0" i="1" smtClean="0">
                                      <a:latin typeface="Cambria Math"/>
                                    </a:rPr>
                                    <m:t>𝑚</m:t>
                                  </m:r>
                                </m:e>
                              </m:d>
                              <m:sSub>
                                <m:sSubPr>
                                  <m:ctrlPr>
                                    <a:rPr kumimoji="1" lang="en-US" altLang="ja-JP" sz="1600" b="0" i="1" smtClean="0">
                                      <a:latin typeface="Cambria Math"/>
                                    </a:rPr>
                                  </m:ctrlPr>
                                </m:sSubPr>
                                <m:e>
                                  <m:r>
                                    <a:rPr kumimoji="1" lang="en-US" altLang="ja-JP" sz="1600" b="0" i="1" smtClean="0">
                                      <a:latin typeface="Cambria Math"/>
                                    </a:rPr>
                                    <m:t>𝜓</m:t>
                                  </m:r>
                                </m:e>
                                <m:sub>
                                  <m:r>
                                    <a:rPr kumimoji="1" lang="en-US" altLang="ja-JP" sz="1600" b="0" i="1" smtClean="0">
                                      <a:latin typeface="Cambria Math"/>
                                    </a:rPr>
                                    <m:t>𝐴</m:t>
                                  </m:r>
                                </m:sub>
                              </m:sSub>
                              <m:r>
                                <a:rPr kumimoji="1" lang="en-US" altLang="ja-JP" sz="1600" b="0" i="1" smtClean="0">
                                  <a:latin typeface="Cambria Math"/>
                                </a:rPr>
                                <m:t>=</m:t>
                              </m:r>
                              <m:r>
                                <a:rPr kumimoji="1" lang="en-US" altLang="ja-JP" sz="1600" b="1" i="1" smtClean="0">
                                  <a:latin typeface="Cambria Math"/>
                                </a:rPr>
                                <m:t>𝝈</m:t>
                              </m:r>
                              <m:r>
                                <a:rPr kumimoji="1" lang="ja-JP" altLang="en-US" sz="1600" b="1" i="1" smtClean="0">
                                  <a:latin typeface="Cambria Math"/>
                                </a:rPr>
                                <m:t>・</m:t>
                              </m:r>
                              <m:d>
                                <m:dPr>
                                  <m:ctrlPr>
                                    <a:rPr kumimoji="1" lang="en-US" altLang="ja-JP" sz="1600" b="1" i="1" smtClean="0">
                                      <a:latin typeface="Cambria Math"/>
                                    </a:rPr>
                                  </m:ctrlPr>
                                </m:dPr>
                                <m:e>
                                  <m:r>
                                    <a:rPr kumimoji="1" lang="en-US" altLang="ja-JP" sz="1600" b="1" i="1" smtClean="0">
                                      <a:latin typeface="Cambria Math"/>
                                    </a:rPr>
                                    <m:t>𝒑</m:t>
                                  </m:r>
                                  <m:r>
                                    <a:rPr kumimoji="1" lang="en-US" altLang="ja-JP" sz="1600" b="1" i="1" smtClean="0">
                                      <a:latin typeface="Cambria Math"/>
                                    </a:rPr>
                                    <m:t>−</m:t>
                                  </m:r>
                                  <m:r>
                                    <a:rPr kumimoji="1" lang="en-US" altLang="ja-JP" sz="1600" b="0" i="1" smtClean="0">
                                      <a:latin typeface="Cambria Math"/>
                                    </a:rPr>
                                    <m:t>𝑒</m:t>
                                  </m:r>
                                  <m:r>
                                    <a:rPr kumimoji="1" lang="en-US" altLang="ja-JP" sz="1600" b="1" i="1" smtClean="0">
                                      <a:latin typeface="Cambria Math"/>
                                    </a:rPr>
                                    <m:t>𝑨</m:t>
                                  </m:r>
                                </m:e>
                              </m:d>
                              <m:sSub>
                                <m:sSubPr>
                                  <m:ctrlPr>
                                    <a:rPr kumimoji="1" lang="en-US" altLang="ja-JP" sz="1600" b="0" i="1" smtClean="0">
                                      <a:latin typeface="Cambria Math"/>
                                    </a:rPr>
                                  </m:ctrlPr>
                                </m:sSubPr>
                                <m:e>
                                  <m:r>
                                    <a:rPr kumimoji="1" lang="en-US" altLang="ja-JP" sz="1600" b="0" i="1" smtClean="0">
                                      <a:latin typeface="Cambria Math"/>
                                    </a:rPr>
                                    <m:t>𝜓</m:t>
                                  </m:r>
                                </m:e>
                                <m:sub>
                                  <m:r>
                                    <a:rPr kumimoji="1" lang="en-US" altLang="ja-JP" sz="1600" b="0" i="1" smtClean="0">
                                      <a:latin typeface="Cambria Math"/>
                                    </a:rPr>
                                    <m:t>𝐵</m:t>
                                  </m:r>
                                </m:sub>
                              </m:sSub>
                              <m:r>
                                <a:rPr lang="ja-JP" altLang="en-US" sz="1600" i="1">
                                  <a:latin typeface="Cambria Math"/>
                                </a:rPr>
                                <m:t>・・・・・・</m:t>
                              </m:r>
                              <m:r>
                                <a:rPr lang="ja-JP" altLang="en-US" sz="1600" b="0" i="1" smtClean="0">
                                  <a:latin typeface="Cambria Math"/>
                                </a:rPr>
                                <m:t>①</m:t>
                              </m:r>
                            </m:e>
                            <m:e>
                              <m:d>
                                <m:dPr>
                                  <m:ctrlPr>
                                    <a:rPr kumimoji="1" lang="en-US" altLang="ja-JP" sz="1600" b="0" i="1" smtClean="0">
                                      <a:latin typeface="Cambria Math"/>
                                    </a:rPr>
                                  </m:ctrlPr>
                                </m:dPr>
                                <m:e>
                                  <m:r>
                                    <a:rPr kumimoji="1" lang="en-US" altLang="ja-JP" sz="1600" b="0" i="1" smtClean="0">
                                      <a:latin typeface="Cambria Math"/>
                                    </a:rPr>
                                    <m:t>𝐸</m:t>
                                  </m:r>
                                  <m:r>
                                    <a:rPr kumimoji="1" lang="en-US" altLang="ja-JP" sz="1600" b="0" i="1" smtClean="0">
                                      <a:latin typeface="Cambria Math"/>
                                    </a:rPr>
                                    <m:t>−</m:t>
                                  </m:r>
                                  <m:r>
                                    <a:rPr kumimoji="1" lang="en-US" altLang="ja-JP" sz="1600" b="0" i="1" smtClean="0">
                                      <a:latin typeface="Cambria Math"/>
                                    </a:rPr>
                                    <m:t>𝑒</m:t>
                                  </m:r>
                                  <m:r>
                                    <a:rPr kumimoji="1" lang="en-US" altLang="ja-JP" sz="1600" b="0" i="1" smtClean="0">
                                      <a:latin typeface="Cambria Math"/>
                                    </a:rPr>
                                    <m:t>𝜑</m:t>
                                  </m:r>
                                  <m:r>
                                    <a:rPr kumimoji="1" lang="en-US" altLang="ja-JP" sz="1600" b="0" i="1" smtClean="0">
                                      <a:latin typeface="Cambria Math"/>
                                    </a:rPr>
                                    <m:t>+</m:t>
                                  </m:r>
                                  <m:r>
                                    <a:rPr kumimoji="1" lang="en-US" altLang="ja-JP" sz="1600" b="0" i="1" smtClean="0">
                                      <a:latin typeface="Cambria Math"/>
                                    </a:rPr>
                                    <m:t>𝑚</m:t>
                                  </m:r>
                                </m:e>
                              </m:d>
                              <m:sSub>
                                <m:sSubPr>
                                  <m:ctrlPr>
                                    <a:rPr kumimoji="1" lang="en-US" altLang="ja-JP" sz="1600" b="0" i="1" smtClean="0">
                                      <a:latin typeface="Cambria Math"/>
                                    </a:rPr>
                                  </m:ctrlPr>
                                </m:sSubPr>
                                <m:e>
                                  <m:r>
                                    <a:rPr kumimoji="1" lang="en-US" altLang="ja-JP" sz="1600" b="0" i="1" smtClean="0">
                                      <a:latin typeface="Cambria Math"/>
                                    </a:rPr>
                                    <m:t>𝜓</m:t>
                                  </m:r>
                                </m:e>
                                <m:sub>
                                  <m:r>
                                    <a:rPr kumimoji="1" lang="en-US" altLang="ja-JP" sz="1600" b="0" i="1" smtClean="0">
                                      <a:latin typeface="Cambria Math"/>
                                    </a:rPr>
                                    <m:t>𝐵</m:t>
                                  </m:r>
                                </m:sub>
                              </m:sSub>
                              <m:r>
                                <a:rPr kumimoji="1" lang="en-US" altLang="ja-JP" sz="1600" b="0" i="1" smtClean="0">
                                  <a:latin typeface="Cambria Math"/>
                                </a:rPr>
                                <m:t>=</m:t>
                              </m:r>
                              <m:r>
                                <a:rPr kumimoji="1" lang="en-US" altLang="ja-JP" sz="1600" b="1" i="1" smtClean="0">
                                  <a:latin typeface="Cambria Math"/>
                                </a:rPr>
                                <m:t>𝝈</m:t>
                              </m:r>
                              <m:r>
                                <a:rPr lang="ja-JP" altLang="en-US" sz="1600" b="1" i="1" smtClean="0">
                                  <a:latin typeface="Cambria Math"/>
                                </a:rPr>
                                <m:t>・</m:t>
                              </m:r>
                              <m:d>
                                <m:dPr>
                                  <m:ctrlPr>
                                    <a:rPr lang="en-US" altLang="ja-JP" sz="1600" b="1" i="1" smtClean="0">
                                      <a:latin typeface="Cambria Math"/>
                                    </a:rPr>
                                  </m:ctrlPr>
                                </m:dPr>
                                <m:e>
                                  <m:r>
                                    <a:rPr lang="en-US" altLang="ja-JP" sz="1600" b="1" i="1" smtClean="0">
                                      <a:latin typeface="Cambria Math"/>
                                    </a:rPr>
                                    <m:t>𝒑</m:t>
                                  </m:r>
                                  <m:r>
                                    <a:rPr lang="en-US" altLang="ja-JP" sz="1600" b="1" i="1" smtClean="0">
                                      <a:latin typeface="Cambria Math"/>
                                    </a:rPr>
                                    <m:t>−</m:t>
                                  </m:r>
                                  <m:r>
                                    <a:rPr lang="en-US" altLang="ja-JP" sz="1600" b="0" i="1" smtClean="0">
                                      <a:latin typeface="Cambria Math"/>
                                    </a:rPr>
                                    <m:t>𝑒</m:t>
                                  </m:r>
                                  <m:r>
                                    <a:rPr lang="en-US" altLang="ja-JP" sz="1600" b="1" i="1" smtClean="0">
                                      <a:latin typeface="Cambria Math"/>
                                    </a:rPr>
                                    <m:t>𝑨</m:t>
                                  </m:r>
                                </m:e>
                              </m:d>
                              <m:sSub>
                                <m:sSubPr>
                                  <m:ctrlPr>
                                    <a:rPr lang="en-US" altLang="ja-JP" sz="1600" b="0" i="1" smtClean="0">
                                      <a:latin typeface="Cambria Math"/>
                                    </a:rPr>
                                  </m:ctrlPr>
                                </m:sSubPr>
                                <m:e>
                                  <m:r>
                                    <a:rPr lang="en-US" altLang="ja-JP" sz="1600" b="0" i="1" smtClean="0">
                                      <a:latin typeface="Cambria Math"/>
                                    </a:rPr>
                                    <m:t>𝜓</m:t>
                                  </m:r>
                                </m:e>
                                <m:sub>
                                  <m:r>
                                    <a:rPr lang="en-US" altLang="ja-JP" sz="1600" b="0" i="1" smtClean="0">
                                      <a:latin typeface="Cambria Math"/>
                                    </a:rPr>
                                    <m:t>𝐴</m:t>
                                  </m:r>
                                </m:sub>
                              </m:sSub>
                              <m:r>
                                <a:rPr lang="ja-JP" altLang="en-US" sz="1600" i="1">
                                  <a:latin typeface="Cambria Math"/>
                                </a:rPr>
                                <m:t>・・・・・・</m:t>
                              </m:r>
                              <m:r>
                                <a:rPr lang="ja-JP" altLang="en-US" sz="1600" b="0" i="1" smtClean="0">
                                  <a:latin typeface="Cambria Math"/>
                                </a:rPr>
                                <m:t>②</m:t>
                              </m:r>
                            </m:e>
                          </m:eqArr>
                        </m:e>
                      </m:d>
                    </m:oMath>
                  </m:oMathPara>
                </a14:m>
                <a:endParaRPr kumimoji="1" lang="en-US" altLang="ja-JP" sz="1600" b="0" dirty="0" smtClean="0"/>
              </a:p>
              <a:p>
                <a:pPr marL="0" indent="0">
                  <a:buNone/>
                </a:pPr>
                <a:r>
                  <a:rPr lang="ja-JP" altLang="en-US" sz="1600" dirty="0" smtClean="0"/>
                  <a:t>　以下，非相対論近似</a:t>
                </a:r>
                <a:r>
                  <a:rPr lang="en-US" altLang="ja-JP" sz="1600" i="1" dirty="0" smtClean="0"/>
                  <a:t>T&lt;&lt;m</a:t>
                </a:r>
                <a:r>
                  <a:rPr lang="ja-JP" altLang="en-US" sz="1600" i="1" dirty="0" err="1" smtClean="0"/>
                  <a:t>，</a:t>
                </a:r>
                <a:r>
                  <a:rPr lang="en-US" altLang="ja-JP" sz="1600" i="1" dirty="0" err="1" smtClean="0"/>
                  <a:t>eφ</a:t>
                </a:r>
                <a:r>
                  <a:rPr lang="en-US" altLang="ja-JP" sz="1600" i="1" dirty="0" smtClean="0"/>
                  <a:t>&lt;&lt;m</a:t>
                </a:r>
                <a:r>
                  <a:rPr lang="ja-JP" altLang="en-US" sz="1600" dirty="0" smtClean="0"/>
                  <a:t>で考える．</a:t>
                </a:r>
                <a:r>
                  <a:rPr lang="en-US" altLang="ja-JP" sz="1600" dirty="0" smtClean="0"/>
                  <a:t>(</a:t>
                </a:r>
                <a:r>
                  <a:rPr lang="ja-JP" altLang="en-US" sz="1600" dirty="0" smtClean="0"/>
                  <a:t>ここで</a:t>
                </a:r>
                <a:r>
                  <a:rPr lang="en-US" altLang="ja-JP" sz="1600" i="1" dirty="0" smtClean="0"/>
                  <a:t>E=</a:t>
                </a:r>
                <a:r>
                  <a:rPr lang="en-US" altLang="ja-JP" sz="1600" i="1" dirty="0" err="1" smtClean="0"/>
                  <a:t>T+m</a:t>
                </a:r>
                <a:r>
                  <a:rPr lang="en-US" altLang="ja-JP" sz="1600" dirty="0" smtClean="0"/>
                  <a:t>)</a:t>
                </a:r>
              </a:p>
              <a:p>
                <a:pPr marL="0" indent="0">
                  <a:buNone/>
                </a:pPr>
                <a:r>
                  <a:rPr lang="ja-JP" altLang="en-US" sz="1600" dirty="0" smtClean="0"/>
                  <a:t>　すなわち</a:t>
                </a:r>
                <a:endParaRPr lang="en-US" altLang="ja-JP" sz="1600"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ja-JP" sz="1600" i="1" smtClean="0">
                              <a:latin typeface="Cambria Math"/>
                            </a:rPr>
                          </m:ctrlPr>
                        </m:dPr>
                        <m:e>
                          <m:eqArr>
                            <m:eqArrPr>
                              <m:ctrlPr>
                                <a:rPr lang="en-US" altLang="ja-JP" sz="1600" i="1" smtClean="0">
                                  <a:latin typeface="Cambria Math"/>
                                </a:rPr>
                              </m:ctrlPr>
                            </m:eqArrPr>
                            <m:e>
                              <m:r>
                                <m:rPr>
                                  <m:nor/>
                                </m:rPr>
                                <a:rPr lang="en-US" altLang="ja-JP" sz="1600" b="0" i="1" smtClean="0">
                                  <a:latin typeface="Cambria Math"/>
                                </a:rPr>
                                <m:t>E</m:t>
                              </m:r>
                              <m:r>
                                <a:rPr lang="en-US" altLang="ja-JP" sz="1600" b="0" i="1" smtClean="0">
                                  <a:latin typeface="Cambria Math"/>
                                </a:rPr>
                                <m:t>―</m:t>
                              </m:r>
                              <m:r>
                                <m:rPr>
                                  <m:nor/>
                                </m:rPr>
                                <a:rPr lang="en-US" altLang="ja-JP" sz="1600" i="1"/>
                                <m:t>e</m:t>
                              </m:r>
                              <m:r>
                                <a:rPr lang="en-US" altLang="ja-JP" sz="1600" b="0" i="1" smtClean="0">
                                  <a:latin typeface="Cambria Math"/>
                                </a:rPr>
                                <m:t>𝜑</m:t>
                              </m:r>
                              <m:r>
                                <a:rPr lang="en-US" altLang="ja-JP" sz="1600" b="0" i="1" smtClean="0">
                                  <a:latin typeface="Cambria Math"/>
                                </a:rPr>
                                <m:t>−</m:t>
                              </m:r>
                              <m:r>
                                <a:rPr lang="en-US" altLang="ja-JP" sz="1600" b="0" i="1" smtClean="0">
                                  <a:latin typeface="Cambria Math"/>
                                </a:rPr>
                                <m:t>𝑚</m:t>
                              </m:r>
                              <m:r>
                                <m:rPr>
                                  <m:nor/>
                                </m:rPr>
                                <a:rPr lang="el-GR" altLang="ja-JP" sz="1600" i="1"/>
                                <m:t> </m:t>
                              </m:r>
                              <m:r>
                                <m:rPr>
                                  <m:nor/>
                                </m:rPr>
                                <a:rPr lang="el-GR" altLang="ja-JP" sz="1600"/>
                                <m:t>= </m:t>
                              </m:r>
                              <m:r>
                                <m:rPr>
                                  <m:nor/>
                                </m:rPr>
                                <a:rPr lang="en-US" altLang="ja-JP" sz="1600" i="1"/>
                                <m:t>T</m:t>
                              </m:r>
                              <m:r>
                                <m:rPr>
                                  <m:nor/>
                                </m:rPr>
                                <a:rPr lang="en-US" altLang="ja-JP" sz="1600" i="1"/>
                                <m:t> − </m:t>
                              </m:r>
                              <m:r>
                                <m:rPr>
                                  <m:nor/>
                                </m:rPr>
                                <a:rPr lang="en-US" altLang="ja-JP" sz="1600" i="1"/>
                                <m:t>e</m:t>
                              </m:r>
                              <m:r>
                                <a:rPr lang="en-US" altLang="ja-JP" sz="1600" b="0" i="1" smtClean="0">
                                  <a:latin typeface="Cambria Math"/>
                                </a:rPr>
                                <m:t>𝜑</m:t>
                              </m:r>
                            </m:e>
                            <m:e>
                              <m:r>
                                <a:rPr lang="en-US" altLang="ja-JP" sz="1600" b="0" i="1" smtClean="0">
                                  <a:latin typeface="Cambria Math"/>
                                </a:rPr>
                                <m:t>𝐸</m:t>
                              </m:r>
                              <m:r>
                                <a:rPr lang="en-US" altLang="ja-JP" sz="1600" b="0" i="1" smtClean="0">
                                  <a:latin typeface="Cambria Math"/>
                                </a:rPr>
                                <m:t>−</m:t>
                              </m:r>
                              <m:r>
                                <a:rPr lang="en-US" altLang="ja-JP" sz="1600" b="0" i="1" smtClean="0">
                                  <a:latin typeface="Cambria Math"/>
                                </a:rPr>
                                <m:t>𝑒</m:t>
                              </m:r>
                              <m:r>
                                <a:rPr lang="en-US" altLang="ja-JP" sz="1600" b="0" i="1" smtClean="0">
                                  <a:latin typeface="Cambria Math"/>
                                </a:rPr>
                                <m:t>𝜑</m:t>
                              </m:r>
                              <m:r>
                                <a:rPr lang="en-US" altLang="ja-JP" sz="1600" b="0" i="1" smtClean="0">
                                  <a:latin typeface="Cambria Math"/>
                                </a:rPr>
                                <m:t>+</m:t>
                              </m:r>
                              <m:r>
                                <a:rPr lang="en-US" altLang="ja-JP" sz="1600" b="0" i="1" smtClean="0">
                                  <a:latin typeface="Cambria Math"/>
                                </a:rPr>
                                <m:t>𝑚</m:t>
                              </m:r>
                              <m:r>
                                <a:rPr lang="en-US" altLang="ja-JP" sz="1600" b="0" i="1" smtClean="0">
                                  <a:latin typeface="Cambria Math"/>
                                </a:rPr>
                                <m:t>=</m:t>
                              </m:r>
                              <m:r>
                                <a:rPr lang="en-US" altLang="ja-JP" sz="1600" b="0" i="1" smtClean="0">
                                  <a:latin typeface="Cambria Math"/>
                                </a:rPr>
                                <m:t>𝑇</m:t>
                              </m:r>
                              <m:r>
                                <a:rPr lang="en-US" altLang="ja-JP" sz="1600" b="0" i="1" smtClean="0">
                                  <a:latin typeface="Cambria Math"/>
                                </a:rPr>
                                <m:t>−</m:t>
                              </m:r>
                              <m:r>
                                <a:rPr lang="en-US" altLang="ja-JP" sz="1600" b="0" i="1" smtClean="0">
                                  <a:latin typeface="Cambria Math"/>
                                </a:rPr>
                                <m:t>𝑒</m:t>
                              </m:r>
                              <m:r>
                                <a:rPr lang="en-US" altLang="ja-JP" sz="1600" b="0" i="1" smtClean="0">
                                  <a:latin typeface="Cambria Math"/>
                                </a:rPr>
                                <m:t>𝜑</m:t>
                              </m:r>
                              <m:r>
                                <a:rPr lang="en-US" altLang="ja-JP" sz="1600" b="0" i="1" smtClean="0">
                                  <a:latin typeface="Cambria Math"/>
                                </a:rPr>
                                <m:t>+2</m:t>
                              </m:r>
                              <m:r>
                                <a:rPr lang="en-US" altLang="ja-JP" sz="1600" b="0" i="1" smtClean="0">
                                  <a:latin typeface="Cambria Math"/>
                                </a:rPr>
                                <m:t>𝑚</m:t>
                              </m:r>
                              <m:r>
                                <a:rPr lang="ja-JP" altLang="en-US" sz="1600" b="0" i="1" smtClean="0">
                                  <a:latin typeface="Cambria Math"/>
                                </a:rPr>
                                <m:t>≒</m:t>
                              </m:r>
                              <m:r>
                                <a:rPr lang="en-US" altLang="ja-JP" sz="1600" b="0" i="1" smtClean="0">
                                  <a:latin typeface="Cambria Math"/>
                                </a:rPr>
                                <m:t>2</m:t>
                              </m:r>
                              <m:r>
                                <a:rPr lang="en-US" altLang="ja-JP" sz="1600" b="0" i="1" smtClean="0">
                                  <a:latin typeface="Cambria Math"/>
                                </a:rPr>
                                <m:t>𝑚</m:t>
                              </m:r>
                            </m:e>
                          </m:eqArr>
                        </m:e>
                      </m:d>
                    </m:oMath>
                  </m:oMathPara>
                </a14:m>
                <a:endParaRPr lang="en-US" altLang="ja-JP" sz="1600" dirty="0" smtClean="0"/>
              </a:p>
              <a:p>
                <a:pPr marL="0" indent="0">
                  <a:buNone/>
                </a:pPr>
                <a:r>
                  <a:rPr kumimoji="1" lang="ja-JP" altLang="en-US" sz="1600" b="0" dirty="0" smtClean="0"/>
                  <a:t>　これより②から</a:t>
                </a:r>
                <a:endParaRPr kumimoji="1" lang="en-US" altLang="ja-JP" sz="1600" b="0" dirty="0" smtClean="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a:rPr>
                          </m:ctrlPr>
                        </m:sSubPr>
                        <m:e>
                          <m:sSub>
                            <m:sSubPr>
                              <m:ctrlPr>
                                <a:rPr lang="en-US" altLang="ja-JP" sz="1600" i="1">
                                  <a:latin typeface="Cambria Math"/>
                                </a:rPr>
                              </m:ctrlPr>
                            </m:sSubPr>
                            <m:e>
                              <m:r>
                                <a:rPr lang="en-US" altLang="ja-JP" sz="1600" i="1">
                                  <a:latin typeface="Cambria Math"/>
                                </a:rPr>
                                <m:t>𝜓</m:t>
                              </m:r>
                            </m:e>
                            <m:sub>
                              <m:r>
                                <a:rPr lang="en-US" altLang="ja-JP" sz="1600" i="1">
                                  <a:latin typeface="Cambria Math"/>
                                </a:rPr>
                                <m:t>𝐵</m:t>
                              </m:r>
                            </m:sub>
                          </m:sSub>
                          <m:r>
                            <a:rPr lang="en-US" altLang="ja-JP" sz="1600" i="1">
                              <a:latin typeface="Cambria Math"/>
                            </a:rPr>
                            <m:t>=</m:t>
                          </m:r>
                          <m:f>
                            <m:fPr>
                              <m:ctrlPr>
                                <a:rPr lang="en-US" altLang="ja-JP" sz="1600" i="1">
                                  <a:latin typeface="Cambria Math"/>
                                </a:rPr>
                              </m:ctrlPr>
                            </m:fPr>
                            <m:num>
                              <m:r>
                                <a:rPr lang="en-US" altLang="ja-JP" sz="1600" b="1" i="1">
                                  <a:latin typeface="Cambria Math"/>
                                </a:rPr>
                                <m:t>𝝈</m:t>
                              </m:r>
                              <m:r>
                                <a:rPr lang="ja-JP" altLang="en-US" sz="1600" b="1" i="1">
                                  <a:latin typeface="Cambria Math"/>
                                </a:rPr>
                                <m:t>・</m:t>
                              </m:r>
                              <m:r>
                                <a:rPr lang="en-US" altLang="ja-JP" sz="1600" b="1" i="1">
                                  <a:latin typeface="Cambria Math"/>
                                </a:rPr>
                                <m:t>(</m:t>
                              </m:r>
                              <m:r>
                                <a:rPr lang="en-US" altLang="ja-JP" sz="1600" b="1" i="1">
                                  <a:latin typeface="Cambria Math"/>
                                </a:rPr>
                                <m:t>𝒑</m:t>
                              </m:r>
                              <m:r>
                                <a:rPr lang="en-US" altLang="ja-JP" sz="1600" b="1" i="1">
                                  <a:latin typeface="Cambria Math"/>
                                </a:rPr>
                                <m:t>−</m:t>
                              </m:r>
                              <m:r>
                                <a:rPr lang="en-US" altLang="ja-JP" sz="1600" b="0" i="1">
                                  <a:latin typeface="Cambria Math"/>
                                </a:rPr>
                                <m:t>𝑒</m:t>
                              </m:r>
                              <m:r>
                                <a:rPr lang="en-US" altLang="ja-JP" sz="1600" b="1" i="1">
                                  <a:latin typeface="Cambria Math"/>
                                </a:rPr>
                                <m:t>𝑨</m:t>
                              </m:r>
                              <m:r>
                                <a:rPr lang="en-US" altLang="ja-JP" sz="1600" i="1">
                                  <a:latin typeface="Cambria Math"/>
                                </a:rPr>
                                <m:t>)</m:t>
                              </m:r>
                            </m:num>
                            <m:den>
                              <m:r>
                                <a:rPr lang="en-US" altLang="ja-JP" sz="1600" i="1">
                                  <a:latin typeface="Cambria Math"/>
                                </a:rPr>
                                <m:t>2</m:t>
                              </m:r>
                              <m:r>
                                <a:rPr lang="en-US" altLang="ja-JP" sz="1600" i="1">
                                  <a:latin typeface="Cambria Math"/>
                                </a:rPr>
                                <m:t>𝑚</m:t>
                              </m:r>
                            </m:den>
                          </m:f>
                          <m:r>
                            <a:rPr kumimoji="1" lang="en-US" altLang="ja-JP" sz="1600" b="0" i="1" smtClean="0">
                              <a:latin typeface="Cambria Math"/>
                            </a:rPr>
                            <m:t>𝜓</m:t>
                          </m:r>
                        </m:e>
                        <m:sub>
                          <m:r>
                            <a:rPr kumimoji="1" lang="en-US" altLang="ja-JP" sz="1600" b="0" i="1" smtClean="0">
                              <a:latin typeface="Cambria Math"/>
                            </a:rPr>
                            <m:t>𝐴</m:t>
                          </m:r>
                        </m:sub>
                      </m:sSub>
                    </m:oMath>
                  </m:oMathPara>
                </a14:m>
                <a:endParaRPr kumimoji="1" lang="en-US" altLang="ja-JP" sz="1600" b="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67544" y="1628800"/>
                <a:ext cx="8229600" cy="4896544"/>
              </a:xfrm>
              <a:blipFill rotWithShape="1">
                <a:blip r:embed="rId3"/>
                <a:stretch>
                  <a:fillRect l="-444" t="-1121" r="-2074" b="-98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33316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5034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Tree>
    <p:extLst>
      <p:ext uri="{BB962C8B-B14F-4D97-AF65-F5344CB8AC3E}">
        <p14:creationId xmlns:p14="http://schemas.microsoft.com/office/powerpoint/2010/main" val="1566412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PMT</a:t>
            </a:r>
            <a:r>
              <a:rPr kumimoji="1" lang="ja-JP" altLang="en-US" dirty="0" smtClean="0"/>
              <a:t>接着完了</a:t>
            </a:r>
            <a:endParaRPr kumimoji="1" lang="ja-JP" altLang="en-US" dirty="0"/>
          </a:p>
        </p:txBody>
      </p:sp>
      <p:sp>
        <p:nvSpPr>
          <p:cNvPr id="3" name="コンテンツ プレースホルダー 2"/>
          <p:cNvSpPr>
            <a:spLocks noGrp="1"/>
          </p:cNvSpPr>
          <p:nvPr>
            <p:ph idx="1"/>
          </p:nvPr>
        </p:nvSpPr>
        <p:spPr>
          <a:xfrm>
            <a:off x="457200" y="1600201"/>
            <a:ext cx="8229600" cy="1324744"/>
          </a:xfrm>
        </p:spPr>
        <p:txBody>
          <a:bodyPr/>
          <a:lstStyle/>
          <a:p>
            <a:r>
              <a:rPr lang="ja-JP" altLang="en-US" dirty="0" smtClean="0"/>
              <a:t>接着から</a:t>
            </a:r>
            <a:r>
              <a:rPr lang="en-US" altLang="ja-JP" dirty="0" smtClean="0"/>
              <a:t>24</a:t>
            </a:r>
            <a:r>
              <a:rPr lang="ja-JP" altLang="en-US" dirty="0" smtClean="0"/>
              <a:t>時間経過し</a:t>
            </a:r>
            <a:r>
              <a:rPr kumimoji="1" lang="ja-JP" altLang="en-US" dirty="0" smtClean="0"/>
              <a:t>、</a:t>
            </a:r>
            <a:r>
              <a:rPr kumimoji="1" lang="en-US" altLang="ja-JP" dirty="0" smtClean="0"/>
              <a:t>PMT</a:t>
            </a:r>
            <a:r>
              <a:rPr kumimoji="1" lang="ja-JP" altLang="en-US" dirty="0" smtClean="0"/>
              <a:t>のシンチレータへの十分な接着</a:t>
            </a:r>
            <a:r>
              <a:rPr lang="ja-JP" altLang="en-US" dirty="0" smtClean="0"/>
              <a:t>を確認した。</a:t>
            </a: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3626974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143000"/>
          </a:xfrm>
        </p:spPr>
        <p:txBody>
          <a:bodyPr/>
          <a:lstStyle/>
          <a:p>
            <a:r>
              <a:rPr kumimoji="1" lang="ja-JP" altLang="en-US" dirty="0" smtClean="0"/>
              <a:t>さらに問題発生</a:t>
            </a:r>
            <a:endParaRPr kumimoji="1" lang="ja-JP" altLang="en-US" dirty="0"/>
          </a:p>
        </p:txBody>
      </p:sp>
      <p:sp>
        <p:nvSpPr>
          <p:cNvPr id="3" name="コンテンツ プレースホルダー 2"/>
          <p:cNvSpPr>
            <a:spLocks noGrp="1"/>
          </p:cNvSpPr>
          <p:nvPr>
            <p:ph idx="1"/>
          </p:nvPr>
        </p:nvSpPr>
        <p:spPr>
          <a:xfrm>
            <a:off x="467544" y="1412776"/>
            <a:ext cx="8229600" cy="4248472"/>
          </a:xfrm>
        </p:spPr>
        <p:txBody>
          <a:bodyPr>
            <a:normAutofit/>
          </a:bodyPr>
          <a:lstStyle/>
          <a:p>
            <a:r>
              <a:rPr kumimoji="1" lang="ja-JP" altLang="en-US" sz="2400" dirty="0" smtClean="0"/>
              <a:t>接着が完了した各</a:t>
            </a:r>
            <a:r>
              <a:rPr kumimoji="1" lang="en-US" altLang="ja-JP" sz="2400" dirty="0" smtClean="0"/>
              <a:t>PMT</a:t>
            </a:r>
            <a:r>
              <a:rPr kumimoji="1" lang="ja-JP" altLang="en-US" sz="2400" dirty="0" smtClean="0"/>
              <a:t>で光漏れチェックを行ったところ，</a:t>
            </a:r>
            <a:r>
              <a:rPr kumimoji="1" lang="en-US" altLang="ja-JP" sz="2400" dirty="0" smtClean="0"/>
              <a:t>PMT4</a:t>
            </a:r>
            <a:r>
              <a:rPr kumimoji="1" lang="ja-JP" altLang="en-US" sz="2400" dirty="0" smtClean="0"/>
              <a:t>から光漏れを検出．</a:t>
            </a:r>
            <a:endParaRPr kumimoji="1" lang="en-US" altLang="ja-JP" sz="2400" dirty="0" smtClean="0"/>
          </a:p>
          <a:p>
            <a:r>
              <a:rPr lang="ja-JP" altLang="en-US" sz="2400" dirty="0" smtClean="0"/>
              <a:t>詳しく調べてみるとどうやら</a:t>
            </a:r>
            <a:r>
              <a:rPr lang="en-US" altLang="ja-JP" sz="2400" dirty="0" smtClean="0"/>
              <a:t>PMT</a:t>
            </a:r>
            <a:r>
              <a:rPr lang="ja-JP" altLang="en-US" sz="2400" dirty="0" smtClean="0"/>
              <a:t>本体から光漏れを生じている様子．</a:t>
            </a:r>
            <a:endParaRPr lang="en-US" altLang="ja-JP" sz="2400" dirty="0" smtClean="0"/>
          </a:p>
          <a:p>
            <a:r>
              <a:rPr kumimoji="1" lang="ja-JP" altLang="en-US" sz="2400" dirty="0" smtClean="0"/>
              <a:t>そこで，</a:t>
            </a:r>
            <a:r>
              <a:rPr kumimoji="1" lang="en-US" altLang="ja-JP" sz="2400" dirty="0" smtClean="0"/>
              <a:t>PMT</a:t>
            </a:r>
            <a:r>
              <a:rPr kumimoji="1" lang="ja-JP" altLang="en-US" sz="2400" dirty="0" smtClean="0"/>
              <a:t>本体をブラックテープで遮光することにより，対応した．</a:t>
            </a:r>
            <a:endParaRPr kumimoji="1" lang="en-US" altLang="ja-JP" sz="2400" dirty="0" smtClean="0"/>
          </a:p>
          <a:p>
            <a:r>
              <a:rPr kumimoji="1" lang="ja-JP" altLang="en-US" sz="2400" dirty="0" smtClean="0"/>
              <a:t>これによってアフター</a:t>
            </a:r>
            <a:endParaRPr kumimoji="1" lang="en-US" altLang="ja-JP" sz="2400" dirty="0" smtClean="0"/>
          </a:p>
          <a:p>
            <a:pPr marL="0" indent="0">
              <a:buNone/>
            </a:pPr>
            <a:r>
              <a:rPr kumimoji="1" lang="ja-JP" altLang="en-US" sz="2400" dirty="0" smtClean="0"/>
              <a:t>　パルスの影響が大きく</a:t>
            </a:r>
            <a:endParaRPr kumimoji="1" lang="en-US" altLang="ja-JP" sz="2400" dirty="0" smtClean="0"/>
          </a:p>
          <a:p>
            <a:pPr marL="0" indent="0">
              <a:buNone/>
            </a:pPr>
            <a:r>
              <a:rPr kumimoji="1" lang="ja-JP" altLang="en-US" sz="2400" dirty="0" smtClean="0"/>
              <a:t>　なったと思われる．</a:t>
            </a:r>
            <a:r>
              <a:rPr lang="en-US" altLang="ja-JP" sz="2400" dirty="0"/>
              <a:t>(</a:t>
            </a:r>
            <a:r>
              <a:rPr lang="ja-JP" altLang="en-US" sz="2400" dirty="0"/>
              <a:t>後述</a:t>
            </a:r>
            <a:r>
              <a:rPr lang="en-US" altLang="ja-JP" sz="2400" dirty="0"/>
              <a:t>)</a:t>
            </a:r>
            <a:endParaRPr lang="ja-JP" altLang="en-US" sz="2400" dirty="0"/>
          </a:p>
          <a:p>
            <a:pPr marL="0" indent="0">
              <a:buNone/>
            </a:pPr>
            <a:r>
              <a:rPr lang="ja-JP" altLang="en-US" sz="2400" dirty="0" smtClean="0"/>
              <a:t>　　　　　　　　</a:t>
            </a:r>
            <a:endParaRPr kumimoji="1"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3588007"/>
            <a:ext cx="4475989" cy="3153361"/>
          </a:xfrm>
          <a:prstGeom prst="rect">
            <a:avLst/>
          </a:prstGeom>
        </p:spPr>
      </p:pic>
      <p:sp>
        <p:nvSpPr>
          <p:cNvPr id="6" name="下矢印 5"/>
          <p:cNvSpPr/>
          <p:nvPr/>
        </p:nvSpPr>
        <p:spPr>
          <a:xfrm>
            <a:off x="5868144" y="3501008"/>
            <a:ext cx="432048" cy="936104"/>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1489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332656"/>
            <a:ext cx="8208912" cy="1470025"/>
          </a:xfrm>
        </p:spPr>
        <p:txBody>
          <a:bodyPr/>
          <a:lstStyle/>
          <a:p>
            <a:r>
              <a:rPr kumimoji="1" lang="en-US" altLang="ja-JP" b="1" dirty="0" smtClean="0">
                <a:effectLst>
                  <a:outerShdw blurRad="38100" dist="38100" dir="2700000" algn="tl">
                    <a:srgbClr val="000000">
                      <a:alpha val="43137"/>
                    </a:srgbClr>
                  </a:outerShdw>
                </a:effectLst>
              </a:rPr>
              <a:t>Discriminator</a:t>
            </a:r>
            <a:r>
              <a:rPr kumimoji="1" lang="ja-JP" altLang="en-US" b="1" dirty="0" smtClean="0">
                <a:effectLst>
                  <a:outerShdw blurRad="38100" dist="38100" dir="2700000" algn="tl">
                    <a:srgbClr val="000000">
                      <a:alpha val="43137"/>
                    </a:srgbClr>
                  </a:outerShdw>
                </a:effectLst>
              </a:rPr>
              <a:t>の閾値決定と、</a:t>
            </a:r>
            <a:r>
              <a:rPr kumimoji="1" lang="en-US" altLang="ja-JP" b="1" dirty="0" smtClean="0">
                <a:effectLst>
                  <a:outerShdw blurRad="38100" dist="38100" dir="2700000" algn="tl">
                    <a:srgbClr val="000000">
                      <a:alpha val="43137"/>
                    </a:srgbClr>
                  </a:outerShdw>
                </a:effectLst>
              </a:rPr>
              <a:t>PMT</a:t>
            </a:r>
            <a:r>
              <a:rPr kumimoji="1" lang="ja-JP" altLang="en-US" b="1" dirty="0" smtClean="0">
                <a:effectLst>
                  <a:outerShdw blurRad="38100" dist="38100" dir="2700000" algn="tl">
                    <a:srgbClr val="000000">
                      <a:alpha val="43137"/>
                    </a:srgbClr>
                  </a:outerShdw>
                </a:effectLst>
              </a:rPr>
              <a:t>の印加電圧決定</a:t>
            </a:r>
            <a:endParaRPr kumimoji="1" lang="ja-JP" altLang="en-US" b="1" dirty="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251520" y="1700808"/>
            <a:ext cx="8424936" cy="4752528"/>
          </a:xfrm>
        </p:spPr>
        <p:txBody>
          <a:bodyPr>
            <a:normAutofit fontScale="85000" lnSpcReduction="20000"/>
          </a:bodyPr>
          <a:lstStyle/>
          <a:p>
            <a:pPr algn="l"/>
            <a:r>
              <a:rPr lang="en-US" altLang="ja-JP" b="1" dirty="0" smtClean="0">
                <a:solidFill>
                  <a:schemeClr val="tx1"/>
                </a:solidFill>
                <a:effectLst>
                  <a:outerShdw blurRad="38100" dist="38100" dir="2700000" algn="tl">
                    <a:srgbClr val="000000">
                      <a:alpha val="43137"/>
                    </a:srgbClr>
                  </a:outerShdw>
                </a:effectLst>
              </a:rPr>
              <a:t>Discriminator</a:t>
            </a:r>
          </a:p>
          <a:p>
            <a:endParaRPr lang="en-US" altLang="ja-JP" sz="2800" dirty="0">
              <a:solidFill>
                <a:schemeClr val="tx1"/>
              </a:solidFill>
            </a:endParaRPr>
          </a:p>
          <a:p>
            <a:r>
              <a:rPr lang="ja-JP" altLang="en-US" sz="2800" dirty="0" smtClean="0">
                <a:solidFill>
                  <a:schemeClr val="tx1"/>
                </a:solidFill>
              </a:rPr>
              <a:t>　設定した</a:t>
            </a:r>
            <a:r>
              <a:rPr lang="ja-JP" altLang="en-US" sz="2800" dirty="0">
                <a:solidFill>
                  <a:schemeClr val="tx1"/>
                </a:solidFill>
              </a:rPr>
              <a:t>値</a:t>
            </a:r>
            <a:r>
              <a:rPr lang="ja-JP" altLang="en-US" sz="2800" dirty="0" smtClean="0">
                <a:solidFill>
                  <a:schemeClr val="tx1"/>
                </a:solidFill>
              </a:rPr>
              <a:t>（閾値）より、電圧の高い信号を入力すると、デジタル波を出力する</a:t>
            </a:r>
            <a:endParaRPr lang="en-US" altLang="ja-JP" sz="2800" dirty="0" smtClean="0">
              <a:solidFill>
                <a:schemeClr val="tx1"/>
              </a:solidFill>
            </a:endParaRPr>
          </a:p>
          <a:p>
            <a:r>
              <a:rPr kumimoji="1" lang="ja-JP" altLang="en-US" dirty="0" smtClean="0">
                <a:solidFill>
                  <a:schemeClr val="accent2"/>
                </a:solidFill>
              </a:rPr>
              <a:t>→</a:t>
            </a:r>
            <a:r>
              <a:rPr kumimoji="1" lang="ja-JP" altLang="en-US" sz="2400" b="1" dirty="0" smtClean="0">
                <a:solidFill>
                  <a:srgbClr val="FF0000"/>
                </a:solidFill>
                <a:effectLst>
                  <a:outerShdw blurRad="38100" dist="38100" dir="2700000" algn="tl">
                    <a:srgbClr val="000000">
                      <a:alpha val="43137"/>
                    </a:srgbClr>
                  </a:outerShdw>
                </a:effectLst>
              </a:rPr>
              <a:t>閾値設定によってノイズをカットできるが、高くしすぎると検出率は落ちる</a:t>
            </a:r>
            <a:endParaRPr kumimoji="1" lang="en-US" altLang="ja-JP" sz="2400" b="1" dirty="0" smtClean="0">
              <a:solidFill>
                <a:srgbClr val="FF0000"/>
              </a:solidFill>
              <a:effectLst>
                <a:outerShdw blurRad="38100" dist="38100" dir="2700000" algn="tl">
                  <a:srgbClr val="000000">
                    <a:alpha val="43137"/>
                  </a:srgbClr>
                </a:outerShdw>
              </a:effectLst>
            </a:endParaRPr>
          </a:p>
          <a:p>
            <a:pPr algn="l"/>
            <a:r>
              <a:rPr kumimoji="1" lang="en-US" altLang="ja-JP" b="1" dirty="0" smtClean="0">
                <a:solidFill>
                  <a:schemeClr val="tx1"/>
                </a:solidFill>
                <a:effectLst>
                  <a:outerShdw blurRad="38100" dist="38100" dir="2700000" algn="tl">
                    <a:srgbClr val="000000">
                      <a:alpha val="43137"/>
                    </a:srgbClr>
                  </a:outerShdw>
                </a:effectLst>
              </a:rPr>
              <a:t>PMT</a:t>
            </a:r>
            <a:r>
              <a:rPr kumimoji="1" lang="ja-JP" altLang="en-US" b="1" dirty="0" smtClean="0">
                <a:solidFill>
                  <a:schemeClr val="tx1"/>
                </a:solidFill>
                <a:effectLst>
                  <a:outerShdw blurRad="38100" dist="38100" dir="2700000" algn="tl">
                    <a:srgbClr val="000000">
                      <a:alpha val="43137"/>
                    </a:srgbClr>
                  </a:outerShdw>
                </a:effectLst>
              </a:rPr>
              <a:t>の印加電圧</a:t>
            </a:r>
            <a:r>
              <a:rPr lang="ja-JP" altLang="en-US" b="1" dirty="0">
                <a:solidFill>
                  <a:schemeClr val="tx1"/>
                </a:solidFill>
                <a:effectLst>
                  <a:outerShdw blurRad="38100" dist="38100" dir="2700000" algn="tl">
                    <a:srgbClr val="000000">
                      <a:alpha val="43137"/>
                    </a:srgbClr>
                  </a:outerShdw>
                </a:effectLst>
              </a:rPr>
              <a:t>　</a:t>
            </a:r>
            <a:endParaRPr lang="en-US" altLang="ja-JP" b="1" dirty="0" smtClean="0">
              <a:solidFill>
                <a:schemeClr val="tx1"/>
              </a:solidFill>
              <a:effectLst>
                <a:outerShdw blurRad="38100" dist="38100" dir="2700000" algn="tl">
                  <a:srgbClr val="000000">
                    <a:alpha val="43137"/>
                  </a:srgbClr>
                </a:outerShdw>
              </a:effectLst>
            </a:endParaRPr>
          </a:p>
          <a:p>
            <a:pPr algn="l"/>
            <a:endParaRPr kumimoji="1" lang="en-US" altLang="ja-JP" sz="2800" b="1" dirty="0">
              <a:solidFill>
                <a:schemeClr val="tx1"/>
              </a:solidFill>
              <a:effectLst>
                <a:outerShdw blurRad="38100" dist="38100" dir="2700000" algn="tl">
                  <a:srgbClr val="000000">
                    <a:alpha val="43137"/>
                  </a:srgbClr>
                </a:outerShdw>
              </a:effectLst>
            </a:endParaRPr>
          </a:p>
          <a:p>
            <a:pPr algn="l"/>
            <a:r>
              <a:rPr lang="ja-JP" altLang="en-US" sz="2800" b="1" dirty="0" smtClean="0">
                <a:solidFill>
                  <a:schemeClr val="tx1"/>
                </a:solidFill>
                <a:effectLst>
                  <a:outerShdw blurRad="38100" dist="38100" dir="2700000" algn="tl">
                    <a:srgbClr val="000000">
                      <a:alpha val="43137"/>
                    </a:srgbClr>
                  </a:outerShdw>
                </a:effectLst>
              </a:rPr>
              <a:t>　</a:t>
            </a:r>
            <a:r>
              <a:rPr kumimoji="1" lang="en-US" altLang="ja-JP" sz="2800" dirty="0" smtClean="0">
                <a:solidFill>
                  <a:schemeClr val="tx1"/>
                </a:solidFill>
              </a:rPr>
              <a:t>PMT</a:t>
            </a:r>
            <a:r>
              <a:rPr kumimoji="1" lang="ja-JP" altLang="en-US" sz="2800" dirty="0" smtClean="0">
                <a:solidFill>
                  <a:schemeClr val="tx1"/>
                </a:solidFill>
              </a:rPr>
              <a:t>の印加電圧を上げると、検出率が上がるが、ノイズは増える</a:t>
            </a:r>
            <a:endParaRPr kumimoji="1" lang="en-US" altLang="ja-JP" sz="2800" dirty="0" smtClean="0">
              <a:solidFill>
                <a:schemeClr val="tx1"/>
              </a:solidFill>
            </a:endParaRPr>
          </a:p>
          <a:p>
            <a:endParaRPr lang="en-US" altLang="ja-JP" sz="2800" dirty="0"/>
          </a:p>
          <a:p>
            <a:r>
              <a:rPr lang="ja-JP" altLang="en-US" sz="2800" dirty="0">
                <a:solidFill>
                  <a:schemeClr val="tx2"/>
                </a:solidFill>
              </a:rPr>
              <a:t>この</a:t>
            </a:r>
            <a:r>
              <a:rPr kumimoji="1" lang="ja-JP" altLang="en-US" sz="2800" dirty="0" smtClean="0">
                <a:solidFill>
                  <a:schemeClr val="tx2"/>
                </a:solidFill>
              </a:rPr>
              <a:t>二つの点に気を付けて、以下のように</a:t>
            </a:r>
            <a:r>
              <a:rPr kumimoji="1" lang="en-US" altLang="ja-JP" sz="2800" dirty="0" smtClean="0">
                <a:solidFill>
                  <a:schemeClr val="tx2"/>
                </a:solidFill>
              </a:rPr>
              <a:t>Discriminator</a:t>
            </a:r>
            <a:r>
              <a:rPr kumimoji="1" lang="ja-JP" altLang="en-US" sz="2800" dirty="0" smtClean="0">
                <a:solidFill>
                  <a:schemeClr val="tx2"/>
                </a:solidFill>
              </a:rPr>
              <a:t>の閾値と、</a:t>
            </a:r>
            <a:r>
              <a:rPr kumimoji="1" lang="en-US" altLang="ja-JP" sz="2800" dirty="0" smtClean="0">
                <a:solidFill>
                  <a:schemeClr val="tx2"/>
                </a:solidFill>
              </a:rPr>
              <a:t>PMT</a:t>
            </a:r>
            <a:r>
              <a:rPr kumimoji="1" lang="ja-JP" altLang="en-US" sz="2800" dirty="0" smtClean="0">
                <a:solidFill>
                  <a:schemeClr val="tx2"/>
                </a:solidFill>
              </a:rPr>
              <a:t>の印加電圧を設定した。</a:t>
            </a:r>
            <a:endParaRPr kumimoji="1" lang="ja-JP" altLang="en-US" sz="2800" dirty="0">
              <a:solidFill>
                <a:schemeClr val="tx2"/>
              </a:solidFill>
            </a:endParaRPr>
          </a:p>
        </p:txBody>
      </p:sp>
    </p:spTree>
    <p:extLst>
      <p:ext uri="{BB962C8B-B14F-4D97-AF65-F5344CB8AC3E}">
        <p14:creationId xmlns:p14="http://schemas.microsoft.com/office/powerpoint/2010/main" val="3748181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方法</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kumimoji="1" lang="ja-JP" altLang="en-US" dirty="0" smtClean="0"/>
              <a:t>①　各</a:t>
            </a:r>
            <a:r>
              <a:rPr kumimoji="1" lang="en-US" altLang="ja-JP" dirty="0" smtClean="0"/>
              <a:t>PMT</a:t>
            </a:r>
            <a:r>
              <a:rPr kumimoji="1" lang="ja-JP" altLang="en-US" dirty="0" smtClean="0"/>
              <a:t>からの信号を印加電圧を変えながらオシロスコープで確認し、</a:t>
            </a:r>
            <a:r>
              <a:rPr kumimoji="1" lang="en-US" altLang="ja-JP" dirty="0" smtClean="0"/>
              <a:t>Discriminator</a:t>
            </a:r>
            <a:r>
              <a:rPr kumimoji="1" lang="ja-JP" altLang="en-US" dirty="0" smtClean="0"/>
              <a:t>の適当な閾値を設定する</a:t>
            </a:r>
            <a:endParaRPr kumimoji="1" lang="en-US" altLang="ja-JP" dirty="0" smtClean="0"/>
          </a:p>
          <a:p>
            <a:pPr marL="0" indent="0">
              <a:buNone/>
            </a:pPr>
            <a:endParaRPr lang="en-US" altLang="ja-JP" dirty="0"/>
          </a:p>
          <a:p>
            <a:pPr marL="0" indent="0">
              <a:buNone/>
            </a:pPr>
            <a:r>
              <a:rPr lang="ja-JP" altLang="en-US" dirty="0" smtClean="0"/>
              <a:t>②　その閾値で、</a:t>
            </a:r>
            <a:r>
              <a:rPr lang="en-US" altLang="ja-JP" dirty="0" smtClean="0"/>
              <a:t>PMT</a:t>
            </a:r>
            <a:r>
              <a:rPr lang="ja-JP" altLang="en-US" dirty="0" smtClean="0"/>
              <a:t>の電圧設定を行う。</a:t>
            </a:r>
            <a:endParaRPr lang="en-US" altLang="ja-JP" dirty="0" smtClean="0"/>
          </a:p>
          <a:p>
            <a:pPr marL="0" indent="0">
              <a:buNone/>
            </a:pPr>
            <a:r>
              <a:rPr lang="ja-JP" altLang="en-US" dirty="0" smtClean="0"/>
              <a:t>着目した</a:t>
            </a:r>
            <a:r>
              <a:rPr kumimoji="1" lang="en-US" altLang="ja-JP" dirty="0" smtClean="0"/>
              <a:t>PMT</a:t>
            </a:r>
            <a:r>
              <a:rPr lang="ja-JP" altLang="en-US" dirty="0" smtClean="0"/>
              <a:t>の電圧を変化させ、それ</a:t>
            </a:r>
            <a:r>
              <a:rPr kumimoji="1" lang="ja-JP" altLang="en-US" dirty="0" smtClean="0"/>
              <a:t>以外の</a:t>
            </a:r>
            <a:r>
              <a:rPr kumimoji="1" lang="en-US" altLang="ja-JP" dirty="0" smtClean="0"/>
              <a:t>PMT</a:t>
            </a:r>
            <a:r>
              <a:rPr kumimoji="1" lang="ja-JP" altLang="en-US" dirty="0" smtClean="0"/>
              <a:t>の電圧を固定する。</a:t>
            </a:r>
            <a:endParaRPr kumimoji="1" lang="en-US" altLang="ja-JP" dirty="0" smtClean="0"/>
          </a:p>
          <a:p>
            <a:pPr marL="0" indent="0">
              <a:buNone/>
            </a:pPr>
            <a:r>
              <a:rPr kumimoji="1" lang="ja-JP" altLang="en-US" dirty="0" smtClean="0"/>
              <a:t>もっとも検出率の高い電圧を仮に定める。</a:t>
            </a:r>
            <a:endParaRPr kumimoji="1" lang="en-US" altLang="ja-JP" dirty="0" smtClean="0"/>
          </a:p>
          <a:p>
            <a:pPr marL="0" indent="0">
              <a:buNone/>
            </a:pPr>
            <a:endParaRPr kumimoji="1" lang="en-US" altLang="ja-JP" dirty="0" smtClean="0"/>
          </a:p>
          <a:p>
            <a:pPr marL="0" indent="0">
              <a:buNone/>
            </a:pPr>
            <a:r>
              <a:rPr kumimoji="1" lang="ja-JP" altLang="en-US" dirty="0" smtClean="0"/>
              <a:t>③　②で定めた</a:t>
            </a:r>
            <a:r>
              <a:rPr kumimoji="1" lang="en-US" altLang="ja-JP" dirty="0" smtClean="0"/>
              <a:t>PMT</a:t>
            </a:r>
            <a:r>
              <a:rPr kumimoji="1" lang="ja-JP" altLang="en-US" dirty="0" smtClean="0"/>
              <a:t>の電圧を固定して、他の</a:t>
            </a:r>
            <a:r>
              <a:rPr kumimoji="1" lang="en-US" altLang="ja-JP" dirty="0" smtClean="0"/>
              <a:t>PMT</a:t>
            </a:r>
            <a:r>
              <a:rPr kumimoji="1" lang="ja-JP" altLang="en-US" dirty="0" smtClean="0"/>
              <a:t>について、電圧を変化させ、検出率の高い電圧を定める。</a:t>
            </a:r>
            <a:endParaRPr kumimoji="1" lang="en-US" altLang="ja-JP" dirty="0" smtClean="0"/>
          </a:p>
          <a:p>
            <a:pPr marL="0" indent="0">
              <a:buNone/>
            </a:pPr>
            <a:endParaRPr lang="en-US" altLang="ja-JP" dirty="0" smtClean="0"/>
          </a:p>
          <a:p>
            <a:pPr marL="0" indent="0">
              <a:buNone/>
            </a:pPr>
            <a:r>
              <a:rPr lang="ja-JP" altLang="en-US" dirty="0" smtClean="0"/>
              <a:t>④　②、③を繰り返す</a:t>
            </a:r>
            <a:endParaRPr kumimoji="1" lang="ja-JP" altLang="en-US" dirty="0"/>
          </a:p>
        </p:txBody>
      </p:sp>
    </p:spTree>
    <p:extLst>
      <p:ext uri="{BB962C8B-B14F-4D97-AF65-F5344CB8AC3E}">
        <p14:creationId xmlns:p14="http://schemas.microsoft.com/office/powerpoint/2010/main" val="4110213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正方形/長方形 1042"/>
          <p:cNvSpPr/>
          <p:nvPr/>
        </p:nvSpPr>
        <p:spPr>
          <a:xfrm>
            <a:off x="1547664" y="2204864"/>
            <a:ext cx="58326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91626" y="29208"/>
            <a:ext cx="8229600" cy="1143000"/>
          </a:xfrm>
        </p:spPr>
        <p:txBody>
          <a:bodyPr/>
          <a:lstStyle/>
          <a:p>
            <a:r>
              <a:rPr lang="ja-JP" altLang="en-US" dirty="0" smtClean="0"/>
              <a:t>検出率について</a:t>
            </a:r>
            <a:endParaRPr kumimoji="1" lang="ja-JP" altLang="en-US" dirty="0"/>
          </a:p>
        </p:txBody>
      </p:sp>
      <p:sp>
        <p:nvSpPr>
          <p:cNvPr id="3" name="コンテンツ プレースホルダー 2"/>
          <p:cNvSpPr>
            <a:spLocks noGrp="1"/>
          </p:cNvSpPr>
          <p:nvPr>
            <p:ph idx="1"/>
          </p:nvPr>
        </p:nvSpPr>
        <p:spPr>
          <a:xfrm>
            <a:off x="582425" y="1052736"/>
            <a:ext cx="8229600" cy="1324743"/>
          </a:xfrm>
        </p:spPr>
        <p:txBody>
          <a:bodyPr>
            <a:normAutofit/>
          </a:bodyPr>
          <a:lstStyle/>
          <a:p>
            <a:pPr marL="0" indent="0">
              <a:buNone/>
            </a:pPr>
            <a:r>
              <a:rPr kumimoji="1" lang="en-US" altLang="ja-JP" dirty="0" smtClean="0"/>
              <a:t>PMT</a:t>
            </a:r>
            <a:r>
              <a:rPr kumimoji="1" lang="ja-JP" altLang="en-US" dirty="0" smtClean="0"/>
              <a:t>の印加電圧を決定するために、以下のような回路を組んで、各</a:t>
            </a:r>
            <a:r>
              <a:rPr kumimoji="1" lang="en-US" altLang="ja-JP" dirty="0" smtClean="0"/>
              <a:t>PMT</a:t>
            </a:r>
            <a:r>
              <a:rPr kumimoji="1" lang="ja-JP" altLang="en-US" dirty="0" err="1" smtClean="0"/>
              <a:t>の検</a:t>
            </a:r>
            <a:r>
              <a:rPr kumimoji="1" lang="ja-JP" altLang="en-US" dirty="0" smtClean="0"/>
              <a:t>出率を確かめた。</a:t>
            </a:r>
            <a:endParaRPr kumimoji="1" lang="en-US" altLang="ja-JP" dirty="0" smtClean="0"/>
          </a:p>
          <a:p>
            <a:pPr marL="0" indent="0">
              <a:buNone/>
            </a:pPr>
            <a:endParaRPr lang="en-US" altLang="ja-JP" dirty="0"/>
          </a:p>
          <a:p>
            <a:pPr marL="0" indent="0">
              <a:buNone/>
            </a:pPr>
            <a:endParaRPr kumimoji="1" lang="ja-JP" altLang="en-US" dirty="0"/>
          </a:p>
        </p:txBody>
      </p:sp>
      <p:grpSp>
        <p:nvGrpSpPr>
          <p:cNvPr id="1042" name="グループ化 1041"/>
          <p:cNvGrpSpPr/>
          <p:nvPr/>
        </p:nvGrpSpPr>
        <p:grpSpPr>
          <a:xfrm>
            <a:off x="1655676" y="2416161"/>
            <a:ext cx="5400600" cy="2042231"/>
            <a:chOff x="1115616" y="3429000"/>
            <a:chExt cx="5400600" cy="2042231"/>
          </a:xfrm>
          <a:solidFill>
            <a:schemeClr val="tx2">
              <a:lumMod val="75000"/>
            </a:schemeClr>
          </a:solidFill>
          <a:effectLst>
            <a:outerShdw blurRad="177800" dist="50800" dir="5400000" sx="95000" sy="95000" algn="ctr" rotWithShape="0">
              <a:schemeClr val="bg1"/>
            </a:outerShdw>
          </a:effectLst>
        </p:grpSpPr>
        <p:sp>
          <p:nvSpPr>
            <p:cNvPr id="28" name="テキスト ボックス 27"/>
            <p:cNvSpPr txBox="1"/>
            <p:nvPr/>
          </p:nvSpPr>
          <p:spPr>
            <a:xfrm>
              <a:off x="1115616" y="3429000"/>
              <a:ext cx="1080120" cy="369332"/>
            </a:xfrm>
            <a:prstGeom prst="rect">
              <a:avLst/>
            </a:prstGeom>
            <a:grpFill/>
            <a:ln cmpd="thickThin">
              <a:solidFill>
                <a:schemeClr val="tx1"/>
              </a:solidFill>
            </a:ln>
          </p:spPr>
          <p:txBody>
            <a:bodyPr wrap="square" rtlCol="0">
              <a:spAutoFit/>
            </a:bodyPr>
            <a:lstStyle/>
            <a:p>
              <a:pPr algn="ctr"/>
              <a:r>
                <a:rPr kumimoji="1" lang="en-US" altLang="ja-JP" dirty="0" smtClean="0">
                  <a:solidFill>
                    <a:schemeClr val="bg1">
                      <a:lumMod val="95000"/>
                    </a:schemeClr>
                  </a:solidFill>
                </a:rPr>
                <a:t>PMT2</a:t>
              </a:r>
              <a:endParaRPr kumimoji="1" lang="ja-JP" altLang="en-US" dirty="0">
                <a:solidFill>
                  <a:schemeClr val="bg1">
                    <a:lumMod val="95000"/>
                  </a:schemeClr>
                </a:solidFill>
              </a:endParaRPr>
            </a:p>
          </p:txBody>
        </p:sp>
        <p:sp>
          <p:nvSpPr>
            <p:cNvPr id="32" name="テキスト ボックス 31"/>
            <p:cNvSpPr txBox="1"/>
            <p:nvPr/>
          </p:nvSpPr>
          <p:spPr>
            <a:xfrm>
              <a:off x="1115616" y="4257093"/>
              <a:ext cx="1080120" cy="369332"/>
            </a:xfrm>
            <a:prstGeom prst="rect">
              <a:avLst/>
            </a:prstGeom>
            <a:grpFill/>
            <a:ln cmpd="thickThin">
              <a:solidFill>
                <a:schemeClr val="tx1"/>
              </a:solidFill>
            </a:ln>
          </p:spPr>
          <p:txBody>
            <a:bodyPr wrap="square" rtlCol="0">
              <a:spAutoFit/>
            </a:bodyPr>
            <a:lstStyle/>
            <a:p>
              <a:pPr algn="ctr"/>
              <a:r>
                <a:rPr kumimoji="1" lang="en-US" altLang="ja-JP" dirty="0" smtClean="0">
                  <a:solidFill>
                    <a:schemeClr val="bg1">
                      <a:lumMod val="95000"/>
                    </a:schemeClr>
                  </a:solidFill>
                </a:rPr>
                <a:t>PMT4</a:t>
              </a:r>
              <a:endParaRPr kumimoji="1" lang="ja-JP" altLang="en-US" dirty="0">
                <a:solidFill>
                  <a:schemeClr val="bg1">
                    <a:lumMod val="95000"/>
                  </a:schemeClr>
                </a:solidFill>
              </a:endParaRPr>
            </a:p>
          </p:txBody>
        </p:sp>
        <p:sp>
          <p:nvSpPr>
            <p:cNvPr id="33" name="テキスト ボックス 32"/>
            <p:cNvSpPr txBox="1"/>
            <p:nvPr/>
          </p:nvSpPr>
          <p:spPr>
            <a:xfrm>
              <a:off x="1115616" y="5085184"/>
              <a:ext cx="1080120" cy="369332"/>
            </a:xfrm>
            <a:prstGeom prst="rect">
              <a:avLst/>
            </a:prstGeom>
            <a:grpFill/>
            <a:ln cmpd="thickThin">
              <a:solidFill>
                <a:schemeClr val="tx1"/>
              </a:solidFill>
            </a:ln>
          </p:spPr>
          <p:txBody>
            <a:bodyPr wrap="square" rtlCol="0">
              <a:spAutoFit/>
            </a:bodyPr>
            <a:lstStyle/>
            <a:p>
              <a:pPr algn="ctr"/>
              <a:r>
                <a:rPr kumimoji="1" lang="en-US" altLang="ja-JP" dirty="0" smtClean="0">
                  <a:solidFill>
                    <a:schemeClr val="bg1">
                      <a:lumMod val="95000"/>
                    </a:schemeClr>
                  </a:solidFill>
                </a:rPr>
                <a:t>PMT5</a:t>
              </a:r>
              <a:endParaRPr kumimoji="1" lang="ja-JP" altLang="en-US" dirty="0">
                <a:solidFill>
                  <a:schemeClr val="bg1">
                    <a:lumMod val="95000"/>
                  </a:schemeClr>
                </a:solidFill>
              </a:endParaRPr>
            </a:p>
          </p:txBody>
        </p:sp>
        <p:sp>
          <p:nvSpPr>
            <p:cNvPr id="20" name="テキスト ボックス 19"/>
            <p:cNvSpPr txBox="1"/>
            <p:nvPr/>
          </p:nvSpPr>
          <p:spPr>
            <a:xfrm>
              <a:off x="2771991" y="3429001"/>
              <a:ext cx="461665" cy="2025515"/>
            </a:xfrm>
            <a:prstGeom prst="rect">
              <a:avLst/>
            </a:prstGeom>
            <a:grpFill/>
            <a:ln cmpd="thickThin">
              <a:solidFill>
                <a:schemeClr val="tx1"/>
              </a:solidFill>
            </a:ln>
          </p:spPr>
          <p:txBody>
            <a:bodyPr vert="eaVert" wrap="square" rtlCol="0">
              <a:spAutoFit/>
            </a:bodyPr>
            <a:lstStyle/>
            <a:p>
              <a:r>
                <a:rPr lang="en-US" altLang="ja-JP" dirty="0" smtClean="0">
                  <a:solidFill>
                    <a:schemeClr val="bg1">
                      <a:lumMod val="95000"/>
                    </a:schemeClr>
                  </a:solidFill>
                </a:rPr>
                <a:t>Discriminator</a:t>
              </a:r>
              <a:endParaRPr kumimoji="1" lang="ja-JP" altLang="en-US" dirty="0">
                <a:solidFill>
                  <a:schemeClr val="bg1">
                    <a:lumMod val="95000"/>
                  </a:schemeClr>
                </a:solidFill>
              </a:endParaRPr>
            </a:p>
          </p:txBody>
        </p:sp>
        <p:sp>
          <p:nvSpPr>
            <p:cNvPr id="41" name="テキスト ボックス 40"/>
            <p:cNvSpPr txBox="1"/>
            <p:nvPr/>
          </p:nvSpPr>
          <p:spPr>
            <a:xfrm>
              <a:off x="3491880" y="3861048"/>
              <a:ext cx="466474" cy="1593468"/>
            </a:xfrm>
            <a:prstGeom prst="rect">
              <a:avLst/>
            </a:prstGeom>
            <a:grpFill/>
            <a:ln cmpd="thickThin">
              <a:solidFill>
                <a:schemeClr val="tx1"/>
              </a:solidFill>
            </a:ln>
          </p:spPr>
          <p:txBody>
            <a:bodyPr vert="eaVert" wrap="square" rtlCol="0">
              <a:spAutoFit/>
            </a:bodyPr>
            <a:lstStyle/>
            <a:p>
              <a:r>
                <a:rPr kumimoji="1" lang="en-US" altLang="ja-JP" dirty="0" smtClean="0">
                  <a:solidFill>
                    <a:schemeClr val="bg1">
                      <a:lumMod val="95000"/>
                    </a:schemeClr>
                  </a:solidFill>
                </a:rPr>
                <a:t>Coin1</a:t>
              </a:r>
              <a:endParaRPr kumimoji="1" lang="ja-JP" altLang="en-US" dirty="0">
                <a:solidFill>
                  <a:schemeClr val="bg1">
                    <a:lumMod val="95000"/>
                  </a:schemeClr>
                </a:solidFill>
              </a:endParaRPr>
            </a:p>
          </p:txBody>
        </p:sp>
        <p:sp>
          <p:nvSpPr>
            <p:cNvPr id="42" name="テキスト ボックス 41"/>
            <p:cNvSpPr txBox="1"/>
            <p:nvPr/>
          </p:nvSpPr>
          <p:spPr>
            <a:xfrm>
              <a:off x="4139952" y="3429001"/>
              <a:ext cx="466474" cy="1593468"/>
            </a:xfrm>
            <a:prstGeom prst="rect">
              <a:avLst/>
            </a:prstGeom>
            <a:grpFill/>
            <a:ln cmpd="thickThin">
              <a:solidFill>
                <a:schemeClr val="tx1"/>
              </a:solidFill>
            </a:ln>
          </p:spPr>
          <p:txBody>
            <a:bodyPr vert="eaVert" wrap="square" rtlCol="0">
              <a:spAutoFit/>
            </a:bodyPr>
            <a:lstStyle/>
            <a:p>
              <a:r>
                <a:rPr kumimoji="1" lang="en-US" altLang="ja-JP" dirty="0" smtClean="0">
                  <a:solidFill>
                    <a:schemeClr val="bg1">
                      <a:lumMod val="95000"/>
                    </a:schemeClr>
                  </a:solidFill>
                </a:rPr>
                <a:t>Coin2</a:t>
              </a:r>
              <a:endParaRPr kumimoji="1" lang="ja-JP" altLang="en-US" dirty="0">
                <a:solidFill>
                  <a:schemeClr val="bg1">
                    <a:lumMod val="95000"/>
                  </a:schemeClr>
                </a:solidFill>
              </a:endParaRPr>
            </a:p>
          </p:txBody>
        </p:sp>
        <p:sp>
          <p:nvSpPr>
            <p:cNvPr id="43" name="テキスト ボックス 42"/>
            <p:cNvSpPr txBox="1"/>
            <p:nvPr/>
          </p:nvSpPr>
          <p:spPr>
            <a:xfrm>
              <a:off x="5436096" y="4041069"/>
              <a:ext cx="1080120" cy="369332"/>
            </a:xfrm>
            <a:prstGeom prst="rect">
              <a:avLst/>
            </a:prstGeom>
            <a:grpFill/>
            <a:ln cmpd="thickThin">
              <a:solidFill>
                <a:schemeClr val="tx1"/>
              </a:solidFill>
            </a:ln>
          </p:spPr>
          <p:txBody>
            <a:bodyPr wrap="square" rtlCol="0">
              <a:spAutoFit/>
            </a:bodyPr>
            <a:lstStyle/>
            <a:p>
              <a:pPr algn="ctr"/>
              <a:r>
                <a:rPr lang="en-US" altLang="ja-JP" dirty="0" smtClean="0">
                  <a:solidFill>
                    <a:schemeClr val="bg1">
                      <a:lumMod val="95000"/>
                    </a:schemeClr>
                  </a:solidFill>
                </a:rPr>
                <a:t>Count1</a:t>
              </a:r>
              <a:endParaRPr kumimoji="1" lang="ja-JP" altLang="en-US" dirty="0">
                <a:solidFill>
                  <a:schemeClr val="bg1">
                    <a:lumMod val="95000"/>
                  </a:schemeClr>
                </a:solidFill>
              </a:endParaRPr>
            </a:p>
          </p:txBody>
        </p:sp>
        <p:sp>
          <p:nvSpPr>
            <p:cNvPr id="44" name="テキスト ボックス 43"/>
            <p:cNvSpPr txBox="1"/>
            <p:nvPr/>
          </p:nvSpPr>
          <p:spPr>
            <a:xfrm>
              <a:off x="5436096" y="5101899"/>
              <a:ext cx="1080120" cy="369332"/>
            </a:xfrm>
            <a:prstGeom prst="rect">
              <a:avLst/>
            </a:prstGeom>
            <a:grpFill/>
            <a:ln cmpd="thickThin">
              <a:solidFill>
                <a:schemeClr val="tx1"/>
              </a:solidFill>
            </a:ln>
          </p:spPr>
          <p:txBody>
            <a:bodyPr wrap="square" rtlCol="0">
              <a:spAutoFit/>
            </a:bodyPr>
            <a:lstStyle/>
            <a:p>
              <a:pPr algn="ctr"/>
              <a:r>
                <a:rPr lang="en-US" altLang="ja-JP" dirty="0" smtClean="0">
                  <a:solidFill>
                    <a:schemeClr val="bg1">
                      <a:lumMod val="95000"/>
                    </a:schemeClr>
                  </a:solidFill>
                </a:rPr>
                <a:t>Count</a:t>
              </a:r>
              <a:r>
                <a:rPr kumimoji="1" lang="en-US" altLang="ja-JP" dirty="0" smtClean="0">
                  <a:solidFill>
                    <a:schemeClr val="bg1">
                      <a:lumMod val="95000"/>
                    </a:schemeClr>
                  </a:solidFill>
                </a:rPr>
                <a:t>2</a:t>
              </a:r>
              <a:endParaRPr kumimoji="1" lang="ja-JP" altLang="en-US" dirty="0">
                <a:solidFill>
                  <a:schemeClr val="bg1">
                    <a:lumMod val="95000"/>
                  </a:schemeClr>
                </a:solidFill>
              </a:endParaRPr>
            </a:p>
          </p:txBody>
        </p:sp>
        <p:cxnSp>
          <p:nvCxnSpPr>
            <p:cNvPr id="23" name="直線コネクタ 22"/>
            <p:cNvCxnSpPr>
              <a:stCxn id="28" idx="3"/>
            </p:cNvCxnSpPr>
            <p:nvPr/>
          </p:nvCxnSpPr>
          <p:spPr>
            <a:xfrm>
              <a:off x="2195736" y="3613666"/>
              <a:ext cx="576255" cy="0"/>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33" idx="3"/>
            </p:cNvCxnSpPr>
            <p:nvPr/>
          </p:nvCxnSpPr>
          <p:spPr>
            <a:xfrm>
              <a:off x="2195736" y="5269850"/>
              <a:ext cx="576255" cy="0"/>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233656" y="5269850"/>
              <a:ext cx="258224" cy="0"/>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20" idx="3"/>
            </p:cNvCxnSpPr>
            <p:nvPr/>
          </p:nvCxnSpPr>
          <p:spPr>
            <a:xfrm flipV="1">
              <a:off x="3233656" y="4441758"/>
              <a:ext cx="258224" cy="1"/>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32" idx="3"/>
              <a:endCxn id="20" idx="1"/>
            </p:cNvCxnSpPr>
            <p:nvPr/>
          </p:nvCxnSpPr>
          <p:spPr>
            <a:xfrm>
              <a:off x="2195736" y="4441759"/>
              <a:ext cx="576255" cy="0"/>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233656" y="3613666"/>
              <a:ext cx="906296" cy="0"/>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3958354" y="4441758"/>
              <a:ext cx="181598" cy="0"/>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直線コネクタ 1023"/>
            <p:cNvCxnSpPr>
              <a:endCxn id="44" idx="1"/>
            </p:cNvCxnSpPr>
            <p:nvPr/>
          </p:nvCxnSpPr>
          <p:spPr>
            <a:xfrm>
              <a:off x="3958354" y="5286565"/>
              <a:ext cx="1477742" cy="0"/>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直線コネクタ 1038"/>
            <p:cNvCxnSpPr>
              <a:stCxn id="42" idx="3"/>
              <a:endCxn id="43" idx="1"/>
            </p:cNvCxnSpPr>
            <p:nvPr/>
          </p:nvCxnSpPr>
          <p:spPr>
            <a:xfrm>
              <a:off x="4606426" y="4225735"/>
              <a:ext cx="829670" cy="0"/>
            </a:xfrm>
            <a:prstGeom prst="line">
              <a:avLst/>
            </a:prstGeom>
            <a:grpFill/>
            <a:ln cmpd="thickThi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1" name="テキスト ボックス 1040"/>
          <p:cNvSpPr txBox="1"/>
          <p:nvPr/>
        </p:nvSpPr>
        <p:spPr>
          <a:xfrm>
            <a:off x="826795" y="4653136"/>
            <a:ext cx="6876764" cy="2000548"/>
          </a:xfrm>
          <a:prstGeom prst="rect">
            <a:avLst/>
          </a:prstGeom>
          <a:noFill/>
        </p:spPr>
        <p:txBody>
          <a:bodyPr wrap="square" rtlCol="0">
            <a:spAutoFit/>
          </a:bodyPr>
          <a:lstStyle/>
          <a:p>
            <a:r>
              <a:rPr kumimoji="1" lang="ja-JP" altLang="en-US" sz="2000" dirty="0" smtClean="0"/>
              <a:t>ただしこれは</a:t>
            </a:r>
            <a:r>
              <a:rPr kumimoji="1" lang="en-US" altLang="ja-JP" sz="2000" dirty="0" smtClean="0"/>
              <a:t>PMT</a:t>
            </a:r>
            <a:r>
              <a:rPr kumimoji="1" lang="ja-JP" altLang="en-US" sz="2000" dirty="0" smtClean="0"/>
              <a:t>２の検出率を測定する時であり、この時検出率</a:t>
            </a:r>
            <a:r>
              <a:rPr kumimoji="1" lang="en-US" altLang="ja-JP" sz="2000" dirty="0" smtClean="0"/>
              <a:t>E</a:t>
            </a:r>
            <a:r>
              <a:rPr kumimoji="1" lang="ja-JP" altLang="en-US" sz="2000" dirty="0" smtClean="0"/>
              <a:t>を</a:t>
            </a:r>
            <a:endParaRPr kumimoji="1" lang="en-US" altLang="ja-JP" sz="2000" dirty="0" smtClean="0"/>
          </a:p>
          <a:p>
            <a:r>
              <a:rPr lang="ja-JP" altLang="en-US" sz="3200" dirty="0"/>
              <a:t>　</a:t>
            </a:r>
            <a:r>
              <a:rPr lang="ja-JP" altLang="en-US" sz="3200" dirty="0" smtClean="0"/>
              <a:t>　　</a:t>
            </a:r>
            <a:r>
              <a:rPr lang="en-US" altLang="ja-JP" sz="3200" dirty="0" smtClean="0"/>
              <a:t>E</a:t>
            </a:r>
            <a:r>
              <a:rPr lang="ja-JP" altLang="en-US" sz="3200" dirty="0" smtClean="0"/>
              <a:t>＝</a:t>
            </a:r>
            <a:r>
              <a:rPr lang="en-US" altLang="ja-JP" sz="3200" dirty="0" smtClean="0"/>
              <a:t>Count1/Count2</a:t>
            </a:r>
          </a:p>
          <a:p>
            <a:pPr algn="r"/>
            <a:r>
              <a:rPr lang="ja-JP" altLang="en-US" sz="2000" dirty="0" smtClean="0"/>
              <a:t>と定義した。</a:t>
            </a:r>
            <a:endParaRPr kumimoji="1" lang="en-US" altLang="ja-JP" sz="2000" dirty="0" smtClean="0"/>
          </a:p>
          <a:p>
            <a:r>
              <a:rPr lang="ja-JP" altLang="en-US" sz="3200" dirty="0"/>
              <a:t>　</a:t>
            </a:r>
            <a:r>
              <a:rPr lang="ja-JP" altLang="en-US" sz="3200" dirty="0" smtClean="0"/>
              <a:t>　　　　</a:t>
            </a:r>
            <a:endParaRPr kumimoji="1" lang="ja-JP" altLang="en-US" sz="3200" dirty="0"/>
          </a:p>
        </p:txBody>
      </p:sp>
    </p:spTree>
    <p:extLst>
      <p:ext uri="{BB962C8B-B14F-4D97-AF65-F5344CB8AC3E}">
        <p14:creationId xmlns:p14="http://schemas.microsoft.com/office/powerpoint/2010/main" val="4063152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560" y="1988840"/>
            <a:ext cx="8136904" cy="4104456"/>
          </a:xfrm>
        </p:spPr>
        <p:txBody>
          <a:bodyPr>
            <a:normAutofit lnSpcReduction="10000"/>
          </a:bodyPr>
          <a:lstStyle/>
          <a:p>
            <a:pPr marL="0" indent="0">
              <a:buNone/>
            </a:pPr>
            <a:r>
              <a:rPr kumimoji="1" lang="ja-JP" altLang="en-US" dirty="0" smtClean="0"/>
              <a:t>オシロスコープで各</a:t>
            </a:r>
            <a:r>
              <a:rPr kumimoji="1" lang="en-US" altLang="ja-JP" dirty="0" smtClean="0"/>
              <a:t>PMT</a:t>
            </a:r>
            <a:r>
              <a:rPr kumimoji="1" lang="ja-JP" altLang="en-US" dirty="0" smtClean="0"/>
              <a:t>からの波形を見る。</a:t>
            </a:r>
            <a:endParaRPr kumimoji="1" lang="en-US" altLang="ja-JP" dirty="0" smtClean="0"/>
          </a:p>
          <a:p>
            <a:pPr marL="0" indent="0">
              <a:buNone/>
            </a:pPr>
            <a:r>
              <a:rPr lang="ja-JP" altLang="en-US" dirty="0"/>
              <a:t>この</a:t>
            </a:r>
            <a:r>
              <a:rPr lang="ja-JP" altLang="en-US" dirty="0" smtClean="0"/>
              <a:t>時</a:t>
            </a:r>
            <a:r>
              <a:rPr lang="en-US" altLang="ja-JP" dirty="0" smtClean="0"/>
              <a:t>PMT</a:t>
            </a:r>
            <a:r>
              <a:rPr lang="ja-JP" altLang="en-US" dirty="0" err="1" smtClean="0"/>
              <a:t>への</a:t>
            </a:r>
            <a:r>
              <a:rPr lang="ja-JP" altLang="en-US" dirty="0" smtClean="0"/>
              <a:t>印加電圧を</a:t>
            </a:r>
            <a:r>
              <a:rPr lang="en-US" altLang="ja-JP" dirty="0" smtClean="0"/>
              <a:t>1800</a:t>
            </a:r>
            <a:r>
              <a:rPr lang="ja-JP" altLang="en-US" dirty="0" smtClean="0"/>
              <a:t>～</a:t>
            </a:r>
            <a:r>
              <a:rPr lang="en-US" altLang="ja-JP" dirty="0" smtClean="0"/>
              <a:t>2300V</a:t>
            </a:r>
            <a:r>
              <a:rPr lang="ja-JP" altLang="en-US" dirty="0" smtClean="0"/>
              <a:t>の間で変化させた。</a:t>
            </a:r>
            <a:endParaRPr lang="en-US" altLang="ja-JP" dirty="0" smtClean="0"/>
          </a:p>
          <a:p>
            <a:pPr marL="0" indent="0">
              <a:buNone/>
            </a:pPr>
            <a:endParaRPr kumimoji="1" lang="en-US" altLang="ja-JP" dirty="0"/>
          </a:p>
          <a:p>
            <a:pPr marL="0" indent="0">
              <a:buNone/>
            </a:pPr>
            <a:r>
              <a:rPr lang="ja-JP" altLang="en-US" dirty="0" smtClean="0"/>
              <a:t>この時点で、各</a:t>
            </a:r>
            <a:r>
              <a:rPr lang="en-US" altLang="ja-JP" dirty="0" smtClean="0"/>
              <a:t>PMT</a:t>
            </a:r>
            <a:r>
              <a:rPr lang="ja-JP" altLang="en-US" dirty="0" smtClean="0"/>
              <a:t>において、ノイズによる信号は閾値を３０ｍ</a:t>
            </a:r>
            <a:r>
              <a:rPr lang="en-US" altLang="ja-JP" dirty="0" smtClean="0"/>
              <a:t>V</a:t>
            </a:r>
            <a:r>
              <a:rPr lang="ja-JP" altLang="en-US" dirty="0" smtClean="0"/>
              <a:t>とすれば、十分カットできると判断したため、</a:t>
            </a:r>
            <a:r>
              <a:rPr lang="en-US" altLang="ja-JP" dirty="0" smtClean="0"/>
              <a:t>Discriminator</a:t>
            </a:r>
            <a:r>
              <a:rPr lang="ja-JP" altLang="en-US" dirty="0" smtClean="0"/>
              <a:t>の閾値は３０ｍ</a:t>
            </a:r>
            <a:r>
              <a:rPr lang="en-US" altLang="ja-JP" dirty="0" smtClean="0"/>
              <a:t>V</a:t>
            </a:r>
            <a:r>
              <a:rPr lang="ja-JP" altLang="en-US" dirty="0" smtClean="0"/>
              <a:t>とした。</a:t>
            </a:r>
            <a:endParaRPr lang="en-US" altLang="ja-JP" dirty="0" smtClean="0"/>
          </a:p>
        </p:txBody>
      </p:sp>
      <p:sp>
        <p:nvSpPr>
          <p:cNvPr id="4" name="テキスト ボックス 3"/>
          <p:cNvSpPr txBox="1"/>
          <p:nvPr/>
        </p:nvSpPr>
        <p:spPr>
          <a:xfrm>
            <a:off x="971600" y="260648"/>
            <a:ext cx="6768752" cy="584775"/>
          </a:xfrm>
          <a:prstGeom prst="rect">
            <a:avLst/>
          </a:prstGeom>
          <a:noFill/>
        </p:spPr>
        <p:txBody>
          <a:bodyPr wrap="square" rtlCol="0">
            <a:spAutoFit/>
          </a:bodyPr>
          <a:lstStyle/>
          <a:p>
            <a:pPr algn="ctr"/>
            <a:r>
              <a:rPr kumimoji="1" lang="en-US" altLang="ja-JP" sz="3200" dirty="0" smtClean="0"/>
              <a:t>Discriminator</a:t>
            </a:r>
            <a:r>
              <a:rPr kumimoji="1" lang="ja-JP" altLang="en-US" sz="3200" dirty="0" smtClean="0"/>
              <a:t>の閾値設定</a:t>
            </a:r>
            <a:endParaRPr kumimoji="1" lang="ja-JP" altLang="en-US" sz="3200" dirty="0"/>
          </a:p>
        </p:txBody>
      </p:sp>
    </p:spTree>
    <p:extLst>
      <p:ext uri="{BB962C8B-B14F-4D97-AF65-F5344CB8AC3E}">
        <p14:creationId xmlns:p14="http://schemas.microsoft.com/office/powerpoint/2010/main" val="185842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とりあえず</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pPr marL="0" indent="0">
              <a:buNone/>
            </a:pPr>
            <a:r>
              <a:rPr lang="en-US" altLang="ja-JP" dirty="0" smtClean="0"/>
              <a:t>PMT5=PMT4=2300V</a:t>
            </a:r>
            <a:r>
              <a:rPr lang="ja-JP" altLang="en-US" dirty="0" smtClean="0"/>
              <a:t>で固定し、</a:t>
            </a:r>
            <a:endParaRPr lang="en-US" altLang="ja-JP" dirty="0" smtClean="0"/>
          </a:p>
          <a:p>
            <a:pPr marL="0" indent="0">
              <a:buNone/>
            </a:pPr>
            <a:r>
              <a:rPr lang="en-US" altLang="ja-JP" dirty="0" smtClean="0"/>
              <a:t>PMT2</a:t>
            </a:r>
            <a:r>
              <a:rPr lang="ja-JP" altLang="en-US" dirty="0" smtClean="0"/>
              <a:t>の電圧を変化させてみると</a:t>
            </a:r>
            <a:endParaRPr lang="en-US" altLang="ja-JP" dirty="0" smtClean="0"/>
          </a:p>
          <a:p>
            <a:pPr marL="0" indent="0">
              <a:buNone/>
            </a:pPr>
            <a:r>
              <a:rPr kumimoji="1" lang="ja-JP" altLang="en-US" dirty="0" smtClean="0"/>
              <a:t>検出率は</a:t>
            </a:r>
            <a:endParaRPr kumimoji="1" lang="en-US" altLang="ja-JP" dirty="0" smtClean="0"/>
          </a:p>
          <a:p>
            <a:pPr marL="0" indent="0">
              <a:buNone/>
            </a:pPr>
            <a:r>
              <a:rPr kumimoji="1" lang="ja-JP" altLang="en-US" dirty="0" smtClean="0"/>
              <a:t>右のグラフのようになる</a:t>
            </a:r>
            <a:endParaRPr kumimoji="1"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a:p>
          <a:p>
            <a:pPr marL="0" indent="0">
              <a:buNone/>
            </a:pPr>
            <a:r>
              <a:rPr kumimoji="1" lang="ja-JP" altLang="en-US" dirty="0" smtClean="0"/>
              <a:t>よって</a:t>
            </a:r>
            <a:endParaRPr kumimoji="1" lang="en-US" altLang="ja-JP" dirty="0" smtClean="0"/>
          </a:p>
          <a:p>
            <a:pPr marL="0" indent="0">
              <a:buNone/>
            </a:pPr>
            <a:r>
              <a:rPr lang="ja-JP" altLang="en-US" dirty="0"/>
              <a:t>　</a:t>
            </a:r>
            <a:r>
              <a:rPr lang="ja-JP" altLang="en-US" dirty="0" smtClean="0"/>
              <a:t>　</a:t>
            </a:r>
            <a:r>
              <a:rPr lang="en-US" altLang="ja-JP" dirty="0" smtClean="0"/>
              <a:t>PMT2</a:t>
            </a:r>
            <a:r>
              <a:rPr lang="ja-JP" altLang="en-US" dirty="0" smtClean="0"/>
              <a:t>のとりあえずの</a:t>
            </a:r>
            <a:r>
              <a:rPr lang="ja-JP" altLang="en-US" dirty="0"/>
              <a:t>電</a:t>
            </a:r>
            <a:r>
              <a:rPr kumimoji="1" lang="ja-JP" altLang="en-US" dirty="0" smtClean="0"/>
              <a:t>圧は</a:t>
            </a:r>
            <a:r>
              <a:rPr kumimoji="1" lang="en-US" altLang="ja-JP" dirty="0" smtClean="0"/>
              <a:t>2300V…</a:t>
            </a:r>
            <a:r>
              <a:rPr kumimoji="1" lang="ja-JP" altLang="en-US" dirty="0" smtClean="0"/>
              <a:t>？</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420888"/>
            <a:ext cx="3970089"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25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ちょっと</a:t>
            </a:r>
            <a:r>
              <a:rPr lang="ja-JP" altLang="en-US" dirty="0" smtClean="0"/>
              <a:t>待った？</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kumimoji="1" lang="en-US" altLang="ja-JP" dirty="0" smtClean="0"/>
              <a:t>PMT2</a:t>
            </a:r>
            <a:r>
              <a:rPr kumimoji="1" lang="ja-JP" altLang="en-US" dirty="0" smtClean="0"/>
              <a:t>の電圧が</a:t>
            </a:r>
            <a:r>
              <a:rPr kumimoji="1" lang="en-US" altLang="ja-JP" dirty="0" smtClean="0"/>
              <a:t>2300V</a:t>
            </a:r>
            <a:r>
              <a:rPr kumimoji="1" lang="ja-JP" altLang="en-US" dirty="0" smtClean="0"/>
              <a:t>の時</a:t>
            </a:r>
            <a:r>
              <a:rPr kumimoji="1" lang="en-US" altLang="ja-JP" dirty="0" smtClean="0"/>
              <a:t>PMT2</a:t>
            </a:r>
            <a:r>
              <a:rPr kumimoji="1" lang="ja-JP" altLang="en-US" dirty="0" smtClean="0"/>
              <a:t>のシングルレートを測定するとおよそ</a:t>
            </a:r>
            <a:r>
              <a:rPr kumimoji="1" lang="en-US" altLang="ja-JP" dirty="0" smtClean="0"/>
              <a:t>5kHz</a:t>
            </a:r>
            <a:r>
              <a:rPr kumimoji="1" lang="ja-JP" altLang="en-US" dirty="0" smtClean="0"/>
              <a:t>であった。</a:t>
            </a:r>
            <a:endParaRPr kumimoji="1" lang="en-US" altLang="ja-JP" dirty="0" smtClean="0"/>
          </a:p>
          <a:p>
            <a:pPr marL="0" indent="0">
              <a:buNone/>
            </a:pPr>
            <a:endParaRPr lang="en-US" altLang="ja-JP" dirty="0" smtClean="0"/>
          </a:p>
          <a:p>
            <a:pPr marL="0" indent="0">
              <a:buNone/>
            </a:pPr>
            <a:r>
              <a:rPr lang="ja-JP" altLang="en-US" dirty="0" smtClean="0"/>
              <a:t>一方、環境放射線と宇宙線を合わせた時のシングルレートはシンチレーターの構造などから、およそ</a:t>
            </a:r>
            <a:r>
              <a:rPr lang="en-US" altLang="ja-JP" dirty="0" smtClean="0"/>
              <a:t>1kHz</a:t>
            </a:r>
            <a:r>
              <a:rPr lang="ja-JP" altLang="en-US" dirty="0" smtClean="0"/>
              <a:t>程度になるはずである。つまり</a:t>
            </a:r>
            <a:r>
              <a:rPr lang="en-US" altLang="ja-JP" dirty="0" smtClean="0"/>
              <a:t>…</a:t>
            </a:r>
          </a:p>
          <a:p>
            <a:pPr marL="0" indent="0">
              <a:buNone/>
            </a:pPr>
            <a:endParaRPr kumimoji="1" lang="en-US" altLang="ja-JP" dirty="0"/>
          </a:p>
          <a:p>
            <a:pPr marL="0" indent="0">
              <a:buNone/>
            </a:pPr>
            <a:r>
              <a:rPr kumimoji="1" lang="ja-JP" altLang="en-US" sz="4300" b="1" dirty="0" smtClean="0">
                <a:effectLst>
                  <a:outerShdw blurRad="38100" dist="38100" dir="2700000" algn="tl">
                    <a:srgbClr val="000000">
                      <a:alpha val="43137"/>
                    </a:srgbClr>
                  </a:outerShdw>
                </a:effectLst>
              </a:rPr>
              <a:t>→</a:t>
            </a:r>
            <a:r>
              <a:rPr kumimoji="1" lang="en-US" altLang="ja-JP" sz="4300" b="1" dirty="0" smtClean="0">
                <a:effectLst>
                  <a:outerShdw blurRad="38100" dist="38100" dir="2700000" algn="tl">
                    <a:srgbClr val="000000">
                      <a:alpha val="43137"/>
                    </a:srgbClr>
                  </a:outerShdw>
                </a:effectLst>
              </a:rPr>
              <a:t>2300V</a:t>
            </a:r>
            <a:r>
              <a:rPr kumimoji="1" lang="ja-JP" altLang="en-US" sz="4300" b="1" dirty="0" smtClean="0">
                <a:effectLst>
                  <a:outerShdw blurRad="38100" dist="38100" dir="2700000" algn="tl">
                    <a:srgbClr val="000000">
                      <a:alpha val="43137"/>
                    </a:srgbClr>
                  </a:outerShdw>
                </a:effectLst>
              </a:rPr>
              <a:t>かけた時の</a:t>
            </a:r>
            <a:r>
              <a:rPr lang="en-US" altLang="ja-JP" sz="4300" b="1" dirty="0" smtClean="0">
                <a:effectLst>
                  <a:outerShdw blurRad="38100" dist="38100" dir="2700000" algn="tl">
                    <a:srgbClr val="000000">
                      <a:alpha val="43137"/>
                    </a:srgbClr>
                  </a:outerShdw>
                </a:effectLst>
              </a:rPr>
              <a:t>PMT2</a:t>
            </a:r>
            <a:r>
              <a:rPr lang="ja-JP" altLang="en-US" sz="4300" b="1" dirty="0" smtClean="0">
                <a:effectLst>
                  <a:outerShdw blurRad="38100" dist="38100" dir="2700000" algn="tl">
                    <a:srgbClr val="000000">
                      <a:alpha val="43137"/>
                    </a:srgbClr>
                  </a:outerShdw>
                </a:effectLst>
              </a:rPr>
              <a:t>の信号はノイズだらけ！！</a:t>
            </a:r>
            <a:endParaRPr kumimoji="1" lang="ja-JP" altLang="en-US" sz="4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191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p:cNvSpPr txBox="1"/>
              <p:nvPr/>
            </p:nvSpPr>
            <p:spPr>
              <a:xfrm>
                <a:off x="323528" y="116632"/>
                <a:ext cx="8640960" cy="6686639"/>
              </a:xfrm>
              <a:prstGeom prst="rect">
                <a:avLst/>
              </a:prstGeom>
              <a:noFill/>
            </p:spPr>
            <p:txBody>
              <a:bodyPr wrap="square" rtlCol="0">
                <a:spAutoFit/>
              </a:bodyPr>
              <a:lstStyle/>
              <a:p>
                <a:r>
                  <a:rPr lang="ja-JP" altLang="en-US" sz="1600" dirty="0" smtClean="0"/>
                  <a:t>　これを①に代入して</a:t>
                </a:r>
                <a:endParaRPr lang="en-US" altLang="ja-JP" sz="1600" dirty="0" smtClean="0"/>
              </a:p>
              <a:p>
                <a:pPr/>
                <a14:m>
                  <m:oMathPara xmlns:m="http://schemas.openxmlformats.org/officeDocument/2006/math">
                    <m:oMathParaPr>
                      <m:jc m:val="centerGroup"/>
                    </m:oMathParaPr>
                    <m:oMath xmlns:m="http://schemas.openxmlformats.org/officeDocument/2006/math">
                      <m:d>
                        <m:dPr>
                          <m:ctrlPr>
                            <a:rPr kumimoji="1" lang="en-US" altLang="ja-JP" sz="1600" b="0" i="1" smtClean="0">
                              <a:latin typeface="Cambria Math"/>
                            </a:rPr>
                          </m:ctrlPr>
                        </m:dPr>
                        <m:e>
                          <m:r>
                            <a:rPr kumimoji="1" lang="en-US" altLang="ja-JP" sz="1600" b="0" i="1" smtClean="0">
                              <a:latin typeface="Cambria Math"/>
                            </a:rPr>
                            <m:t>𝐸</m:t>
                          </m:r>
                          <m:r>
                            <a:rPr kumimoji="1" lang="en-US" altLang="ja-JP" sz="1600" b="0" i="1" smtClean="0">
                              <a:latin typeface="Cambria Math"/>
                            </a:rPr>
                            <m:t>−</m:t>
                          </m:r>
                          <m:r>
                            <a:rPr kumimoji="1" lang="en-US" altLang="ja-JP" sz="1600" b="0" i="1" smtClean="0">
                              <a:latin typeface="Cambria Math"/>
                            </a:rPr>
                            <m:t>𝑒</m:t>
                          </m:r>
                          <m:r>
                            <a:rPr kumimoji="1" lang="en-US" altLang="ja-JP" sz="1600" b="0" i="1" smtClean="0">
                              <a:latin typeface="Cambria Math"/>
                            </a:rPr>
                            <m:t>𝜑</m:t>
                          </m:r>
                        </m:e>
                      </m:d>
                      <m:sSub>
                        <m:sSubPr>
                          <m:ctrlPr>
                            <a:rPr kumimoji="1" lang="en-US" altLang="ja-JP" sz="1600" b="0" i="1" smtClean="0">
                              <a:latin typeface="Cambria Math"/>
                            </a:rPr>
                          </m:ctrlPr>
                        </m:sSubPr>
                        <m:e>
                          <m:r>
                            <a:rPr kumimoji="1" lang="en-US" altLang="ja-JP" sz="1600" b="0" i="1" smtClean="0">
                              <a:latin typeface="Cambria Math"/>
                            </a:rPr>
                            <m:t>𝜓</m:t>
                          </m:r>
                        </m:e>
                        <m:sub>
                          <m:r>
                            <a:rPr kumimoji="1" lang="en-US" altLang="ja-JP" sz="1600" b="0" i="1" smtClean="0">
                              <a:latin typeface="Cambria Math"/>
                            </a:rPr>
                            <m:t>𝐴</m:t>
                          </m:r>
                        </m:sub>
                      </m:sSub>
                      <m:r>
                        <a:rPr kumimoji="1" lang="en-US" altLang="ja-JP" sz="1600" b="0" i="1" smtClean="0">
                          <a:latin typeface="Cambria Math"/>
                        </a:rPr>
                        <m:t>=</m:t>
                      </m:r>
                      <m:f>
                        <m:fPr>
                          <m:ctrlPr>
                            <a:rPr kumimoji="1" lang="en-US" altLang="ja-JP" sz="1600" b="0" i="1" smtClean="0">
                              <a:latin typeface="Cambria Math"/>
                            </a:rPr>
                          </m:ctrlPr>
                        </m:fPr>
                        <m:num>
                          <m:d>
                            <m:dPr>
                              <m:begChr m:val="["/>
                              <m:endChr m:val="]"/>
                              <m:ctrlPr>
                                <a:rPr kumimoji="1" lang="en-US" altLang="ja-JP" sz="1600" b="0" i="1" smtClean="0">
                                  <a:latin typeface="Cambria Math"/>
                                </a:rPr>
                              </m:ctrlPr>
                            </m:dPr>
                            <m:e>
                              <m:r>
                                <a:rPr kumimoji="1" lang="en-US" altLang="ja-JP" sz="1600" b="1" i="1" smtClean="0">
                                  <a:latin typeface="Cambria Math"/>
                                </a:rPr>
                                <m:t>𝝈</m:t>
                              </m:r>
                              <m:r>
                                <a:rPr kumimoji="1" lang="ja-JP" altLang="en-US" sz="1600" b="1" i="1" smtClean="0">
                                  <a:latin typeface="Cambria Math"/>
                                </a:rPr>
                                <m:t>・</m:t>
                              </m:r>
                              <m:d>
                                <m:dPr>
                                  <m:ctrlPr>
                                    <a:rPr kumimoji="1" lang="en-US" altLang="ja-JP" sz="1600" b="1" i="1" smtClean="0">
                                      <a:latin typeface="Cambria Math"/>
                                    </a:rPr>
                                  </m:ctrlPr>
                                </m:dPr>
                                <m:e>
                                  <m:r>
                                    <a:rPr kumimoji="1" lang="en-US" altLang="ja-JP" sz="1600" b="1" i="1" smtClean="0">
                                      <a:latin typeface="Cambria Math"/>
                                    </a:rPr>
                                    <m:t>𝒑</m:t>
                                  </m:r>
                                  <m:r>
                                    <a:rPr kumimoji="1" lang="en-US" altLang="ja-JP" sz="1600" b="1" i="1" smtClean="0">
                                      <a:latin typeface="Cambria Math"/>
                                    </a:rPr>
                                    <m:t>−</m:t>
                                  </m:r>
                                  <m:r>
                                    <a:rPr kumimoji="1" lang="en-US" altLang="ja-JP" sz="1600" b="0" i="1" smtClean="0">
                                      <a:latin typeface="Cambria Math"/>
                                    </a:rPr>
                                    <m:t>𝑒</m:t>
                                  </m:r>
                                  <m:r>
                                    <a:rPr kumimoji="1" lang="en-US" altLang="ja-JP" sz="1600" b="1" i="1" smtClean="0">
                                      <a:latin typeface="Cambria Math"/>
                                    </a:rPr>
                                    <m:t>𝑨</m:t>
                                  </m:r>
                                </m:e>
                              </m:d>
                            </m:e>
                          </m:d>
                          <m:r>
                            <a:rPr kumimoji="1" lang="ja-JP" altLang="en-US" sz="1600" b="0" i="1" smtClean="0">
                              <a:latin typeface="Cambria Math"/>
                            </a:rPr>
                            <m:t>・</m:t>
                          </m:r>
                          <m:r>
                            <a:rPr lang="en-US" altLang="ja-JP" sz="1600" i="1">
                              <a:latin typeface="Cambria Math"/>
                            </a:rPr>
                            <m:t>[</m:t>
                          </m:r>
                          <m:r>
                            <a:rPr lang="en-US" altLang="ja-JP" sz="1600" b="1" i="1">
                              <a:latin typeface="Cambria Math"/>
                            </a:rPr>
                            <m:t>𝝈</m:t>
                          </m:r>
                          <m:r>
                            <a:rPr lang="ja-JP" altLang="en-US" sz="1600" b="1" i="1">
                              <a:latin typeface="Cambria Math"/>
                            </a:rPr>
                            <m:t>・</m:t>
                          </m:r>
                          <m:r>
                            <a:rPr lang="en-US" altLang="ja-JP" sz="1600" b="1" i="1">
                              <a:latin typeface="Cambria Math"/>
                            </a:rPr>
                            <m:t>(</m:t>
                          </m:r>
                          <m:r>
                            <a:rPr lang="en-US" altLang="ja-JP" sz="1600" b="1" i="1">
                              <a:latin typeface="Cambria Math"/>
                            </a:rPr>
                            <m:t>𝒑</m:t>
                          </m:r>
                          <m:r>
                            <a:rPr lang="en-US" altLang="ja-JP" sz="1600" b="1" i="1">
                              <a:latin typeface="Cambria Math"/>
                            </a:rPr>
                            <m:t>−</m:t>
                          </m:r>
                          <m:r>
                            <a:rPr lang="en-US" altLang="ja-JP" sz="1600" b="0" i="1">
                              <a:latin typeface="Cambria Math"/>
                            </a:rPr>
                            <m:t>𝑒</m:t>
                          </m:r>
                          <m:r>
                            <a:rPr lang="en-US" altLang="ja-JP" sz="1600" b="1" i="1">
                              <a:latin typeface="Cambria Math"/>
                            </a:rPr>
                            <m:t>𝑨</m:t>
                          </m:r>
                          <m:r>
                            <a:rPr lang="en-US" altLang="ja-JP" sz="1600" i="1">
                              <a:latin typeface="Cambria Math"/>
                            </a:rPr>
                            <m:t>)]</m:t>
                          </m:r>
                        </m:num>
                        <m:den>
                          <m:r>
                            <a:rPr kumimoji="1" lang="en-US" altLang="ja-JP" sz="1600" b="0" i="1" smtClean="0">
                              <a:latin typeface="Cambria Math"/>
                            </a:rPr>
                            <m:t>2</m:t>
                          </m:r>
                          <m:r>
                            <a:rPr kumimoji="1" lang="en-US" altLang="ja-JP" sz="1600" b="0" i="1" smtClean="0">
                              <a:latin typeface="Cambria Math"/>
                            </a:rPr>
                            <m:t>𝑚</m:t>
                          </m:r>
                        </m:den>
                      </m:f>
                      <m:sSub>
                        <m:sSubPr>
                          <m:ctrlPr>
                            <a:rPr kumimoji="1" lang="en-US" altLang="ja-JP" sz="1600" b="0" i="1" smtClean="0">
                              <a:latin typeface="Cambria Math"/>
                            </a:rPr>
                          </m:ctrlPr>
                        </m:sSubPr>
                        <m:e>
                          <m:r>
                            <a:rPr kumimoji="1" lang="en-US" altLang="ja-JP" sz="1600" b="0" i="1" smtClean="0">
                              <a:latin typeface="Cambria Math"/>
                            </a:rPr>
                            <m:t>𝜓</m:t>
                          </m:r>
                        </m:e>
                        <m:sub>
                          <m:r>
                            <a:rPr kumimoji="1" lang="en-US" altLang="ja-JP" sz="1600" b="0" i="1" smtClean="0">
                              <a:latin typeface="Cambria Math"/>
                            </a:rPr>
                            <m:t>𝐴</m:t>
                          </m:r>
                        </m:sub>
                      </m:sSub>
                    </m:oMath>
                  </m:oMathPara>
                </a14:m>
                <a:endParaRPr kumimoji="1" lang="en-US" altLang="ja-JP" sz="1600" dirty="0" smtClean="0"/>
              </a:p>
              <a:p>
                <a:r>
                  <a:rPr lang="ja-JP" altLang="en-US" sz="1600" dirty="0" smtClean="0"/>
                  <a:t>　分子</a:t>
                </a:r>
                <a:r>
                  <a:rPr lang="ja-JP" altLang="en-US" sz="1600" dirty="0"/>
                  <a:t>の部分</a:t>
                </a:r>
                <a:r>
                  <a:rPr lang="ja-JP" altLang="en-US" sz="1600" dirty="0" smtClean="0"/>
                  <a:t>は</a:t>
                </a:r>
                <a14:m>
                  <m:oMath xmlns:m="http://schemas.openxmlformats.org/officeDocument/2006/math">
                    <m:d>
                      <m:dPr>
                        <m:ctrlPr>
                          <a:rPr lang="en-US" altLang="ja-JP" sz="1600" b="1" i="1" smtClean="0">
                            <a:latin typeface="Cambria Math"/>
                          </a:rPr>
                        </m:ctrlPr>
                      </m:dPr>
                      <m:e>
                        <m:r>
                          <a:rPr lang="en-US" altLang="ja-JP" sz="1600" b="1" i="1" smtClean="0">
                            <a:latin typeface="Cambria Math"/>
                          </a:rPr>
                          <m:t>𝝈</m:t>
                        </m:r>
                        <m:r>
                          <a:rPr lang="ja-JP" altLang="en-US" sz="1600" b="1" i="1" smtClean="0">
                            <a:latin typeface="Cambria Math"/>
                          </a:rPr>
                          <m:t>・</m:t>
                        </m:r>
                        <m:r>
                          <a:rPr lang="en-US" altLang="ja-JP" sz="1600" b="1" i="1" smtClean="0">
                            <a:latin typeface="Cambria Math"/>
                          </a:rPr>
                          <m:t>𝒂</m:t>
                        </m:r>
                      </m:e>
                    </m:d>
                    <m:d>
                      <m:dPr>
                        <m:ctrlPr>
                          <a:rPr lang="en-US" altLang="ja-JP" sz="1600" b="1" i="1" smtClean="0">
                            <a:latin typeface="Cambria Math"/>
                          </a:rPr>
                        </m:ctrlPr>
                      </m:dPr>
                      <m:e>
                        <m:r>
                          <a:rPr lang="en-US" altLang="ja-JP" sz="1600" b="1" i="1" smtClean="0">
                            <a:latin typeface="Cambria Math"/>
                          </a:rPr>
                          <m:t>𝝈</m:t>
                        </m:r>
                        <m:r>
                          <a:rPr lang="ja-JP" altLang="en-US" sz="1600" b="1" i="1" smtClean="0">
                            <a:latin typeface="Cambria Math"/>
                          </a:rPr>
                          <m:t>・</m:t>
                        </m:r>
                        <m:r>
                          <a:rPr lang="en-US" altLang="ja-JP" sz="1600" b="1" i="1" smtClean="0">
                            <a:latin typeface="Cambria Math"/>
                          </a:rPr>
                          <m:t>𝒃</m:t>
                        </m:r>
                      </m:e>
                    </m:d>
                    <m:r>
                      <a:rPr lang="en-US" altLang="ja-JP" sz="1600" b="0" i="1" smtClean="0">
                        <a:latin typeface="Cambria Math"/>
                      </a:rPr>
                      <m:t>=</m:t>
                    </m:r>
                    <m:r>
                      <a:rPr lang="en-US" altLang="ja-JP" sz="1600" b="1" i="1" smtClean="0">
                        <a:latin typeface="Cambria Math"/>
                      </a:rPr>
                      <m:t>𝒂</m:t>
                    </m:r>
                    <m:r>
                      <a:rPr lang="ja-JP" altLang="en-US" sz="1600" b="1" i="1" smtClean="0">
                        <a:latin typeface="Cambria Math"/>
                      </a:rPr>
                      <m:t>・</m:t>
                    </m:r>
                    <m:r>
                      <a:rPr lang="en-US" altLang="ja-JP" sz="1600" b="1" i="1" smtClean="0">
                        <a:latin typeface="Cambria Math"/>
                      </a:rPr>
                      <m:t>𝒃</m:t>
                    </m:r>
                    <m:r>
                      <a:rPr lang="en-US" altLang="ja-JP" sz="1600" b="1" i="1" smtClean="0">
                        <a:latin typeface="Cambria Math"/>
                      </a:rPr>
                      <m:t>+</m:t>
                    </m:r>
                    <m:r>
                      <a:rPr lang="en-US" altLang="ja-JP" sz="1600" b="0" i="1" smtClean="0">
                        <a:latin typeface="Cambria Math"/>
                      </a:rPr>
                      <m:t>𝑖</m:t>
                    </m:r>
                    <m:r>
                      <a:rPr lang="en-US" altLang="ja-JP" sz="1600" b="1" i="1" smtClean="0">
                        <a:latin typeface="Cambria Math"/>
                      </a:rPr>
                      <m:t>𝝈</m:t>
                    </m:r>
                    <m:r>
                      <a:rPr lang="ja-JP" altLang="en-US" sz="1600" b="1" i="1" smtClean="0">
                        <a:latin typeface="Cambria Math"/>
                      </a:rPr>
                      <m:t>・</m:t>
                    </m:r>
                    <m:r>
                      <a:rPr lang="en-US" altLang="ja-JP" sz="1600" b="1" i="1" smtClean="0">
                        <a:latin typeface="Cambria Math"/>
                      </a:rPr>
                      <m:t>(</m:t>
                    </m:r>
                    <m:r>
                      <a:rPr lang="en-US" altLang="ja-JP" sz="1600" b="1" i="1" smtClean="0">
                        <a:latin typeface="Cambria Math"/>
                      </a:rPr>
                      <m:t>𝒂</m:t>
                    </m:r>
                    <m:r>
                      <a:rPr lang="en-US" altLang="ja-JP" sz="1600" b="1" i="1" smtClean="0">
                        <a:latin typeface="Cambria Math"/>
                      </a:rPr>
                      <m:t>×</m:t>
                    </m:r>
                    <m:r>
                      <a:rPr lang="en-US" altLang="ja-JP" sz="1600" b="1" i="1" smtClean="0">
                        <a:latin typeface="Cambria Math"/>
                      </a:rPr>
                      <m:t>𝒃</m:t>
                    </m:r>
                    <m:r>
                      <a:rPr lang="en-US" altLang="ja-JP" sz="1600" b="0" i="1" smtClean="0">
                        <a:latin typeface="Cambria Math"/>
                      </a:rPr>
                      <m:t>)</m:t>
                    </m:r>
                  </m:oMath>
                </a14:m>
                <a:r>
                  <a:rPr kumimoji="1" lang="ja-JP" altLang="en-US" sz="1600" dirty="0" smtClean="0"/>
                  <a:t>を用いて計算すると，結局</a:t>
                </a:r>
                <a:endParaRPr kumimoji="1" lang="en-US" altLang="ja-JP" sz="1600" dirty="0" smtClean="0"/>
              </a:p>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𝑇</m:t>
                      </m:r>
                      <m:sSub>
                        <m:sSubPr>
                          <m:ctrlPr>
                            <a:rPr kumimoji="1" lang="en-US" altLang="ja-JP" sz="1600" b="0" i="1" smtClean="0">
                              <a:latin typeface="Cambria Math"/>
                            </a:rPr>
                          </m:ctrlPr>
                        </m:sSubPr>
                        <m:e>
                          <m:r>
                            <a:rPr kumimoji="1" lang="en-US" altLang="ja-JP" sz="1600" b="0" i="1" smtClean="0">
                              <a:latin typeface="Cambria Math"/>
                            </a:rPr>
                            <m:t>𝜓</m:t>
                          </m:r>
                        </m:e>
                        <m:sub>
                          <m:r>
                            <a:rPr kumimoji="1" lang="en-US" altLang="ja-JP" sz="1600" b="0" i="1" smtClean="0">
                              <a:latin typeface="Cambria Math"/>
                            </a:rPr>
                            <m:t>𝐴</m:t>
                          </m:r>
                        </m:sub>
                      </m:sSub>
                      <m:r>
                        <a:rPr kumimoji="1" lang="en-US" altLang="ja-JP" sz="1600" b="0" i="1" smtClean="0">
                          <a:latin typeface="Cambria Math"/>
                        </a:rPr>
                        <m:t>={</m:t>
                      </m:r>
                      <m:f>
                        <m:fPr>
                          <m:ctrlPr>
                            <a:rPr kumimoji="1" lang="en-US" altLang="ja-JP" sz="1600" b="0" i="1" smtClean="0">
                              <a:latin typeface="Cambria Math"/>
                            </a:rPr>
                          </m:ctrlPr>
                        </m:fPr>
                        <m:num>
                          <m:r>
                            <a:rPr kumimoji="1" lang="en-US" altLang="ja-JP" sz="1600" b="0" i="1" smtClean="0">
                              <a:latin typeface="Cambria Math"/>
                            </a:rPr>
                            <m:t>1</m:t>
                          </m:r>
                        </m:num>
                        <m:den>
                          <m:r>
                            <a:rPr kumimoji="1" lang="en-US" altLang="ja-JP" sz="1600" b="0" i="1" smtClean="0">
                              <a:latin typeface="Cambria Math"/>
                            </a:rPr>
                            <m:t>2</m:t>
                          </m:r>
                          <m:r>
                            <a:rPr kumimoji="1" lang="en-US" altLang="ja-JP" sz="1600" b="0" i="1" smtClean="0">
                              <a:latin typeface="Cambria Math"/>
                            </a:rPr>
                            <m:t>𝑚</m:t>
                          </m:r>
                        </m:den>
                      </m:f>
                      <m:sSup>
                        <m:sSupPr>
                          <m:ctrlPr>
                            <a:rPr kumimoji="1" lang="en-US" altLang="ja-JP" sz="1600" b="0" i="1" smtClean="0">
                              <a:latin typeface="Cambria Math"/>
                            </a:rPr>
                          </m:ctrlPr>
                        </m:sSupPr>
                        <m:e>
                          <m:d>
                            <m:dPr>
                              <m:ctrlPr>
                                <a:rPr kumimoji="1" lang="en-US" altLang="ja-JP" sz="1600" b="0" i="1" smtClean="0">
                                  <a:latin typeface="Cambria Math"/>
                                </a:rPr>
                              </m:ctrlPr>
                            </m:dPr>
                            <m:e>
                              <m:r>
                                <a:rPr kumimoji="1" lang="en-US" altLang="ja-JP" sz="1600" b="1" i="1" smtClean="0">
                                  <a:latin typeface="Cambria Math"/>
                                </a:rPr>
                                <m:t>𝒑</m:t>
                              </m:r>
                              <m:r>
                                <a:rPr kumimoji="1" lang="en-US" altLang="ja-JP" sz="1600" b="1" i="1" smtClean="0">
                                  <a:latin typeface="Cambria Math"/>
                                </a:rPr>
                                <m:t>−</m:t>
                              </m:r>
                              <m:r>
                                <a:rPr kumimoji="1" lang="en-US" altLang="ja-JP" sz="1600" b="0" i="1" smtClean="0">
                                  <a:latin typeface="Cambria Math"/>
                                </a:rPr>
                                <m:t>𝑒</m:t>
                              </m:r>
                              <m:r>
                                <a:rPr kumimoji="1" lang="en-US" altLang="ja-JP" sz="1600" b="1" i="1" smtClean="0">
                                  <a:latin typeface="Cambria Math"/>
                                </a:rPr>
                                <m:t>𝑨</m:t>
                              </m:r>
                            </m:e>
                          </m:d>
                        </m:e>
                        <m:sup>
                          <m:r>
                            <a:rPr kumimoji="1" lang="en-US" altLang="ja-JP" sz="1600" b="0" i="1" smtClean="0">
                              <a:latin typeface="Cambria Math"/>
                            </a:rPr>
                            <m:t>2</m:t>
                          </m:r>
                        </m:sup>
                      </m:sSup>
                      <m:r>
                        <a:rPr kumimoji="1" lang="en-US" altLang="ja-JP" sz="1600" b="0" i="1" smtClean="0">
                          <a:latin typeface="Cambria Math"/>
                        </a:rPr>
                        <m:t>+</m:t>
                      </m:r>
                      <m:r>
                        <a:rPr kumimoji="1" lang="en-US" altLang="ja-JP" sz="1600" b="0" i="1" smtClean="0">
                          <a:latin typeface="Cambria Math"/>
                        </a:rPr>
                        <m:t>𝑒</m:t>
                      </m:r>
                      <m:r>
                        <a:rPr kumimoji="1" lang="en-US" altLang="ja-JP" sz="1600" b="0" i="1" smtClean="0">
                          <a:latin typeface="Cambria Math"/>
                        </a:rPr>
                        <m:t>𝜑</m:t>
                      </m:r>
                      <m:r>
                        <a:rPr kumimoji="1" lang="en-US" altLang="ja-JP" sz="1600" b="0" i="1" smtClean="0">
                          <a:latin typeface="Cambria Math"/>
                        </a:rPr>
                        <m:t>−</m:t>
                      </m:r>
                      <m:f>
                        <m:fPr>
                          <m:ctrlPr>
                            <a:rPr kumimoji="1" lang="en-US" altLang="ja-JP" sz="1600" b="0" i="1" smtClean="0">
                              <a:latin typeface="Cambria Math"/>
                            </a:rPr>
                          </m:ctrlPr>
                        </m:fPr>
                        <m:num>
                          <m:r>
                            <a:rPr kumimoji="1" lang="en-US" altLang="ja-JP" sz="1600" b="0" i="1" smtClean="0">
                              <a:latin typeface="Cambria Math"/>
                            </a:rPr>
                            <m:t>𝑒</m:t>
                          </m:r>
                        </m:num>
                        <m:den>
                          <m:r>
                            <a:rPr kumimoji="1" lang="en-US" altLang="ja-JP" sz="1600" b="0" i="1" smtClean="0">
                              <a:latin typeface="Cambria Math"/>
                            </a:rPr>
                            <m:t>2</m:t>
                          </m:r>
                          <m:r>
                            <a:rPr kumimoji="1" lang="en-US" altLang="ja-JP" sz="1600" b="0" i="1" smtClean="0">
                              <a:latin typeface="Cambria Math"/>
                            </a:rPr>
                            <m:t>𝑚</m:t>
                          </m:r>
                        </m:den>
                      </m:f>
                      <m:r>
                        <a:rPr kumimoji="1" lang="en-US" altLang="ja-JP" sz="1600" b="1" i="1" smtClean="0">
                          <a:latin typeface="Cambria Math"/>
                        </a:rPr>
                        <m:t>𝝈</m:t>
                      </m:r>
                      <m:r>
                        <a:rPr kumimoji="1" lang="ja-JP" altLang="en-US" sz="1600" b="1" i="1" smtClean="0">
                          <a:latin typeface="Cambria Math"/>
                        </a:rPr>
                        <m:t>・</m:t>
                      </m:r>
                      <m:r>
                        <a:rPr kumimoji="1" lang="en-US" altLang="ja-JP" sz="1600" b="1" i="1" smtClean="0">
                          <a:latin typeface="Cambria Math"/>
                        </a:rPr>
                        <m:t>𝑩</m:t>
                      </m:r>
                      <m:r>
                        <a:rPr kumimoji="1" lang="en-US" altLang="ja-JP" sz="1600" b="0" i="1" smtClean="0">
                          <a:latin typeface="Cambria Math"/>
                        </a:rPr>
                        <m:t>}</m:t>
                      </m:r>
                    </m:oMath>
                  </m:oMathPara>
                </a14:m>
                <a:endParaRPr kumimoji="1" lang="en-US" altLang="ja-JP" sz="1600" dirty="0" smtClean="0"/>
              </a:p>
              <a:p>
                <a:r>
                  <a:rPr lang="ja-JP" altLang="en-US" sz="1600" dirty="0" smtClean="0"/>
                  <a:t>を得る．</a:t>
                </a:r>
                <a:r>
                  <a:rPr lang="en-US" altLang="ja-JP" sz="1600" dirty="0" smtClean="0"/>
                  <a:t>(</a:t>
                </a:r>
                <a:r>
                  <a:rPr lang="en-US" altLang="ja-JP" sz="1600" b="1" i="1" dirty="0" smtClean="0"/>
                  <a:t>B</a:t>
                </a:r>
                <a:r>
                  <a:rPr lang="ja-JP" altLang="en-US" sz="1600" dirty="0" smtClean="0"/>
                  <a:t>は磁束密度</a:t>
                </a:r>
                <a:r>
                  <a:rPr lang="en-US" altLang="ja-JP" sz="1600" dirty="0" smtClean="0"/>
                  <a:t>)</a:t>
                </a:r>
              </a:p>
              <a:p>
                <a:r>
                  <a:rPr kumimoji="1" lang="ja-JP" altLang="en-US" sz="1600" dirty="0" smtClean="0"/>
                  <a:t>　　これとハミルトニアン</a:t>
                </a:r>
                <a14:m>
                  <m:oMath xmlns:m="http://schemas.openxmlformats.org/officeDocument/2006/math">
                    <m:r>
                      <a:rPr kumimoji="1" lang="en-US" altLang="ja-JP" sz="1600" b="0" i="1" smtClean="0">
                        <a:latin typeface="Cambria Math"/>
                      </a:rPr>
                      <m:t>𝐻</m:t>
                    </m:r>
                    <m:r>
                      <a:rPr kumimoji="1" lang="en-US" altLang="ja-JP" sz="1600" b="0" i="1" smtClean="0">
                        <a:latin typeface="Cambria Math"/>
                      </a:rPr>
                      <m:t>=</m:t>
                    </m:r>
                    <m:sSub>
                      <m:sSubPr>
                        <m:ctrlPr>
                          <a:rPr kumimoji="1" lang="en-US" altLang="ja-JP" sz="1600" b="0" i="1" smtClean="0">
                            <a:latin typeface="Cambria Math"/>
                          </a:rPr>
                        </m:ctrlPr>
                      </m:sSubPr>
                      <m:e>
                        <m:r>
                          <a:rPr kumimoji="1" lang="en-US" altLang="ja-JP" sz="1600" b="0" i="1" smtClean="0">
                            <a:latin typeface="Cambria Math"/>
                          </a:rPr>
                          <m:t>𝐻</m:t>
                        </m:r>
                      </m:e>
                      <m:sub>
                        <m:r>
                          <a:rPr kumimoji="1" lang="en-US" altLang="ja-JP" sz="1600" b="0" i="1" smtClean="0">
                            <a:latin typeface="Cambria Math"/>
                          </a:rPr>
                          <m:t>0</m:t>
                        </m:r>
                      </m:sub>
                    </m:sSub>
                    <m:r>
                      <a:rPr kumimoji="1" lang="en-US" altLang="ja-JP" sz="1600" b="0" i="1" smtClean="0">
                        <a:latin typeface="Cambria Math"/>
                      </a:rPr>
                      <m:t>−</m:t>
                    </m:r>
                    <m:r>
                      <a:rPr kumimoji="1" lang="en-US" altLang="ja-JP" sz="1600" b="1" i="1" smtClean="0">
                        <a:latin typeface="Cambria Math"/>
                      </a:rPr>
                      <m:t>𝝁</m:t>
                    </m:r>
                    <m:r>
                      <a:rPr kumimoji="1" lang="ja-JP" altLang="en-US" sz="1600" b="1" i="1" smtClean="0">
                        <a:latin typeface="Cambria Math"/>
                      </a:rPr>
                      <m:t>・</m:t>
                    </m:r>
                    <m:r>
                      <a:rPr kumimoji="1" lang="en-US" altLang="ja-JP" sz="1600" b="1" i="1" smtClean="0">
                        <a:latin typeface="Cambria Math"/>
                      </a:rPr>
                      <m:t>𝑩</m:t>
                    </m:r>
                    <m:r>
                      <a:rPr kumimoji="1" lang="ja-JP" altLang="en-US" sz="1600" b="0" i="1" smtClean="0">
                        <a:latin typeface="Cambria Math"/>
                      </a:rPr>
                      <m:t>を</m:t>
                    </m:r>
                    <m:r>
                      <a:rPr lang="ja-JP" altLang="en-US" sz="1600" i="1">
                        <a:latin typeface="Cambria Math"/>
                      </a:rPr>
                      <m:t>見比べることで</m:t>
                    </m:r>
                  </m:oMath>
                </a14:m>
                <a:endParaRPr lang="en-US" altLang="ja-JP" sz="1600" dirty="0" smtClean="0"/>
              </a:p>
              <a:p>
                <a:pPr/>
                <a14:m>
                  <m:oMathPara xmlns:m="http://schemas.openxmlformats.org/officeDocument/2006/math">
                    <m:oMathParaPr>
                      <m:jc m:val="centerGroup"/>
                    </m:oMathParaPr>
                    <m:oMath xmlns:m="http://schemas.openxmlformats.org/officeDocument/2006/math">
                      <m:r>
                        <a:rPr kumimoji="1" lang="en-US" altLang="ja-JP" sz="1600" b="1" i="1" dirty="0">
                          <a:latin typeface="Cambria Math"/>
                        </a:rPr>
                        <m:t>𝛍</m:t>
                      </m:r>
                      <m:r>
                        <a:rPr kumimoji="1" lang="en-US" altLang="ja-JP" sz="1600" b="0" i="0" dirty="0" smtClean="0">
                          <a:latin typeface="Cambria Math"/>
                        </a:rPr>
                        <m:t>=</m:t>
                      </m:r>
                      <m:f>
                        <m:fPr>
                          <m:ctrlPr>
                            <a:rPr kumimoji="1" lang="en-US" altLang="ja-JP" sz="1600" b="0" i="1" dirty="0" smtClean="0">
                              <a:latin typeface="Cambria Math"/>
                            </a:rPr>
                          </m:ctrlPr>
                        </m:fPr>
                        <m:num>
                          <m:r>
                            <a:rPr kumimoji="1" lang="en-US" altLang="ja-JP" sz="1600" b="0" i="1" dirty="0" smtClean="0">
                              <a:latin typeface="Cambria Math"/>
                            </a:rPr>
                            <m:t>𝑒</m:t>
                          </m:r>
                        </m:num>
                        <m:den>
                          <m:r>
                            <a:rPr kumimoji="1" lang="en-US" altLang="ja-JP" sz="1600" b="0" i="1" dirty="0" smtClean="0">
                              <a:latin typeface="Cambria Math"/>
                            </a:rPr>
                            <m:t>2</m:t>
                          </m:r>
                          <m:r>
                            <a:rPr kumimoji="1" lang="en-US" altLang="ja-JP" sz="1600" b="0" i="1" dirty="0" smtClean="0">
                              <a:latin typeface="Cambria Math"/>
                            </a:rPr>
                            <m:t>𝑚</m:t>
                          </m:r>
                        </m:den>
                      </m:f>
                      <m:r>
                        <a:rPr kumimoji="1" lang="en-US" altLang="ja-JP" sz="1600" b="1" i="1" dirty="0" smtClean="0">
                          <a:latin typeface="Cambria Math"/>
                        </a:rPr>
                        <m:t>𝝈</m:t>
                      </m:r>
                      <m:r>
                        <a:rPr kumimoji="1" lang="en-US" altLang="ja-JP" sz="1600" b="0" i="1" dirty="0" smtClean="0">
                          <a:latin typeface="Cambria Math"/>
                        </a:rPr>
                        <m:t>=2×</m:t>
                      </m:r>
                      <m:f>
                        <m:fPr>
                          <m:ctrlPr>
                            <a:rPr kumimoji="1" lang="en-US" altLang="ja-JP" sz="1600" b="0" i="1" dirty="0" smtClean="0">
                              <a:latin typeface="Cambria Math"/>
                            </a:rPr>
                          </m:ctrlPr>
                        </m:fPr>
                        <m:num>
                          <m:r>
                            <a:rPr kumimoji="1" lang="en-US" altLang="ja-JP" sz="1600" b="0" i="1" dirty="0" smtClean="0">
                              <a:latin typeface="Cambria Math"/>
                            </a:rPr>
                            <m:t>𝑒</m:t>
                          </m:r>
                        </m:num>
                        <m:den>
                          <m:r>
                            <a:rPr kumimoji="1" lang="en-US" altLang="ja-JP" sz="1600" b="0" i="1" dirty="0" smtClean="0">
                              <a:latin typeface="Cambria Math"/>
                            </a:rPr>
                            <m:t>2</m:t>
                          </m:r>
                          <m:r>
                            <a:rPr kumimoji="1" lang="en-US" altLang="ja-JP" sz="1600" b="0" i="1" dirty="0" smtClean="0">
                              <a:latin typeface="Cambria Math"/>
                            </a:rPr>
                            <m:t>𝑚</m:t>
                          </m:r>
                        </m:den>
                      </m:f>
                      <m:r>
                        <a:rPr kumimoji="1" lang="en-US" altLang="ja-JP" sz="1600" b="1" i="1" dirty="0" smtClean="0">
                          <a:latin typeface="Cambria Math"/>
                        </a:rPr>
                        <m:t>𝒔</m:t>
                      </m:r>
                      <m:r>
                        <a:rPr kumimoji="1" lang="en-US" altLang="ja-JP" sz="1600" b="0" i="1" dirty="0" smtClean="0">
                          <a:latin typeface="Cambria Math"/>
                        </a:rPr>
                        <m:t>=</m:t>
                      </m:r>
                      <m:r>
                        <a:rPr kumimoji="1" lang="en-US" altLang="ja-JP" sz="1600" b="0" i="1" dirty="0" smtClean="0">
                          <a:latin typeface="Cambria Math"/>
                        </a:rPr>
                        <m:t>𝑔</m:t>
                      </m:r>
                      <m:f>
                        <m:fPr>
                          <m:ctrlPr>
                            <a:rPr kumimoji="1" lang="en-US" altLang="ja-JP" sz="1600" b="0" i="1" dirty="0" smtClean="0">
                              <a:latin typeface="Cambria Math"/>
                            </a:rPr>
                          </m:ctrlPr>
                        </m:fPr>
                        <m:num>
                          <m:r>
                            <a:rPr kumimoji="1" lang="en-US" altLang="ja-JP" sz="1600" b="0" i="1" dirty="0" smtClean="0">
                              <a:latin typeface="Cambria Math"/>
                            </a:rPr>
                            <m:t>𝑒</m:t>
                          </m:r>
                        </m:num>
                        <m:den>
                          <m:r>
                            <a:rPr kumimoji="1" lang="en-US" altLang="ja-JP" sz="1600" b="0" i="1" dirty="0" smtClean="0">
                              <a:latin typeface="Cambria Math"/>
                            </a:rPr>
                            <m:t>2</m:t>
                          </m:r>
                          <m:r>
                            <a:rPr kumimoji="1" lang="en-US" altLang="ja-JP" sz="1600" b="0" i="1" dirty="0" smtClean="0">
                              <a:latin typeface="Cambria Math"/>
                            </a:rPr>
                            <m:t>𝑚</m:t>
                          </m:r>
                        </m:den>
                      </m:f>
                      <m:r>
                        <a:rPr kumimoji="1" lang="en-US" altLang="ja-JP" sz="1600" b="1" i="1" dirty="0" smtClean="0">
                          <a:latin typeface="Cambria Math"/>
                        </a:rPr>
                        <m:t>𝒔</m:t>
                      </m:r>
                    </m:oMath>
                  </m:oMathPara>
                </a14:m>
                <a:endParaRPr kumimoji="1" lang="en-US" altLang="ja-JP" sz="1600" b="1" dirty="0" smtClean="0"/>
              </a:p>
              <a:p>
                <a:r>
                  <a:rPr lang="ja-JP" altLang="en-US" sz="1600" dirty="0" smtClean="0"/>
                  <a:t>したがって</a:t>
                </a:r>
                <a:r>
                  <a:rPr lang="en-US" altLang="ja-JP" sz="1600" i="1" dirty="0" smtClean="0"/>
                  <a:t>g</a:t>
                </a:r>
                <a:r>
                  <a:rPr lang="ja-JP" altLang="en-US" sz="1600" dirty="0" smtClean="0"/>
                  <a:t>因子が</a:t>
                </a:r>
                <a:r>
                  <a:rPr lang="en-US" altLang="ja-JP" sz="1600" dirty="0" smtClean="0"/>
                  <a:t>2</a:t>
                </a:r>
                <a:r>
                  <a:rPr lang="ja-JP" altLang="en-US" sz="1600" dirty="0" smtClean="0"/>
                  <a:t>であることがわかる．</a:t>
                </a:r>
                <a:endParaRPr lang="en-US" altLang="ja-JP" sz="1600" dirty="0" smtClean="0"/>
              </a:p>
              <a:p>
                <a:endParaRPr kumimoji="1" lang="en-US" altLang="ja-JP" sz="1600" dirty="0"/>
              </a:p>
              <a:p>
                <a:endParaRPr lang="en-US" altLang="ja-JP" sz="1600" dirty="0" smtClean="0"/>
              </a:p>
              <a:p>
                <a:r>
                  <a:rPr lang="ja-JP" altLang="en-US" sz="1600" dirty="0" smtClean="0"/>
                  <a:t>　次に，磁場とスピンの相互作用について，ハミルトニアンは</a:t>
                </a:r>
                <a:endParaRPr lang="en-US" altLang="ja-JP" sz="1600" dirty="0" smtClean="0"/>
              </a:p>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𝐻</m:t>
                      </m:r>
                      <m:r>
                        <a:rPr kumimoji="1" lang="en-US" altLang="ja-JP" sz="1600" b="0" i="1" smtClean="0">
                          <a:latin typeface="Cambria Math"/>
                        </a:rPr>
                        <m:t>=−</m:t>
                      </m:r>
                      <m:f>
                        <m:fPr>
                          <m:ctrlPr>
                            <a:rPr kumimoji="1" lang="en-US" altLang="ja-JP" sz="1600" b="0" i="1" smtClean="0">
                              <a:latin typeface="Cambria Math"/>
                            </a:rPr>
                          </m:ctrlPr>
                        </m:fPr>
                        <m:num>
                          <m:r>
                            <a:rPr kumimoji="1" lang="en-US" altLang="ja-JP" sz="1600" b="0" i="1" smtClean="0">
                              <a:latin typeface="Cambria Math"/>
                            </a:rPr>
                            <m:t>𝑔𝑒</m:t>
                          </m:r>
                        </m:num>
                        <m:den>
                          <m:r>
                            <a:rPr kumimoji="1" lang="en-US" altLang="ja-JP" sz="1600" b="0" i="1" smtClean="0">
                              <a:latin typeface="Cambria Math"/>
                            </a:rPr>
                            <m:t>2</m:t>
                          </m:r>
                          <m:r>
                            <a:rPr kumimoji="1" lang="en-US" altLang="ja-JP" sz="1600" b="0" i="1" smtClean="0">
                              <a:latin typeface="Cambria Math"/>
                            </a:rPr>
                            <m:t>𝑚</m:t>
                          </m:r>
                        </m:den>
                      </m:f>
                      <m:r>
                        <a:rPr kumimoji="1" lang="en-US" altLang="ja-JP" sz="1600" b="1" i="1" smtClean="0">
                          <a:latin typeface="Cambria Math"/>
                        </a:rPr>
                        <m:t>𝒔</m:t>
                      </m:r>
                      <m:r>
                        <a:rPr kumimoji="1" lang="ja-JP" altLang="en-US" sz="1600" b="1" i="1" smtClean="0">
                          <a:latin typeface="Cambria Math"/>
                        </a:rPr>
                        <m:t>・</m:t>
                      </m:r>
                      <m:r>
                        <a:rPr kumimoji="1" lang="en-US" altLang="ja-JP" sz="1600" b="1" i="1" smtClean="0">
                          <a:latin typeface="Cambria Math"/>
                        </a:rPr>
                        <m:t>𝑩</m:t>
                      </m:r>
                    </m:oMath>
                  </m:oMathPara>
                </a14:m>
                <a:endParaRPr kumimoji="1" lang="en-US" altLang="ja-JP" sz="1600" b="1" dirty="0" smtClean="0"/>
              </a:p>
              <a:p>
                <a:r>
                  <a:rPr lang="ja-JP" altLang="en-US" sz="1600" dirty="0" smtClean="0"/>
                  <a:t>　今，一様磁場を考えれば十分なので，</a:t>
                </a:r>
                <a14:m>
                  <m:oMath xmlns:m="http://schemas.openxmlformats.org/officeDocument/2006/math">
                    <m:r>
                      <a:rPr lang="en-US" altLang="ja-JP" sz="1600" b="1" i="1" smtClean="0">
                        <a:latin typeface="Cambria Math"/>
                      </a:rPr>
                      <m:t>𝑩</m:t>
                    </m:r>
                    <m:r>
                      <a:rPr lang="en-US" altLang="ja-JP" sz="1600" b="0" i="1" smtClean="0">
                        <a:latin typeface="Cambria Math"/>
                      </a:rPr>
                      <m:t>=(0</m:t>
                    </m:r>
                    <m:r>
                      <a:rPr lang="ja-JP" altLang="en-US" sz="1600" b="0" i="1" smtClean="0">
                        <a:latin typeface="Cambria Math"/>
                      </a:rPr>
                      <m:t>，</m:t>
                    </m:r>
                    <m:r>
                      <a:rPr lang="en-US" altLang="ja-JP" sz="1600" b="0" i="1" smtClean="0">
                        <a:latin typeface="Cambria Math"/>
                      </a:rPr>
                      <m:t>0</m:t>
                    </m:r>
                    <m:r>
                      <a:rPr lang="ja-JP" altLang="en-US" sz="1600" b="0" i="1" smtClean="0">
                        <a:latin typeface="Cambria Math"/>
                      </a:rPr>
                      <m:t>，</m:t>
                    </m:r>
                    <m:sSub>
                      <m:sSubPr>
                        <m:ctrlPr>
                          <a:rPr lang="en-US" altLang="ja-JP" sz="1600" b="0" i="1" smtClean="0">
                            <a:latin typeface="Cambria Math"/>
                          </a:rPr>
                        </m:ctrlPr>
                      </m:sSubPr>
                      <m:e>
                        <m:r>
                          <a:rPr lang="en-US" altLang="ja-JP" sz="1600" b="0" i="1" smtClean="0">
                            <a:latin typeface="Cambria Math"/>
                          </a:rPr>
                          <m:t>𝐵</m:t>
                        </m:r>
                      </m:e>
                      <m:sub>
                        <m:r>
                          <a:rPr lang="en-US" altLang="ja-JP" sz="1600" b="0" i="1" smtClean="0">
                            <a:latin typeface="Cambria Math"/>
                          </a:rPr>
                          <m:t>0</m:t>
                        </m:r>
                      </m:sub>
                    </m:sSub>
                    <m:r>
                      <a:rPr lang="en-US" altLang="ja-JP" sz="1600" b="0" i="1" smtClean="0">
                        <a:latin typeface="Cambria Math"/>
                      </a:rPr>
                      <m:t>)</m:t>
                    </m:r>
                  </m:oMath>
                </a14:m>
                <a:r>
                  <a:rPr kumimoji="1" lang="ja-JP" altLang="en-US" sz="1600" dirty="0" smtClean="0"/>
                  <a:t>として</a:t>
                </a:r>
                <a:endParaRPr kumimoji="1" lang="en-US" altLang="ja-JP" sz="1600" dirty="0" smtClean="0"/>
              </a:p>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𝐻</m:t>
                      </m:r>
                      <m:r>
                        <a:rPr kumimoji="1" lang="en-US" altLang="ja-JP" sz="1600" b="0" i="1" smtClean="0">
                          <a:latin typeface="Cambria Math"/>
                        </a:rPr>
                        <m:t>=−</m:t>
                      </m:r>
                      <m:f>
                        <m:fPr>
                          <m:ctrlPr>
                            <a:rPr kumimoji="1" lang="en-US" altLang="ja-JP" sz="1600" b="0" i="1" smtClean="0">
                              <a:latin typeface="Cambria Math"/>
                            </a:rPr>
                          </m:ctrlPr>
                        </m:fPr>
                        <m:num>
                          <m:r>
                            <a:rPr kumimoji="1" lang="en-US" altLang="ja-JP" sz="1600" b="0" i="1" smtClean="0">
                              <a:latin typeface="Cambria Math"/>
                            </a:rPr>
                            <m:t>𝑔𝑒</m:t>
                          </m:r>
                          <m:sSub>
                            <m:sSubPr>
                              <m:ctrlPr>
                                <a:rPr kumimoji="1" lang="en-US" altLang="ja-JP" sz="1600" b="0" i="1" smtClean="0">
                                  <a:latin typeface="Cambria Math"/>
                                </a:rPr>
                              </m:ctrlPr>
                            </m:sSubPr>
                            <m:e>
                              <m:r>
                                <a:rPr kumimoji="1" lang="en-US" altLang="ja-JP" sz="1600" b="0" i="1" smtClean="0">
                                  <a:latin typeface="Cambria Math"/>
                                </a:rPr>
                                <m:t>𝐵</m:t>
                              </m:r>
                            </m:e>
                            <m:sub>
                              <m:r>
                                <a:rPr kumimoji="1" lang="en-US" altLang="ja-JP" sz="1600" b="0" i="1" smtClean="0">
                                  <a:latin typeface="Cambria Math"/>
                                </a:rPr>
                                <m:t>0</m:t>
                              </m:r>
                            </m:sub>
                          </m:sSub>
                        </m:num>
                        <m:den>
                          <m:r>
                            <a:rPr kumimoji="1" lang="en-US" altLang="ja-JP" sz="1600" b="0" i="1" smtClean="0">
                              <a:latin typeface="Cambria Math"/>
                            </a:rPr>
                            <m:t>2</m:t>
                          </m:r>
                          <m:r>
                            <a:rPr kumimoji="1" lang="en-US" altLang="ja-JP" sz="1600" b="0" i="1" smtClean="0">
                              <a:latin typeface="Cambria Math"/>
                            </a:rPr>
                            <m:t>𝑚</m:t>
                          </m:r>
                        </m:den>
                      </m:f>
                      <m:sSub>
                        <m:sSubPr>
                          <m:ctrlPr>
                            <a:rPr kumimoji="1" lang="en-US" altLang="ja-JP" sz="1600" b="0" i="1" smtClean="0">
                              <a:latin typeface="Cambria Math"/>
                            </a:rPr>
                          </m:ctrlPr>
                        </m:sSubPr>
                        <m:e>
                          <m:r>
                            <a:rPr kumimoji="1" lang="en-US" altLang="ja-JP" sz="1600" b="0" i="1" smtClean="0">
                              <a:latin typeface="Cambria Math"/>
                            </a:rPr>
                            <m:t>𝑠</m:t>
                          </m:r>
                        </m:e>
                        <m:sub>
                          <m:r>
                            <a:rPr kumimoji="1" lang="en-US" altLang="ja-JP" sz="1600" b="0" i="1" smtClean="0">
                              <a:latin typeface="Cambria Math"/>
                            </a:rPr>
                            <m:t>𝑧</m:t>
                          </m:r>
                        </m:sub>
                      </m:sSub>
                      <m:r>
                        <a:rPr kumimoji="1" lang="en-US" altLang="ja-JP" sz="1600" b="0" i="1" smtClean="0">
                          <a:latin typeface="Cambria Math"/>
                          <a:ea typeface="Cambria Math"/>
                        </a:rPr>
                        <m:t>≡−</m:t>
                      </m:r>
                      <m:r>
                        <a:rPr kumimoji="1" lang="en-US" altLang="ja-JP" sz="1600" b="0" i="1" smtClean="0">
                          <a:latin typeface="Cambria Math"/>
                          <a:ea typeface="Cambria Math"/>
                        </a:rPr>
                        <m:t>𝜔</m:t>
                      </m:r>
                      <m:sSub>
                        <m:sSubPr>
                          <m:ctrlPr>
                            <a:rPr kumimoji="1" lang="en-US" altLang="ja-JP" sz="1600" b="0" i="1" smtClean="0">
                              <a:latin typeface="Cambria Math"/>
                              <a:ea typeface="Cambria Math"/>
                            </a:rPr>
                          </m:ctrlPr>
                        </m:sSubPr>
                        <m:e>
                          <m:r>
                            <a:rPr kumimoji="1" lang="en-US" altLang="ja-JP" sz="1600" b="0" i="1" smtClean="0">
                              <a:latin typeface="Cambria Math"/>
                              <a:ea typeface="Cambria Math"/>
                            </a:rPr>
                            <m:t>𝑠</m:t>
                          </m:r>
                        </m:e>
                        <m:sub>
                          <m:r>
                            <a:rPr kumimoji="1" lang="en-US" altLang="ja-JP" sz="1600" b="0" i="1" smtClean="0">
                              <a:latin typeface="Cambria Math"/>
                              <a:ea typeface="Cambria Math"/>
                            </a:rPr>
                            <m:t>𝑧</m:t>
                          </m:r>
                        </m:sub>
                      </m:sSub>
                    </m:oMath>
                  </m:oMathPara>
                </a14:m>
                <a:endParaRPr kumimoji="1" lang="en-US" altLang="ja-JP" sz="1600" b="0" dirty="0" smtClean="0">
                  <a:ea typeface="Cambria Math"/>
                </a:endParaRPr>
              </a:p>
              <a:p>
                <a:r>
                  <a:rPr lang="ja-JP" altLang="en-US" sz="1600" dirty="0" smtClean="0"/>
                  <a:t>　ここでシュレディンガー方程式</a:t>
                </a:r>
                <a:endParaRPr lang="en-US" altLang="ja-JP" sz="1600" dirty="0" smtClean="0"/>
              </a:p>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a:rPr>
                        <m:t>𝑖</m:t>
                      </m:r>
                      <m:f>
                        <m:fPr>
                          <m:ctrlPr>
                            <a:rPr kumimoji="1" lang="en-US" altLang="ja-JP" sz="1600" b="0" i="1" smtClean="0">
                              <a:latin typeface="Cambria Math"/>
                            </a:rPr>
                          </m:ctrlPr>
                        </m:fPr>
                        <m:num>
                          <m:r>
                            <a:rPr kumimoji="1" lang="en-US" altLang="ja-JP" sz="1600" b="0" i="1" smtClean="0">
                              <a:latin typeface="Cambria Math"/>
                            </a:rPr>
                            <m:t>𝜕𝜓</m:t>
                          </m:r>
                          <m:r>
                            <a:rPr kumimoji="1" lang="en-US" altLang="ja-JP" sz="1600" b="0" i="1" smtClean="0">
                              <a:latin typeface="Cambria Math"/>
                            </a:rPr>
                            <m:t>(</m:t>
                          </m:r>
                          <m:r>
                            <a:rPr kumimoji="1" lang="en-US" altLang="ja-JP" sz="1600" b="0" i="1" smtClean="0">
                              <a:latin typeface="Cambria Math"/>
                            </a:rPr>
                            <m:t>𝑡</m:t>
                          </m:r>
                          <m:r>
                            <a:rPr kumimoji="1" lang="en-US" altLang="ja-JP" sz="1600" b="0" i="1" smtClean="0">
                              <a:latin typeface="Cambria Math"/>
                            </a:rPr>
                            <m:t>)</m:t>
                          </m:r>
                        </m:num>
                        <m:den>
                          <m:r>
                            <a:rPr kumimoji="1" lang="en-US" altLang="ja-JP" sz="1600" b="0" i="1" smtClean="0">
                              <a:latin typeface="Cambria Math"/>
                            </a:rPr>
                            <m:t>𝜕</m:t>
                          </m:r>
                          <m:r>
                            <a:rPr kumimoji="1" lang="en-US" altLang="ja-JP" sz="1600" b="0" i="1" smtClean="0">
                              <a:latin typeface="Cambria Math"/>
                            </a:rPr>
                            <m:t>𝑡</m:t>
                          </m:r>
                        </m:den>
                      </m:f>
                      <m:r>
                        <a:rPr kumimoji="1" lang="en-US" altLang="ja-JP" sz="1600" b="0" i="1" smtClean="0">
                          <a:latin typeface="Cambria Math"/>
                        </a:rPr>
                        <m:t>=</m:t>
                      </m:r>
                      <m:r>
                        <a:rPr kumimoji="1" lang="en-US" altLang="ja-JP" sz="1600" b="0" i="1" smtClean="0">
                          <a:latin typeface="Cambria Math"/>
                        </a:rPr>
                        <m:t>𝐻</m:t>
                      </m:r>
                      <m:r>
                        <a:rPr kumimoji="1" lang="en-US" altLang="ja-JP" sz="1600" b="0" i="1" smtClean="0">
                          <a:latin typeface="Cambria Math"/>
                        </a:rPr>
                        <m:t>𝜓</m:t>
                      </m:r>
                    </m:oMath>
                  </m:oMathPara>
                </a14:m>
                <a:endParaRPr kumimoji="1" lang="en-US" altLang="ja-JP" sz="1600" dirty="0" smtClean="0"/>
              </a:p>
              <a:p>
                <a:r>
                  <a:rPr lang="ja-JP" altLang="en-US" sz="1600" dirty="0" smtClean="0"/>
                  <a:t>を考える．</a:t>
                </a:r>
                <a:endParaRPr lang="en-US" altLang="ja-JP" sz="1600" dirty="0" smtClean="0"/>
              </a:p>
              <a:p>
                <a:r>
                  <a:rPr lang="ja-JP" altLang="en-US" sz="1600" dirty="0" smtClean="0"/>
                  <a:t>　先と同様に</a:t>
                </a:r>
                <a14:m>
                  <m:oMath xmlns:m="http://schemas.openxmlformats.org/officeDocument/2006/math">
                    <m:r>
                      <a:rPr lang="en-US" altLang="ja-JP" sz="1600" i="1" dirty="0">
                        <a:latin typeface="Cambria Math"/>
                      </a:rPr>
                      <m:t>𝜓</m:t>
                    </m:r>
                    <m:d>
                      <m:dPr>
                        <m:ctrlPr>
                          <a:rPr lang="en-US" altLang="ja-JP" sz="1600" b="0" i="1" dirty="0" smtClean="0">
                            <a:latin typeface="Cambria Math"/>
                          </a:rPr>
                        </m:ctrlPr>
                      </m:dPr>
                      <m:e>
                        <m:r>
                          <m:rPr>
                            <m:sty m:val="p"/>
                          </m:rPr>
                          <a:rPr lang="en-US" altLang="ja-JP" sz="1600" b="0" i="0" dirty="0" smtClean="0">
                            <a:latin typeface="Cambria Math"/>
                          </a:rPr>
                          <m:t>t</m:t>
                        </m:r>
                      </m:e>
                    </m:d>
                    <m:r>
                      <a:rPr lang="en-US" altLang="ja-JP" sz="1600" b="0" i="0" dirty="0" smtClean="0">
                        <a:latin typeface="Cambria Math"/>
                      </a:rPr>
                      <m:t>=</m:t>
                    </m:r>
                    <m:d>
                      <m:dPr>
                        <m:ctrlPr>
                          <a:rPr lang="en-US" altLang="ja-JP" sz="1600" b="0" i="1" dirty="0" smtClean="0">
                            <a:latin typeface="Cambria Math"/>
                          </a:rPr>
                        </m:ctrlPr>
                      </m:dPr>
                      <m:e>
                        <m:f>
                          <m:fPr>
                            <m:type m:val="noBar"/>
                            <m:ctrlPr>
                              <a:rPr lang="en-US" altLang="ja-JP" sz="1600" b="0" i="1" dirty="0" smtClean="0">
                                <a:latin typeface="Cambria Math"/>
                              </a:rPr>
                            </m:ctrlPr>
                          </m:fPr>
                          <m:num>
                            <m:sSub>
                              <m:sSubPr>
                                <m:ctrlPr>
                                  <a:rPr lang="en-US" altLang="ja-JP" sz="1600" b="0" i="1" dirty="0" smtClean="0">
                                    <a:latin typeface="Cambria Math"/>
                                  </a:rPr>
                                </m:ctrlPr>
                              </m:sSubPr>
                              <m:e>
                                <m:r>
                                  <a:rPr lang="en-US" altLang="ja-JP" sz="1600" b="0" i="1" dirty="0" smtClean="0">
                                    <a:latin typeface="Cambria Math"/>
                                  </a:rPr>
                                  <m:t>𝜓</m:t>
                                </m:r>
                              </m:e>
                              <m:sub>
                                <m:r>
                                  <a:rPr lang="en-US" altLang="ja-JP" sz="1600" b="0" i="1" dirty="0" smtClean="0">
                                    <a:latin typeface="Cambria Math"/>
                                  </a:rPr>
                                  <m:t>𝐴</m:t>
                                </m:r>
                              </m:sub>
                            </m:sSub>
                            <m:r>
                              <a:rPr lang="en-US" altLang="ja-JP" sz="1600" b="0" i="1" dirty="0" smtClean="0">
                                <a:latin typeface="Cambria Math"/>
                              </a:rPr>
                              <m:t>(</m:t>
                            </m:r>
                            <m:r>
                              <a:rPr lang="en-US" altLang="ja-JP" sz="1600" b="0" i="1" dirty="0" smtClean="0">
                                <a:latin typeface="Cambria Math"/>
                              </a:rPr>
                              <m:t>𝑡</m:t>
                            </m:r>
                            <m:r>
                              <a:rPr lang="en-US" altLang="ja-JP" sz="1600" b="0" i="1" dirty="0" smtClean="0">
                                <a:latin typeface="Cambria Math"/>
                              </a:rPr>
                              <m:t>)</m:t>
                            </m:r>
                          </m:num>
                          <m:den>
                            <m:sSub>
                              <m:sSubPr>
                                <m:ctrlPr>
                                  <a:rPr lang="en-US" altLang="ja-JP" sz="1600" b="0" i="1" dirty="0" smtClean="0">
                                    <a:latin typeface="Cambria Math"/>
                                  </a:rPr>
                                </m:ctrlPr>
                              </m:sSubPr>
                              <m:e>
                                <m:r>
                                  <a:rPr lang="en-US" altLang="ja-JP" sz="1600" b="0" i="1" dirty="0" smtClean="0">
                                    <a:latin typeface="Cambria Math"/>
                                  </a:rPr>
                                  <m:t>𝜓</m:t>
                                </m:r>
                              </m:e>
                              <m:sub>
                                <m:r>
                                  <a:rPr lang="en-US" altLang="ja-JP" sz="1600" b="0" i="1" dirty="0" smtClean="0">
                                    <a:latin typeface="Cambria Math"/>
                                  </a:rPr>
                                  <m:t>𝐵</m:t>
                                </m:r>
                              </m:sub>
                            </m:sSub>
                            <m:r>
                              <a:rPr lang="en-US" altLang="ja-JP" sz="1600" b="0" i="1" dirty="0" smtClean="0">
                                <a:latin typeface="Cambria Math"/>
                              </a:rPr>
                              <m:t>(</m:t>
                            </m:r>
                            <m:r>
                              <a:rPr lang="en-US" altLang="ja-JP" sz="1600" b="0" i="1" dirty="0" smtClean="0">
                                <a:latin typeface="Cambria Math"/>
                              </a:rPr>
                              <m:t>𝑡</m:t>
                            </m:r>
                            <m:r>
                              <a:rPr lang="en-US" altLang="ja-JP" sz="1600" b="0" i="1" dirty="0" smtClean="0">
                                <a:latin typeface="Cambria Math"/>
                              </a:rPr>
                              <m:t>)</m:t>
                            </m:r>
                          </m:den>
                        </m:f>
                      </m:e>
                    </m:d>
                  </m:oMath>
                </a14:m>
                <a:r>
                  <a:rPr lang="ja-JP" altLang="en-US" sz="1600" b="0" dirty="0" smtClean="0"/>
                  <a:t>と分けて考え</a:t>
                </a:r>
                <a:r>
                  <a:rPr lang="ja-JP" altLang="en-US" sz="1600" dirty="0" smtClean="0"/>
                  <a:t>る．</a:t>
                </a:r>
                <a:endParaRPr lang="en-US" altLang="ja-JP" sz="1600" dirty="0" smtClean="0"/>
              </a:p>
              <a:p>
                <a:pPr/>
                <a14:m>
                  <m:oMathPara xmlns:m="http://schemas.openxmlformats.org/officeDocument/2006/math">
                    <m:oMathParaPr>
                      <m:jc m:val="centerGroup"/>
                    </m:oMathParaPr>
                    <m:oMath xmlns:m="http://schemas.openxmlformats.org/officeDocument/2006/math">
                      <m:r>
                        <a:rPr lang="en-US" altLang="ja-JP" sz="1600" b="0" i="1" smtClean="0">
                          <a:latin typeface="Cambria Math"/>
                        </a:rPr>
                        <m:t>𝑖</m:t>
                      </m:r>
                      <m:f>
                        <m:fPr>
                          <m:ctrlPr>
                            <a:rPr lang="en-US" altLang="ja-JP" sz="1600" b="0" i="1" smtClean="0">
                              <a:latin typeface="Cambria Math"/>
                            </a:rPr>
                          </m:ctrlPr>
                        </m:fPr>
                        <m:num>
                          <m:r>
                            <a:rPr lang="en-US" altLang="ja-JP" sz="1600" b="0" i="1" smtClean="0">
                              <a:latin typeface="Cambria Math"/>
                            </a:rPr>
                            <m:t>𝜕</m:t>
                          </m:r>
                        </m:num>
                        <m:den>
                          <m:r>
                            <a:rPr lang="en-US" altLang="ja-JP" sz="1600" b="0" i="1" smtClean="0">
                              <a:latin typeface="Cambria Math"/>
                            </a:rPr>
                            <m:t>𝜕</m:t>
                          </m:r>
                          <m:r>
                            <a:rPr lang="en-US" altLang="ja-JP" sz="1600" b="0" i="1" smtClean="0">
                              <a:latin typeface="Cambria Math"/>
                            </a:rPr>
                            <m:t>𝑡</m:t>
                          </m:r>
                        </m:den>
                      </m:f>
                      <m:d>
                        <m:dPr>
                          <m:ctrlPr>
                            <a:rPr lang="en-US" altLang="ja-JP" sz="1600" i="1" dirty="0">
                              <a:latin typeface="Cambria Math"/>
                            </a:rPr>
                          </m:ctrlPr>
                        </m:dPr>
                        <m:e>
                          <m:f>
                            <m:fPr>
                              <m:type m:val="noBar"/>
                              <m:ctrlPr>
                                <a:rPr lang="en-US" altLang="ja-JP" sz="1600" i="1" dirty="0">
                                  <a:latin typeface="Cambria Math"/>
                                </a:rPr>
                              </m:ctrlPr>
                            </m:fPr>
                            <m:num>
                              <m:sSub>
                                <m:sSubPr>
                                  <m:ctrlPr>
                                    <a:rPr lang="en-US" altLang="ja-JP" sz="1600" i="1" dirty="0">
                                      <a:latin typeface="Cambria Math"/>
                                    </a:rPr>
                                  </m:ctrlPr>
                                </m:sSubPr>
                                <m:e>
                                  <m:r>
                                    <a:rPr lang="en-US" altLang="ja-JP" sz="1600" i="1" dirty="0">
                                      <a:latin typeface="Cambria Math"/>
                                    </a:rPr>
                                    <m:t>𝜓</m:t>
                                  </m:r>
                                </m:e>
                                <m:sub>
                                  <m:r>
                                    <a:rPr lang="en-US" altLang="ja-JP" sz="1600" i="1" dirty="0">
                                      <a:latin typeface="Cambria Math"/>
                                    </a:rPr>
                                    <m:t>𝐴</m:t>
                                  </m:r>
                                </m:sub>
                              </m:sSub>
                              <m:r>
                                <a:rPr lang="en-US" altLang="ja-JP" sz="1600" i="1" dirty="0">
                                  <a:latin typeface="Cambria Math"/>
                                </a:rPr>
                                <m:t>(</m:t>
                              </m:r>
                              <m:r>
                                <a:rPr lang="en-US" altLang="ja-JP" sz="1600" i="1" dirty="0">
                                  <a:latin typeface="Cambria Math"/>
                                </a:rPr>
                                <m:t>𝑡</m:t>
                              </m:r>
                              <m:r>
                                <a:rPr lang="en-US" altLang="ja-JP" sz="1600" i="1" dirty="0">
                                  <a:latin typeface="Cambria Math"/>
                                </a:rPr>
                                <m:t>)</m:t>
                              </m:r>
                            </m:num>
                            <m:den>
                              <m:sSub>
                                <m:sSubPr>
                                  <m:ctrlPr>
                                    <a:rPr lang="en-US" altLang="ja-JP" sz="1600" i="1" dirty="0">
                                      <a:latin typeface="Cambria Math"/>
                                    </a:rPr>
                                  </m:ctrlPr>
                                </m:sSubPr>
                                <m:e>
                                  <m:r>
                                    <a:rPr lang="en-US" altLang="ja-JP" sz="1600" i="1" dirty="0">
                                      <a:latin typeface="Cambria Math"/>
                                    </a:rPr>
                                    <m:t>𝜓</m:t>
                                  </m:r>
                                </m:e>
                                <m:sub>
                                  <m:r>
                                    <a:rPr lang="en-US" altLang="ja-JP" sz="1600" i="1" dirty="0">
                                      <a:latin typeface="Cambria Math"/>
                                    </a:rPr>
                                    <m:t>𝐵</m:t>
                                  </m:r>
                                </m:sub>
                              </m:sSub>
                              <m:r>
                                <a:rPr lang="en-US" altLang="ja-JP" sz="1600" i="1" dirty="0">
                                  <a:latin typeface="Cambria Math"/>
                                </a:rPr>
                                <m:t>(</m:t>
                              </m:r>
                              <m:r>
                                <a:rPr lang="en-US" altLang="ja-JP" sz="1600" i="1" dirty="0">
                                  <a:latin typeface="Cambria Math"/>
                                </a:rPr>
                                <m:t>𝑡</m:t>
                              </m:r>
                              <m:r>
                                <a:rPr lang="en-US" altLang="ja-JP" sz="1600" i="1" dirty="0">
                                  <a:latin typeface="Cambria Math"/>
                                </a:rPr>
                                <m:t>)</m:t>
                              </m:r>
                            </m:den>
                          </m:f>
                        </m:e>
                      </m:d>
                      <m:r>
                        <a:rPr lang="en-US" altLang="ja-JP" sz="1600" b="0" i="1" smtClean="0">
                          <a:latin typeface="Cambria Math"/>
                        </a:rPr>
                        <m:t>=−</m:t>
                      </m:r>
                      <m:r>
                        <a:rPr lang="en-US" altLang="ja-JP" sz="1600" b="0" i="1" smtClean="0">
                          <a:latin typeface="Cambria Math"/>
                        </a:rPr>
                        <m:t>𝜔</m:t>
                      </m:r>
                      <m:sSub>
                        <m:sSubPr>
                          <m:ctrlPr>
                            <a:rPr lang="en-US" altLang="ja-JP" sz="1600" b="0" i="1" smtClean="0">
                              <a:latin typeface="Cambria Math"/>
                            </a:rPr>
                          </m:ctrlPr>
                        </m:sSubPr>
                        <m:e>
                          <m:r>
                            <a:rPr lang="en-US" altLang="ja-JP" sz="1600" b="0" i="1" smtClean="0">
                              <a:latin typeface="Cambria Math"/>
                            </a:rPr>
                            <m:t>𝑠</m:t>
                          </m:r>
                        </m:e>
                        <m:sub>
                          <m:r>
                            <a:rPr lang="en-US" altLang="ja-JP" sz="1600" b="0" i="1" smtClean="0">
                              <a:latin typeface="Cambria Math"/>
                            </a:rPr>
                            <m:t>𝑧</m:t>
                          </m:r>
                        </m:sub>
                      </m:sSub>
                      <m:d>
                        <m:dPr>
                          <m:ctrlPr>
                            <a:rPr lang="en-US" altLang="ja-JP" sz="1600" i="1" dirty="0">
                              <a:latin typeface="Cambria Math"/>
                            </a:rPr>
                          </m:ctrlPr>
                        </m:dPr>
                        <m:e>
                          <m:f>
                            <m:fPr>
                              <m:type m:val="noBar"/>
                              <m:ctrlPr>
                                <a:rPr lang="en-US" altLang="ja-JP" sz="1600" i="1" dirty="0">
                                  <a:latin typeface="Cambria Math"/>
                                </a:rPr>
                              </m:ctrlPr>
                            </m:fPr>
                            <m:num>
                              <m:sSub>
                                <m:sSubPr>
                                  <m:ctrlPr>
                                    <a:rPr lang="en-US" altLang="ja-JP" sz="1600" i="1" dirty="0">
                                      <a:latin typeface="Cambria Math"/>
                                    </a:rPr>
                                  </m:ctrlPr>
                                </m:sSubPr>
                                <m:e>
                                  <m:r>
                                    <a:rPr lang="en-US" altLang="ja-JP" sz="1600" i="1" dirty="0">
                                      <a:latin typeface="Cambria Math"/>
                                    </a:rPr>
                                    <m:t>𝜓</m:t>
                                  </m:r>
                                </m:e>
                                <m:sub>
                                  <m:r>
                                    <a:rPr lang="en-US" altLang="ja-JP" sz="1600" i="1" dirty="0">
                                      <a:latin typeface="Cambria Math"/>
                                    </a:rPr>
                                    <m:t>𝐴</m:t>
                                  </m:r>
                                </m:sub>
                              </m:sSub>
                              <m:r>
                                <a:rPr lang="en-US" altLang="ja-JP" sz="1600" i="1" dirty="0">
                                  <a:latin typeface="Cambria Math"/>
                                </a:rPr>
                                <m:t>(</m:t>
                              </m:r>
                              <m:r>
                                <a:rPr lang="en-US" altLang="ja-JP" sz="1600" i="1" dirty="0">
                                  <a:latin typeface="Cambria Math"/>
                                </a:rPr>
                                <m:t>𝑡</m:t>
                              </m:r>
                              <m:r>
                                <a:rPr lang="en-US" altLang="ja-JP" sz="1600" i="1" dirty="0">
                                  <a:latin typeface="Cambria Math"/>
                                </a:rPr>
                                <m:t>)</m:t>
                              </m:r>
                            </m:num>
                            <m:den>
                              <m:sSub>
                                <m:sSubPr>
                                  <m:ctrlPr>
                                    <a:rPr lang="en-US" altLang="ja-JP" sz="1600" i="1" dirty="0">
                                      <a:latin typeface="Cambria Math"/>
                                    </a:rPr>
                                  </m:ctrlPr>
                                </m:sSubPr>
                                <m:e>
                                  <m:r>
                                    <a:rPr lang="en-US" altLang="ja-JP" sz="1600" i="1" dirty="0">
                                      <a:latin typeface="Cambria Math"/>
                                    </a:rPr>
                                    <m:t>𝜓</m:t>
                                  </m:r>
                                </m:e>
                                <m:sub>
                                  <m:r>
                                    <a:rPr lang="en-US" altLang="ja-JP" sz="1600" i="1" dirty="0">
                                      <a:latin typeface="Cambria Math"/>
                                    </a:rPr>
                                    <m:t>𝐵</m:t>
                                  </m:r>
                                </m:sub>
                              </m:sSub>
                              <m:r>
                                <a:rPr lang="en-US" altLang="ja-JP" sz="1600" i="1" dirty="0">
                                  <a:latin typeface="Cambria Math"/>
                                </a:rPr>
                                <m:t>(</m:t>
                              </m:r>
                              <m:r>
                                <a:rPr lang="en-US" altLang="ja-JP" sz="1600" i="1" dirty="0">
                                  <a:latin typeface="Cambria Math"/>
                                </a:rPr>
                                <m:t>𝑡</m:t>
                              </m:r>
                              <m:r>
                                <a:rPr lang="en-US" altLang="ja-JP" sz="1600" i="1" dirty="0">
                                  <a:latin typeface="Cambria Math"/>
                                </a:rPr>
                                <m:t>)</m:t>
                              </m:r>
                            </m:den>
                          </m:f>
                        </m:e>
                      </m:d>
                    </m:oMath>
                  </m:oMathPara>
                </a14:m>
                <a:endParaRPr lang="en-US" altLang="ja-JP" sz="1600" b="0" dirty="0" smtClean="0"/>
              </a:p>
              <a:p>
                <a:endParaRPr lang="en-US" altLang="ja-JP" sz="1600" dirty="0" smtClean="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23528" y="116632"/>
                <a:ext cx="8640960" cy="6686639"/>
              </a:xfrm>
              <a:prstGeom prst="rect">
                <a:avLst/>
              </a:prstGeom>
              <a:blipFill rotWithShape="1">
                <a:blip r:embed="rId2" cstate="print"/>
                <a:stretch>
                  <a:fillRect l="-353" t="-45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86994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lstStyle/>
          <a:p>
            <a:pPr marL="0" indent="0">
              <a:buNone/>
            </a:pPr>
            <a:r>
              <a:rPr kumimoji="1" lang="ja-JP" altLang="en-US" dirty="0" smtClean="0"/>
              <a:t>これらより、</a:t>
            </a:r>
            <a:r>
              <a:rPr kumimoji="1" lang="en-US" altLang="ja-JP" dirty="0" smtClean="0"/>
              <a:t>Discriminator</a:t>
            </a:r>
            <a:r>
              <a:rPr kumimoji="1" lang="ja-JP" altLang="en-US" dirty="0" smtClean="0"/>
              <a:t>の閾値を</a:t>
            </a:r>
            <a:r>
              <a:rPr kumimoji="1" lang="en-US" altLang="ja-JP" dirty="0" smtClean="0"/>
              <a:t>30mV</a:t>
            </a:r>
            <a:r>
              <a:rPr kumimoji="1" lang="ja-JP" altLang="en-US" dirty="0" smtClean="0"/>
              <a:t>とすると、適正な電圧設定ができないので、閾値を</a:t>
            </a:r>
            <a:r>
              <a:rPr kumimoji="1" lang="en-US" altLang="ja-JP" dirty="0" smtClean="0"/>
              <a:t>20mV</a:t>
            </a:r>
            <a:r>
              <a:rPr kumimoji="1" lang="ja-JP" altLang="en-US" dirty="0" smtClean="0"/>
              <a:t>として</a:t>
            </a:r>
            <a:r>
              <a:rPr lang="ja-JP" altLang="en-US" dirty="0" smtClean="0"/>
              <a:t>再び</a:t>
            </a:r>
            <a:r>
              <a:rPr lang="en-US" altLang="ja-JP" dirty="0" smtClean="0"/>
              <a:t>PMT</a:t>
            </a:r>
            <a:r>
              <a:rPr lang="ja-JP" altLang="en-US" dirty="0" smtClean="0"/>
              <a:t>の電圧設定を行った。</a:t>
            </a:r>
            <a:endParaRPr lang="en-US" altLang="ja-JP" dirty="0" smtClean="0"/>
          </a:p>
          <a:p>
            <a:pPr marL="0" indent="0">
              <a:buNone/>
            </a:pPr>
            <a:endParaRPr lang="en-US" altLang="ja-JP" dirty="0"/>
          </a:p>
          <a:p>
            <a:pPr marL="0" indent="0">
              <a:buNone/>
            </a:pPr>
            <a:r>
              <a:rPr lang="ja-JP" altLang="en-US" dirty="0" smtClean="0"/>
              <a:t>（閾値は</a:t>
            </a:r>
            <a:r>
              <a:rPr lang="en-US" altLang="ja-JP" dirty="0" smtClean="0"/>
              <a:t>20mV</a:t>
            </a:r>
            <a:r>
              <a:rPr lang="ja-JP" altLang="en-US" dirty="0" smtClean="0"/>
              <a:t>でもノイズは大部分カットできることを確認。最初の閾値設定を慎重に行いすぎ？）</a:t>
            </a:r>
            <a:endParaRPr lang="en-US" altLang="ja-JP" dirty="0" smtClean="0"/>
          </a:p>
        </p:txBody>
      </p:sp>
    </p:spTree>
    <p:extLst>
      <p:ext uri="{BB962C8B-B14F-4D97-AF65-F5344CB8AC3E}">
        <p14:creationId xmlns:p14="http://schemas.microsoft.com/office/powerpoint/2010/main" val="3109671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気を取り直して測定</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57200" y="1268761"/>
            <a:ext cx="8229600" cy="2160240"/>
          </a:xfrm>
        </p:spPr>
        <p:txBody>
          <a:bodyPr/>
          <a:lstStyle/>
          <a:p>
            <a:pPr marL="0" indent="0">
              <a:buNone/>
            </a:pPr>
            <a:r>
              <a:rPr kumimoji="1" lang="ja-JP" altLang="en-US" dirty="0" smtClean="0"/>
              <a:t>まず、</a:t>
            </a:r>
            <a:r>
              <a:rPr kumimoji="1" lang="en-US" altLang="ja-JP" dirty="0" smtClean="0"/>
              <a:t>PMT4=PMT5=2300V</a:t>
            </a:r>
            <a:r>
              <a:rPr kumimoji="1" lang="ja-JP" altLang="en-US" dirty="0" smtClean="0"/>
              <a:t>で固定して、</a:t>
            </a:r>
            <a:r>
              <a:rPr kumimoji="1" lang="en-US" altLang="ja-JP" dirty="0" smtClean="0">
                <a:solidFill>
                  <a:srgbClr val="0070C0"/>
                </a:solidFill>
              </a:rPr>
              <a:t>PMT2</a:t>
            </a:r>
            <a:r>
              <a:rPr kumimoji="1" lang="ja-JP" altLang="en-US" dirty="0" smtClean="0"/>
              <a:t>の電圧と検出率を調べた。結果は以下のようになった。</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976231784"/>
              </p:ext>
            </p:extLst>
          </p:nvPr>
        </p:nvGraphicFramePr>
        <p:xfrm>
          <a:off x="395536" y="2852936"/>
          <a:ext cx="3096344" cy="2208072"/>
        </p:xfrm>
        <a:graphic>
          <a:graphicData uri="http://schemas.openxmlformats.org/drawingml/2006/table">
            <a:tbl>
              <a:tblPr firstRow="1" bandRow="1">
                <a:tableStyleId>{5C22544A-7EE6-4342-B048-85BDC9FD1C3A}</a:tableStyleId>
              </a:tblPr>
              <a:tblGrid>
                <a:gridCol w="1548172"/>
                <a:gridCol w="1548172"/>
              </a:tblGrid>
              <a:tr h="391998">
                <a:tc>
                  <a:txBody>
                    <a:bodyPr/>
                    <a:lstStyle/>
                    <a:p>
                      <a:pPr algn="ctr"/>
                      <a:r>
                        <a:rPr kumimoji="1" lang="en-US" altLang="ja-JP" dirty="0" smtClean="0"/>
                        <a:t>PMT2</a:t>
                      </a:r>
                      <a:r>
                        <a:rPr kumimoji="1" lang="ja-JP" altLang="en-US" dirty="0" smtClean="0"/>
                        <a:t>の電圧（</a:t>
                      </a:r>
                      <a:r>
                        <a:rPr kumimoji="1" lang="en-US" altLang="ja-JP" dirty="0" smtClean="0"/>
                        <a:t>V</a:t>
                      </a:r>
                      <a:r>
                        <a:rPr kumimoji="1" lang="ja-JP" altLang="en-US" dirty="0" smtClean="0"/>
                        <a:t>）</a:t>
                      </a:r>
                      <a:endParaRPr kumimoji="1" lang="en-US" altLang="ja-JP" dirty="0" smtClean="0"/>
                    </a:p>
                  </a:txBody>
                  <a:tcPr/>
                </a:tc>
                <a:tc>
                  <a:txBody>
                    <a:bodyPr/>
                    <a:lstStyle/>
                    <a:p>
                      <a:pPr algn="ctr"/>
                      <a:r>
                        <a:rPr kumimoji="1" lang="ja-JP" altLang="en-US" dirty="0" smtClean="0"/>
                        <a:t>検出率</a:t>
                      </a:r>
                      <a:endParaRPr kumimoji="1" lang="ja-JP" altLang="en-US" dirty="0"/>
                    </a:p>
                  </a:txBody>
                  <a:tcPr/>
                </a:tc>
              </a:tr>
              <a:tr h="391998">
                <a:tc>
                  <a:txBody>
                    <a:bodyPr/>
                    <a:lstStyle/>
                    <a:p>
                      <a:pPr algn="ctr"/>
                      <a:r>
                        <a:rPr kumimoji="1" lang="en-US" altLang="ja-JP" dirty="0" smtClean="0"/>
                        <a:t>2000</a:t>
                      </a:r>
                      <a:endParaRPr kumimoji="1" lang="ja-JP" altLang="en-US" dirty="0"/>
                    </a:p>
                  </a:txBody>
                  <a:tcPr/>
                </a:tc>
                <a:tc>
                  <a:txBody>
                    <a:bodyPr/>
                    <a:lstStyle/>
                    <a:p>
                      <a:pPr algn="ctr"/>
                      <a:r>
                        <a:rPr kumimoji="1" lang="en-US" altLang="ja-JP" dirty="0" smtClean="0"/>
                        <a:t>0.528</a:t>
                      </a:r>
                      <a:endParaRPr kumimoji="1" lang="ja-JP" altLang="en-US" dirty="0"/>
                    </a:p>
                  </a:txBody>
                  <a:tcPr/>
                </a:tc>
              </a:tr>
              <a:tr h="391998">
                <a:tc>
                  <a:txBody>
                    <a:bodyPr/>
                    <a:lstStyle/>
                    <a:p>
                      <a:pPr algn="ctr"/>
                      <a:r>
                        <a:rPr kumimoji="1" lang="en-US" altLang="ja-JP" dirty="0" smtClean="0"/>
                        <a:t>2100</a:t>
                      </a:r>
                      <a:endParaRPr kumimoji="1" lang="ja-JP" altLang="en-US" dirty="0"/>
                    </a:p>
                  </a:txBody>
                  <a:tcPr/>
                </a:tc>
                <a:tc>
                  <a:txBody>
                    <a:bodyPr/>
                    <a:lstStyle/>
                    <a:p>
                      <a:pPr algn="ctr"/>
                      <a:r>
                        <a:rPr kumimoji="1" lang="en-US" altLang="ja-JP" dirty="0" smtClean="0"/>
                        <a:t>0.561</a:t>
                      </a:r>
                      <a:endParaRPr kumimoji="1" lang="ja-JP" altLang="en-US" dirty="0"/>
                    </a:p>
                  </a:txBody>
                  <a:tcPr/>
                </a:tc>
              </a:tr>
              <a:tr h="391998">
                <a:tc>
                  <a:txBody>
                    <a:bodyPr/>
                    <a:lstStyle/>
                    <a:p>
                      <a:pPr algn="ctr"/>
                      <a:r>
                        <a:rPr kumimoji="1" lang="en-US" altLang="ja-JP" dirty="0" smtClean="0"/>
                        <a:t>2200</a:t>
                      </a:r>
                      <a:endParaRPr kumimoji="1" lang="ja-JP" altLang="en-US" dirty="0"/>
                    </a:p>
                  </a:txBody>
                  <a:tcPr/>
                </a:tc>
                <a:tc>
                  <a:txBody>
                    <a:bodyPr/>
                    <a:lstStyle/>
                    <a:p>
                      <a:pPr algn="ctr"/>
                      <a:r>
                        <a:rPr kumimoji="1" lang="en-US" altLang="ja-JP" dirty="0" smtClean="0"/>
                        <a:t>0.580</a:t>
                      </a:r>
                      <a:endParaRPr kumimoji="1" lang="ja-JP" altLang="en-US" dirty="0"/>
                    </a:p>
                  </a:txBody>
                  <a:tcPr/>
                </a:tc>
              </a:tr>
              <a:tr h="391998">
                <a:tc>
                  <a:txBody>
                    <a:bodyPr/>
                    <a:lstStyle/>
                    <a:p>
                      <a:pPr algn="ctr"/>
                      <a:r>
                        <a:rPr kumimoji="1" lang="en-US" altLang="ja-JP" dirty="0" smtClean="0"/>
                        <a:t>2300</a:t>
                      </a:r>
                      <a:endParaRPr kumimoji="1" lang="ja-JP" altLang="en-US" dirty="0"/>
                    </a:p>
                  </a:txBody>
                  <a:tcPr/>
                </a:tc>
                <a:tc>
                  <a:txBody>
                    <a:bodyPr/>
                    <a:lstStyle/>
                    <a:p>
                      <a:pPr algn="ctr"/>
                      <a:r>
                        <a:rPr kumimoji="1" lang="en-US" altLang="ja-JP" dirty="0" smtClean="0"/>
                        <a:t>0.594</a:t>
                      </a:r>
                      <a:endParaRPr kumimoji="1" lang="ja-JP" altLang="en-US" dirty="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780928"/>
            <a:ext cx="3608387"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187623" y="5301208"/>
            <a:ext cx="6560715" cy="1384995"/>
          </a:xfrm>
          <a:prstGeom prst="rect">
            <a:avLst/>
          </a:prstGeom>
          <a:noFill/>
        </p:spPr>
        <p:txBody>
          <a:bodyPr wrap="square" rtlCol="0">
            <a:spAutoFit/>
          </a:bodyPr>
          <a:lstStyle/>
          <a:p>
            <a:r>
              <a:rPr kumimoji="1" lang="ja-JP" altLang="en-US" sz="2800" dirty="0" smtClean="0">
                <a:solidFill>
                  <a:srgbClr val="FF0000"/>
                </a:solidFill>
              </a:rPr>
              <a:t>ノイズの影響を考えると、検出率が最も高くなる電圧</a:t>
            </a:r>
            <a:r>
              <a:rPr lang="ja-JP" altLang="en-US" sz="2800" dirty="0" smtClean="0">
                <a:solidFill>
                  <a:srgbClr val="FF0000"/>
                </a:solidFill>
              </a:rPr>
              <a:t>は</a:t>
            </a:r>
            <a:r>
              <a:rPr kumimoji="1" lang="en-US" altLang="ja-JP" sz="2800" dirty="0" smtClean="0">
                <a:solidFill>
                  <a:srgbClr val="FF0000"/>
                </a:solidFill>
              </a:rPr>
              <a:t>2200V</a:t>
            </a:r>
            <a:r>
              <a:rPr lang="ja-JP" altLang="en-US" sz="2800" dirty="0" smtClean="0">
                <a:solidFill>
                  <a:srgbClr val="FF0000"/>
                </a:solidFill>
              </a:rPr>
              <a:t>付近？→とりあえず</a:t>
            </a:r>
            <a:r>
              <a:rPr lang="en-US" altLang="ja-JP" sz="2800" dirty="0" smtClean="0">
                <a:solidFill>
                  <a:srgbClr val="FF0000"/>
                </a:solidFill>
              </a:rPr>
              <a:t>2200V</a:t>
            </a:r>
            <a:r>
              <a:rPr lang="ja-JP" altLang="en-US" sz="2800" dirty="0" smtClean="0">
                <a:solidFill>
                  <a:srgbClr val="FF0000"/>
                </a:solidFill>
              </a:rPr>
              <a:t>としておく</a:t>
            </a:r>
            <a:endParaRPr lang="en-US" altLang="ja-JP" sz="2800" dirty="0" smtClean="0">
              <a:solidFill>
                <a:srgbClr val="FF000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053585"/>
            <a:ext cx="1133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211960" y="2402227"/>
            <a:ext cx="1034895" cy="369332"/>
          </a:xfrm>
          <a:prstGeom prst="rect">
            <a:avLst/>
          </a:prstGeom>
          <a:noFill/>
        </p:spPr>
        <p:txBody>
          <a:bodyPr wrap="square" rtlCol="0">
            <a:spAutoFit/>
          </a:bodyPr>
          <a:lstStyle/>
          <a:p>
            <a:r>
              <a:rPr kumimoji="1" lang="ja-JP" altLang="en-US" dirty="0" smtClean="0"/>
              <a:t>検出率</a:t>
            </a:r>
            <a:endParaRPr kumimoji="1" lang="ja-JP" altLang="en-US" dirty="0"/>
          </a:p>
        </p:txBody>
      </p:sp>
    </p:spTree>
    <p:extLst>
      <p:ext uri="{BB962C8B-B14F-4D97-AF65-F5344CB8AC3E}">
        <p14:creationId xmlns:p14="http://schemas.microsoft.com/office/powerpoint/2010/main" val="3682004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332656"/>
            <a:ext cx="8229600" cy="2116832"/>
          </a:xfrm>
        </p:spPr>
        <p:txBody>
          <a:bodyPr/>
          <a:lstStyle/>
          <a:p>
            <a:pPr marL="0" indent="0">
              <a:buNone/>
            </a:pPr>
            <a:r>
              <a:rPr kumimoji="1" lang="en-US" altLang="ja-JP" dirty="0" smtClean="0"/>
              <a:t>PMT2=2200V,PMT5=2300V</a:t>
            </a:r>
            <a:r>
              <a:rPr kumimoji="1" lang="ja-JP" altLang="en-US" dirty="0" smtClean="0"/>
              <a:t>で固定。</a:t>
            </a:r>
            <a:endParaRPr kumimoji="1" lang="en-US" altLang="ja-JP" dirty="0" smtClean="0"/>
          </a:p>
          <a:p>
            <a:pPr marL="0" indent="0">
              <a:buNone/>
            </a:pPr>
            <a:r>
              <a:rPr lang="en-US" altLang="ja-JP" dirty="0" smtClean="0">
                <a:solidFill>
                  <a:srgbClr val="0070C0"/>
                </a:solidFill>
              </a:rPr>
              <a:t>PMT4</a:t>
            </a:r>
            <a:r>
              <a:rPr lang="ja-JP" altLang="en-US" dirty="0" smtClean="0"/>
              <a:t>の電圧を変化させる。</a:t>
            </a:r>
            <a:endParaRPr lang="en-US" altLang="ja-JP" dirty="0" smtClean="0"/>
          </a:p>
          <a:p>
            <a:pPr marL="0" indent="0">
              <a:buNone/>
            </a:pPr>
            <a:r>
              <a:rPr kumimoji="1" lang="ja-JP" altLang="en-US" dirty="0"/>
              <a:t>結果</a:t>
            </a:r>
            <a:r>
              <a:rPr kumimoji="1" lang="ja-JP" altLang="en-US" dirty="0" smtClean="0"/>
              <a:t>は以下のようになった</a:t>
            </a:r>
            <a:endParaRPr kumimoji="1" lang="ja-JP"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636912"/>
            <a:ext cx="3835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2770959607"/>
              </p:ext>
            </p:extLst>
          </p:nvPr>
        </p:nvGraphicFramePr>
        <p:xfrm>
          <a:off x="323528" y="2522387"/>
          <a:ext cx="2880320" cy="2123440"/>
        </p:xfrm>
        <a:graphic>
          <a:graphicData uri="http://schemas.openxmlformats.org/drawingml/2006/table">
            <a:tbl>
              <a:tblPr firstRow="1" bandRow="1">
                <a:tableStyleId>{5C22544A-7EE6-4342-B048-85BDC9FD1C3A}</a:tableStyleId>
              </a:tblPr>
              <a:tblGrid>
                <a:gridCol w="1512168"/>
                <a:gridCol w="1368152"/>
              </a:tblGrid>
              <a:tr h="370840">
                <a:tc>
                  <a:txBody>
                    <a:bodyPr/>
                    <a:lstStyle/>
                    <a:p>
                      <a:pPr algn="ctr"/>
                      <a:r>
                        <a:rPr kumimoji="1" lang="en-US" altLang="ja-JP" dirty="0" smtClean="0"/>
                        <a:t>PMT4</a:t>
                      </a:r>
                      <a:r>
                        <a:rPr kumimoji="1" lang="ja-JP" altLang="en-US" dirty="0" smtClean="0"/>
                        <a:t>の電圧（</a:t>
                      </a:r>
                      <a:r>
                        <a:rPr kumimoji="1" lang="en-US" altLang="ja-JP" dirty="0" smtClean="0"/>
                        <a:t>V</a:t>
                      </a:r>
                      <a:r>
                        <a:rPr kumimoji="1" lang="ja-JP" altLang="en-US" dirty="0" smtClean="0"/>
                        <a:t>）</a:t>
                      </a:r>
                      <a:endParaRPr kumimoji="1" lang="ja-JP" altLang="en-US" dirty="0"/>
                    </a:p>
                  </a:txBody>
                  <a:tcPr/>
                </a:tc>
                <a:tc>
                  <a:txBody>
                    <a:bodyPr/>
                    <a:lstStyle/>
                    <a:p>
                      <a:pPr algn="ctr"/>
                      <a:r>
                        <a:rPr kumimoji="1" lang="ja-JP" altLang="en-US" dirty="0" smtClean="0"/>
                        <a:t>検出率</a:t>
                      </a:r>
                      <a:endParaRPr kumimoji="1" lang="ja-JP" altLang="en-US" dirty="0"/>
                    </a:p>
                  </a:txBody>
                  <a:tcPr/>
                </a:tc>
              </a:tr>
              <a:tr h="370840">
                <a:tc>
                  <a:txBody>
                    <a:bodyPr/>
                    <a:lstStyle/>
                    <a:p>
                      <a:pPr algn="ctr"/>
                      <a:r>
                        <a:rPr kumimoji="1" lang="en-US" altLang="ja-JP" dirty="0" smtClean="0"/>
                        <a:t>2000</a:t>
                      </a:r>
                    </a:p>
                  </a:txBody>
                  <a:tcPr/>
                </a:tc>
                <a:tc>
                  <a:txBody>
                    <a:bodyPr/>
                    <a:lstStyle/>
                    <a:p>
                      <a:pPr algn="ctr"/>
                      <a:r>
                        <a:rPr kumimoji="1" lang="en-US" altLang="ja-JP" dirty="0" smtClean="0"/>
                        <a:t>0.706</a:t>
                      </a:r>
                      <a:endParaRPr kumimoji="1" lang="ja-JP" altLang="en-US" dirty="0"/>
                    </a:p>
                  </a:txBody>
                  <a:tcPr/>
                </a:tc>
              </a:tr>
              <a:tr h="370840">
                <a:tc>
                  <a:txBody>
                    <a:bodyPr/>
                    <a:lstStyle/>
                    <a:p>
                      <a:pPr algn="ctr"/>
                      <a:r>
                        <a:rPr kumimoji="1" lang="en-US" altLang="ja-JP" dirty="0" smtClean="0"/>
                        <a:t>2100</a:t>
                      </a:r>
                      <a:endParaRPr kumimoji="1" lang="ja-JP" altLang="en-US" dirty="0"/>
                    </a:p>
                  </a:txBody>
                  <a:tcPr/>
                </a:tc>
                <a:tc>
                  <a:txBody>
                    <a:bodyPr/>
                    <a:lstStyle/>
                    <a:p>
                      <a:pPr algn="ctr"/>
                      <a:r>
                        <a:rPr kumimoji="1" lang="en-US" altLang="ja-JP" dirty="0" smtClean="0"/>
                        <a:t>0.737</a:t>
                      </a:r>
                      <a:endParaRPr kumimoji="1" lang="ja-JP" altLang="en-US" dirty="0"/>
                    </a:p>
                  </a:txBody>
                  <a:tcPr/>
                </a:tc>
              </a:tr>
              <a:tr h="370840">
                <a:tc>
                  <a:txBody>
                    <a:bodyPr/>
                    <a:lstStyle/>
                    <a:p>
                      <a:pPr algn="ctr"/>
                      <a:r>
                        <a:rPr kumimoji="1" lang="en-US" altLang="ja-JP" dirty="0" smtClean="0"/>
                        <a:t>2200</a:t>
                      </a:r>
                      <a:endParaRPr kumimoji="1" lang="ja-JP" altLang="en-US" dirty="0"/>
                    </a:p>
                  </a:txBody>
                  <a:tcPr/>
                </a:tc>
                <a:tc>
                  <a:txBody>
                    <a:bodyPr/>
                    <a:lstStyle/>
                    <a:p>
                      <a:pPr algn="ctr"/>
                      <a:r>
                        <a:rPr kumimoji="1" lang="en-US" altLang="ja-JP" dirty="0" smtClean="0"/>
                        <a:t>0.747</a:t>
                      </a:r>
                      <a:endParaRPr kumimoji="1" lang="ja-JP" altLang="en-US" dirty="0"/>
                    </a:p>
                  </a:txBody>
                  <a:tcPr/>
                </a:tc>
              </a:tr>
              <a:tr h="370840">
                <a:tc>
                  <a:txBody>
                    <a:bodyPr/>
                    <a:lstStyle/>
                    <a:p>
                      <a:pPr algn="ctr"/>
                      <a:r>
                        <a:rPr kumimoji="1" lang="en-US" altLang="ja-JP" dirty="0" smtClean="0"/>
                        <a:t>2300</a:t>
                      </a:r>
                      <a:endParaRPr kumimoji="1" lang="ja-JP" altLang="en-US" dirty="0"/>
                    </a:p>
                  </a:txBody>
                  <a:tcPr/>
                </a:tc>
                <a:tc>
                  <a:txBody>
                    <a:bodyPr/>
                    <a:lstStyle/>
                    <a:p>
                      <a:pPr algn="ctr"/>
                      <a:r>
                        <a:rPr kumimoji="1" lang="en-US" altLang="ja-JP" dirty="0" smtClean="0"/>
                        <a:t>0.764</a:t>
                      </a:r>
                      <a:endParaRPr kumimoji="1" lang="ja-JP" altLang="en-US" dirty="0"/>
                    </a:p>
                  </a:txBody>
                  <a:tcPr/>
                </a:tc>
              </a:tr>
            </a:tbl>
          </a:graphicData>
        </a:graphic>
      </p:graphicFrame>
      <p:sp>
        <p:nvSpPr>
          <p:cNvPr id="5" name="テキスト ボックス 4"/>
          <p:cNvSpPr txBox="1"/>
          <p:nvPr/>
        </p:nvSpPr>
        <p:spPr>
          <a:xfrm>
            <a:off x="1118252" y="5445224"/>
            <a:ext cx="6552728" cy="1384995"/>
          </a:xfrm>
          <a:prstGeom prst="rect">
            <a:avLst/>
          </a:prstGeom>
          <a:noFill/>
        </p:spPr>
        <p:txBody>
          <a:bodyPr wrap="square" rtlCol="0">
            <a:spAutoFit/>
          </a:bodyPr>
          <a:lstStyle/>
          <a:p>
            <a:r>
              <a:rPr kumimoji="1" lang="ja-JP" altLang="en-US" sz="2800" dirty="0" smtClean="0">
                <a:solidFill>
                  <a:srgbClr val="FF0000"/>
                </a:solidFill>
              </a:rPr>
              <a:t>これもノイズを考慮すると、検出率が最も高くなるのは</a:t>
            </a:r>
            <a:r>
              <a:rPr lang="en-US" altLang="ja-JP" sz="2800" dirty="0" smtClean="0">
                <a:solidFill>
                  <a:srgbClr val="FF0000"/>
                </a:solidFill>
              </a:rPr>
              <a:t>2100</a:t>
            </a:r>
            <a:r>
              <a:rPr lang="ja-JP" altLang="en-US" sz="2800" dirty="0" smtClean="0">
                <a:solidFill>
                  <a:srgbClr val="FF0000"/>
                </a:solidFill>
              </a:rPr>
              <a:t>～</a:t>
            </a:r>
            <a:r>
              <a:rPr lang="en-US" altLang="ja-JP" sz="2800" dirty="0" smtClean="0">
                <a:solidFill>
                  <a:srgbClr val="FF0000"/>
                </a:solidFill>
              </a:rPr>
              <a:t>2200V</a:t>
            </a:r>
            <a:r>
              <a:rPr lang="ja-JP" altLang="en-US" sz="2800" dirty="0" smtClean="0">
                <a:solidFill>
                  <a:srgbClr val="FF0000"/>
                </a:solidFill>
              </a:rPr>
              <a:t>あたり？→とりあえず</a:t>
            </a:r>
            <a:r>
              <a:rPr lang="en-US" altLang="ja-JP" sz="2800" dirty="0" smtClean="0">
                <a:solidFill>
                  <a:srgbClr val="FF0000"/>
                </a:solidFill>
              </a:rPr>
              <a:t>2200V</a:t>
            </a:r>
            <a:r>
              <a:rPr lang="ja-JP" altLang="en-US" sz="2800" dirty="0" smtClean="0">
                <a:solidFill>
                  <a:srgbClr val="FF0000"/>
                </a:solidFill>
              </a:rPr>
              <a:t>としておく</a:t>
            </a:r>
            <a:endParaRPr lang="en-US" altLang="ja-JP" sz="2800" dirty="0" smtClean="0">
              <a:solidFill>
                <a:srgbClr val="FF0000"/>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0980" y="3933056"/>
            <a:ext cx="1133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390055"/>
            <a:ext cx="10906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582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88640"/>
            <a:ext cx="8229600" cy="1972816"/>
          </a:xfrm>
        </p:spPr>
        <p:txBody>
          <a:bodyPr/>
          <a:lstStyle/>
          <a:p>
            <a:pPr marL="0" indent="0">
              <a:buNone/>
            </a:pPr>
            <a:r>
              <a:rPr kumimoji="1" lang="en-US" altLang="ja-JP" dirty="0" smtClean="0"/>
              <a:t>PMT2=PMT4=2200V</a:t>
            </a:r>
            <a:r>
              <a:rPr kumimoji="1" lang="ja-JP" altLang="en-US" dirty="0" smtClean="0"/>
              <a:t>で固定</a:t>
            </a:r>
            <a:endParaRPr kumimoji="1" lang="en-US" altLang="ja-JP" dirty="0" smtClean="0"/>
          </a:p>
          <a:p>
            <a:pPr marL="0" indent="0">
              <a:buNone/>
            </a:pPr>
            <a:r>
              <a:rPr lang="en-US" altLang="ja-JP" dirty="0" smtClean="0">
                <a:solidFill>
                  <a:srgbClr val="0070C0"/>
                </a:solidFill>
              </a:rPr>
              <a:t>PMT5</a:t>
            </a:r>
            <a:r>
              <a:rPr lang="ja-JP" altLang="en-US" dirty="0" smtClean="0"/>
              <a:t>の電圧を変化させる。</a:t>
            </a:r>
            <a:endParaRPr lang="en-US" altLang="ja-JP" dirty="0" smtClean="0"/>
          </a:p>
          <a:p>
            <a:pPr marL="0" indent="0">
              <a:buNone/>
            </a:pPr>
            <a:r>
              <a:rPr kumimoji="1" lang="ja-JP" altLang="en-US" dirty="0"/>
              <a:t>結果</a:t>
            </a:r>
            <a:r>
              <a:rPr kumimoji="1" lang="ja-JP" altLang="en-US" dirty="0" smtClean="0"/>
              <a:t>は以下のようになった。</a:t>
            </a:r>
            <a:endParaRPr kumimoji="1" lang="ja-JP"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852936"/>
            <a:ext cx="40544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1599035091"/>
              </p:ext>
            </p:extLst>
          </p:nvPr>
        </p:nvGraphicFramePr>
        <p:xfrm>
          <a:off x="395536" y="2786013"/>
          <a:ext cx="3256280" cy="2123440"/>
        </p:xfrm>
        <a:graphic>
          <a:graphicData uri="http://schemas.openxmlformats.org/drawingml/2006/table">
            <a:tbl>
              <a:tblPr firstRow="1" bandRow="1">
                <a:tableStyleId>{5C22544A-7EE6-4342-B048-85BDC9FD1C3A}</a:tableStyleId>
              </a:tblPr>
              <a:tblGrid>
                <a:gridCol w="1656184"/>
                <a:gridCol w="1600096"/>
              </a:tblGrid>
              <a:tr h="370840">
                <a:tc>
                  <a:txBody>
                    <a:bodyPr/>
                    <a:lstStyle/>
                    <a:p>
                      <a:pPr algn="ctr"/>
                      <a:r>
                        <a:rPr kumimoji="1" lang="en-US" altLang="ja-JP" dirty="0" smtClean="0"/>
                        <a:t>PMT5</a:t>
                      </a:r>
                      <a:r>
                        <a:rPr kumimoji="1" lang="ja-JP" altLang="en-US" dirty="0" smtClean="0"/>
                        <a:t>の電圧（</a:t>
                      </a:r>
                      <a:r>
                        <a:rPr kumimoji="1" lang="en-US" altLang="ja-JP" dirty="0" smtClean="0"/>
                        <a:t>V</a:t>
                      </a:r>
                      <a:r>
                        <a:rPr kumimoji="1" lang="ja-JP" altLang="en-US" dirty="0" smtClean="0"/>
                        <a:t>）</a:t>
                      </a:r>
                      <a:endParaRPr kumimoji="1" lang="ja-JP" altLang="en-US" dirty="0"/>
                    </a:p>
                  </a:txBody>
                  <a:tcPr/>
                </a:tc>
                <a:tc>
                  <a:txBody>
                    <a:bodyPr/>
                    <a:lstStyle/>
                    <a:p>
                      <a:pPr algn="ctr"/>
                      <a:r>
                        <a:rPr kumimoji="1" lang="ja-JP" altLang="en-US" dirty="0" smtClean="0"/>
                        <a:t>検出率</a:t>
                      </a:r>
                      <a:endParaRPr kumimoji="1" lang="ja-JP" altLang="en-US" dirty="0"/>
                    </a:p>
                  </a:txBody>
                  <a:tcPr/>
                </a:tc>
              </a:tr>
              <a:tr h="370840">
                <a:tc>
                  <a:txBody>
                    <a:bodyPr/>
                    <a:lstStyle/>
                    <a:p>
                      <a:pPr algn="ctr"/>
                      <a:r>
                        <a:rPr kumimoji="1" lang="en-US" altLang="ja-JP" dirty="0" smtClean="0"/>
                        <a:t>2000</a:t>
                      </a:r>
                      <a:endParaRPr kumimoji="1" lang="ja-JP" altLang="en-US" dirty="0"/>
                    </a:p>
                  </a:txBody>
                  <a:tcPr/>
                </a:tc>
                <a:tc>
                  <a:txBody>
                    <a:bodyPr/>
                    <a:lstStyle/>
                    <a:p>
                      <a:pPr algn="ctr"/>
                      <a:r>
                        <a:rPr kumimoji="1" lang="en-US" altLang="ja-JP" dirty="0" smtClean="0"/>
                        <a:t>0.564</a:t>
                      </a:r>
                      <a:endParaRPr kumimoji="1" lang="ja-JP" altLang="en-US" dirty="0"/>
                    </a:p>
                  </a:txBody>
                  <a:tcPr/>
                </a:tc>
              </a:tr>
              <a:tr h="370840">
                <a:tc>
                  <a:txBody>
                    <a:bodyPr/>
                    <a:lstStyle/>
                    <a:p>
                      <a:pPr algn="ctr"/>
                      <a:r>
                        <a:rPr kumimoji="1" lang="en-US" altLang="ja-JP" dirty="0" smtClean="0"/>
                        <a:t>2100</a:t>
                      </a:r>
                      <a:endParaRPr kumimoji="1" lang="ja-JP" altLang="en-US" dirty="0"/>
                    </a:p>
                  </a:txBody>
                  <a:tcPr/>
                </a:tc>
                <a:tc>
                  <a:txBody>
                    <a:bodyPr/>
                    <a:lstStyle/>
                    <a:p>
                      <a:pPr algn="ctr"/>
                      <a:r>
                        <a:rPr kumimoji="1" lang="en-US" altLang="ja-JP" dirty="0" smtClean="0"/>
                        <a:t>0.588</a:t>
                      </a:r>
                      <a:endParaRPr kumimoji="1" lang="ja-JP" altLang="en-US" dirty="0"/>
                    </a:p>
                  </a:txBody>
                  <a:tcPr/>
                </a:tc>
              </a:tr>
              <a:tr h="370840">
                <a:tc>
                  <a:txBody>
                    <a:bodyPr/>
                    <a:lstStyle/>
                    <a:p>
                      <a:pPr algn="ctr"/>
                      <a:r>
                        <a:rPr kumimoji="1" lang="en-US" altLang="ja-JP" dirty="0" smtClean="0"/>
                        <a:t>2200</a:t>
                      </a:r>
                      <a:endParaRPr kumimoji="1" lang="ja-JP" altLang="en-US" dirty="0"/>
                    </a:p>
                  </a:txBody>
                  <a:tcPr/>
                </a:tc>
                <a:tc>
                  <a:txBody>
                    <a:bodyPr/>
                    <a:lstStyle/>
                    <a:p>
                      <a:pPr algn="ctr"/>
                      <a:r>
                        <a:rPr kumimoji="1" lang="en-US" altLang="ja-JP" dirty="0" smtClean="0"/>
                        <a:t>0.599</a:t>
                      </a:r>
                      <a:endParaRPr kumimoji="1" lang="ja-JP" altLang="en-US" dirty="0"/>
                    </a:p>
                  </a:txBody>
                  <a:tcPr/>
                </a:tc>
              </a:tr>
              <a:tr h="370840">
                <a:tc>
                  <a:txBody>
                    <a:bodyPr/>
                    <a:lstStyle/>
                    <a:p>
                      <a:pPr algn="ctr"/>
                      <a:r>
                        <a:rPr kumimoji="1" lang="en-US" altLang="ja-JP" dirty="0" smtClean="0"/>
                        <a:t>2300</a:t>
                      </a:r>
                      <a:endParaRPr kumimoji="1" lang="ja-JP" altLang="en-US" dirty="0"/>
                    </a:p>
                  </a:txBody>
                  <a:tcPr/>
                </a:tc>
                <a:tc>
                  <a:txBody>
                    <a:bodyPr/>
                    <a:lstStyle/>
                    <a:p>
                      <a:pPr algn="ctr"/>
                      <a:r>
                        <a:rPr kumimoji="1" lang="en-US" altLang="ja-JP" dirty="0" smtClean="0"/>
                        <a:t>0.622</a:t>
                      </a:r>
                      <a:endParaRPr kumimoji="1" lang="ja-JP" altLang="en-US" dirty="0"/>
                    </a:p>
                  </a:txBody>
                  <a:tcPr/>
                </a:tc>
              </a:tr>
            </a:tbl>
          </a:graphicData>
        </a:graphic>
      </p:graphicFrame>
      <p:sp>
        <p:nvSpPr>
          <p:cNvPr id="5" name="テキスト ボックス 4"/>
          <p:cNvSpPr txBox="1"/>
          <p:nvPr/>
        </p:nvSpPr>
        <p:spPr>
          <a:xfrm>
            <a:off x="1043608" y="5733256"/>
            <a:ext cx="6192688" cy="954107"/>
          </a:xfrm>
          <a:prstGeom prst="rect">
            <a:avLst/>
          </a:prstGeom>
          <a:noFill/>
        </p:spPr>
        <p:txBody>
          <a:bodyPr wrap="square" rtlCol="0">
            <a:spAutoFit/>
          </a:bodyPr>
          <a:lstStyle/>
          <a:p>
            <a:r>
              <a:rPr kumimoji="1" lang="ja-JP" altLang="en-US" sz="2800" dirty="0" smtClean="0">
                <a:solidFill>
                  <a:srgbClr val="FF0000"/>
                </a:solidFill>
              </a:rPr>
              <a:t>よって</a:t>
            </a:r>
            <a:r>
              <a:rPr kumimoji="1" lang="en-US" altLang="ja-JP" sz="2800" dirty="0" smtClean="0">
                <a:solidFill>
                  <a:srgbClr val="FF0000"/>
                </a:solidFill>
              </a:rPr>
              <a:t>PMT5</a:t>
            </a:r>
            <a:r>
              <a:rPr kumimoji="1" lang="ja-JP" altLang="en-US" sz="2800" dirty="0" smtClean="0">
                <a:solidFill>
                  <a:srgbClr val="FF0000"/>
                </a:solidFill>
              </a:rPr>
              <a:t>の電圧は</a:t>
            </a:r>
            <a:r>
              <a:rPr kumimoji="1" lang="en-US" altLang="ja-JP" sz="2800" dirty="0" smtClean="0">
                <a:solidFill>
                  <a:srgbClr val="FF0000"/>
                </a:solidFill>
              </a:rPr>
              <a:t>2200</a:t>
            </a:r>
            <a:r>
              <a:rPr lang="en-US" altLang="ja-JP" sz="2800" dirty="0" smtClean="0">
                <a:solidFill>
                  <a:srgbClr val="FF0000"/>
                </a:solidFill>
              </a:rPr>
              <a:t>V</a:t>
            </a:r>
            <a:r>
              <a:rPr kumimoji="1" lang="ja-JP" altLang="en-US" sz="2800" dirty="0" smtClean="0">
                <a:solidFill>
                  <a:srgbClr val="FF0000"/>
                </a:solidFill>
              </a:rPr>
              <a:t>付近で検出率が高くなる</a:t>
            </a:r>
            <a:endParaRPr kumimoji="1" lang="en-US" altLang="ja-JP" sz="2800" dirty="0" smtClean="0">
              <a:solidFill>
                <a:srgbClr val="FF0000"/>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4437112"/>
            <a:ext cx="1133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2492896"/>
            <a:ext cx="10906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893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052735"/>
            <a:ext cx="7272808" cy="3077766"/>
          </a:xfrm>
          <a:prstGeom prst="rect">
            <a:avLst/>
          </a:prstGeom>
          <a:noFill/>
        </p:spPr>
        <p:txBody>
          <a:bodyPr wrap="square" rtlCol="0">
            <a:spAutoFit/>
          </a:bodyPr>
          <a:lstStyle/>
          <a:p>
            <a:r>
              <a:rPr kumimoji="1" lang="ja-JP" altLang="en-US" sz="3200" dirty="0" smtClean="0"/>
              <a:t>以上より各</a:t>
            </a:r>
            <a:r>
              <a:rPr kumimoji="1" lang="en-US" altLang="ja-JP" sz="3200" dirty="0" smtClean="0"/>
              <a:t>PMT</a:t>
            </a:r>
            <a:r>
              <a:rPr kumimoji="1" lang="ja-JP" altLang="en-US" sz="3200" dirty="0" smtClean="0"/>
              <a:t>の適切な電圧が２１００～２２００</a:t>
            </a:r>
            <a:r>
              <a:rPr kumimoji="1" lang="en-US" altLang="ja-JP" sz="3200" dirty="0" smtClean="0"/>
              <a:t>V</a:t>
            </a:r>
            <a:r>
              <a:rPr kumimoji="1" lang="ja-JP" altLang="en-US" sz="3200" dirty="0" smtClean="0"/>
              <a:t>付近にあることが分かった。</a:t>
            </a:r>
            <a:endParaRPr kumimoji="1" lang="en-US" altLang="ja-JP" sz="3200" dirty="0" smtClean="0"/>
          </a:p>
          <a:p>
            <a:r>
              <a:rPr kumimoji="1" lang="ja-JP" altLang="en-US" sz="3200" dirty="0" smtClean="0"/>
              <a:t>ここからさらに細かく</a:t>
            </a:r>
            <a:r>
              <a:rPr kumimoji="1" lang="en-US" altLang="ja-JP" sz="3200" dirty="0" smtClean="0"/>
              <a:t>PMT</a:t>
            </a:r>
            <a:r>
              <a:rPr kumimoji="1" lang="ja-JP" altLang="en-US" sz="3200" dirty="0" smtClean="0"/>
              <a:t>の電圧と検出率の関係を調べていく</a:t>
            </a:r>
            <a:r>
              <a:rPr kumimoji="1" lang="ja-JP" altLang="en-US" dirty="0" smtClean="0"/>
              <a:t>。</a:t>
            </a:r>
            <a:endParaRPr kumimoji="1" lang="en-US" altLang="ja-JP" dirty="0" smtClean="0"/>
          </a:p>
          <a:p>
            <a:endParaRPr lang="en-US" altLang="ja-JP" dirty="0"/>
          </a:p>
          <a:p>
            <a:r>
              <a:rPr kumimoji="1" lang="ja-JP" altLang="en-US" sz="2400" dirty="0" smtClean="0"/>
              <a:t>（ここからは、より正確に検出率を調べるため、検出率は三回測定した結果の平均をとった）</a:t>
            </a:r>
            <a:endParaRPr kumimoji="1" lang="ja-JP" altLang="en-US" sz="2400" dirty="0"/>
          </a:p>
        </p:txBody>
      </p:sp>
    </p:spTree>
    <p:extLst>
      <p:ext uri="{BB962C8B-B14F-4D97-AF65-F5344CB8AC3E}">
        <p14:creationId xmlns:p14="http://schemas.microsoft.com/office/powerpoint/2010/main" val="908612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260649"/>
            <a:ext cx="6768752" cy="1656183"/>
          </a:xfrm>
        </p:spPr>
        <p:txBody>
          <a:bodyPr>
            <a:normAutofit/>
          </a:bodyPr>
          <a:lstStyle/>
          <a:p>
            <a:pPr marL="0" indent="0">
              <a:buNone/>
            </a:pPr>
            <a:r>
              <a:rPr kumimoji="1" lang="en-US" altLang="ja-JP" sz="2400" dirty="0" smtClean="0"/>
              <a:t>PMT4=PMT5=2200V</a:t>
            </a:r>
            <a:r>
              <a:rPr kumimoji="1" lang="ja-JP" altLang="en-US" sz="2400" dirty="0" smtClean="0"/>
              <a:t>で固定</a:t>
            </a:r>
            <a:endParaRPr kumimoji="1" lang="en-US" altLang="ja-JP" sz="2400" dirty="0" smtClean="0"/>
          </a:p>
          <a:p>
            <a:pPr marL="0" indent="0">
              <a:buNone/>
            </a:pPr>
            <a:r>
              <a:rPr lang="en-US" altLang="ja-JP" sz="2400" dirty="0" smtClean="0"/>
              <a:t>PMT2</a:t>
            </a:r>
            <a:r>
              <a:rPr lang="ja-JP" altLang="en-US" sz="2400" dirty="0" smtClean="0"/>
              <a:t>の電圧を変化させる。</a:t>
            </a:r>
            <a:endParaRPr lang="en-US" altLang="ja-JP" sz="2400" dirty="0" smtClean="0"/>
          </a:p>
          <a:p>
            <a:pPr marL="0" indent="0">
              <a:buNone/>
            </a:pPr>
            <a:r>
              <a:rPr kumimoji="1" lang="ja-JP" altLang="en-US" sz="2400" dirty="0"/>
              <a:t>結果</a:t>
            </a:r>
            <a:r>
              <a:rPr kumimoji="1" lang="ja-JP" altLang="en-US" sz="2400" dirty="0" smtClean="0"/>
              <a:t>は以下のようであった。</a:t>
            </a:r>
            <a:endParaRPr kumimoji="1" lang="ja-JP" altLang="en-US" sz="2400" dirty="0"/>
          </a:p>
        </p:txBody>
      </p:sp>
      <p:graphicFrame>
        <p:nvGraphicFramePr>
          <p:cNvPr id="2094" name="表 2093"/>
          <p:cNvGraphicFramePr>
            <a:graphicFrameLocks noGrp="1"/>
          </p:cNvGraphicFramePr>
          <p:nvPr>
            <p:extLst>
              <p:ext uri="{D42A27DB-BD31-4B8C-83A1-F6EECF244321}">
                <p14:modId xmlns:p14="http://schemas.microsoft.com/office/powerpoint/2010/main" val="3601046383"/>
              </p:ext>
            </p:extLst>
          </p:nvPr>
        </p:nvGraphicFramePr>
        <p:xfrm>
          <a:off x="720000" y="1800000"/>
          <a:ext cx="3312368" cy="3200400"/>
        </p:xfrm>
        <a:graphic>
          <a:graphicData uri="http://schemas.openxmlformats.org/drawingml/2006/table">
            <a:tbl>
              <a:tblPr firstRow="1" bandRow="1">
                <a:tableStyleId>{5C22544A-7EE6-4342-B048-85BDC9FD1C3A}</a:tableStyleId>
              </a:tblPr>
              <a:tblGrid>
                <a:gridCol w="1656184"/>
                <a:gridCol w="1656184"/>
              </a:tblGrid>
              <a:tr h="237347">
                <a:tc>
                  <a:txBody>
                    <a:bodyPr/>
                    <a:lstStyle/>
                    <a:p>
                      <a:pPr algn="ctr"/>
                      <a:r>
                        <a:rPr kumimoji="1" lang="en-US" altLang="ja-JP" dirty="0" smtClean="0"/>
                        <a:t>PMT2</a:t>
                      </a:r>
                      <a:r>
                        <a:rPr kumimoji="1" lang="ja-JP" altLang="en-US" dirty="0" smtClean="0"/>
                        <a:t>の電圧（</a:t>
                      </a:r>
                      <a:r>
                        <a:rPr kumimoji="1" lang="en-US" altLang="ja-JP" dirty="0" smtClean="0"/>
                        <a:t>V</a:t>
                      </a:r>
                      <a:r>
                        <a:rPr kumimoji="1" lang="ja-JP" altLang="en-US" dirty="0" smtClean="0"/>
                        <a:t>）</a:t>
                      </a:r>
                      <a:endParaRPr kumimoji="1" lang="ja-JP" altLang="en-US" dirty="0"/>
                    </a:p>
                  </a:txBody>
                  <a:tcPr/>
                </a:tc>
                <a:tc>
                  <a:txBody>
                    <a:bodyPr/>
                    <a:lstStyle/>
                    <a:p>
                      <a:pPr algn="ctr"/>
                      <a:r>
                        <a:rPr kumimoji="1" lang="ja-JP" altLang="en-US" dirty="0" smtClean="0"/>
                        <a:t>検出率</a:t>
                      </a:r>
                      <a:endParaRPr kumimoji="1" lang="ja-JP" altLang="en-US" dirty="0"/>
                    </a:p>
                  </a:txBody>
                  <a:tcPr/>
                </a:tc>
              </a:tr>
              <a:tr h="240644">
                <a:tc>
                  <a:txBody>
                    <a:bodyPr/>
                    <a:lstStyle/>
                    <a:p>
                      <a:pPr algn="ctr"/>
                      <a:r>
                        <a:rPr kumimoji="1" lang="en-US" altLang="ja-JP" dirty="0" smtClean="0"/>
                        <a:t>2000</a:t>
                      </a:r>
                    </a:p>
                  </a:txBody>
                  <a:tcPr/>
                </a:tc>
                <a:tc>
                  <a:txBody>
                    <a:bodyPr/>
                    <a:lstStyle/>
                    <a:p>
                      <a:pPr algn="ctr"/>
                      <a:r>
                        <a:rPr kumimoji="1" lang="en-US" altLang="ja-JP" dirty="0" smtClean="0"/>
                        <a:t>0.641</a:t>
                      </a:r>
                      <a:endParaRPr kumimoji="1" lang="ja-JP" altLang="en-US" dirty="0"/>
                    </a:p>
                  </a:txBody>
                  <a:tcPr/>
                </a:tc>
              </a:tr>
              <a:tr h="244999">
                <a:tc>
                  <a:txBody>
                    <a:bodyPr/>
                    <a:lstStyle/>
                    <a:p>
                      <a:pPr algn="ctr"/>
                      <a:r>
                        <a:rPr kumimoji="1" lang="en-US" altLang="ja-JP" dirty="0" smtClean="0"/>
                        <a:t>2060</a:t>
                      </a:r>
                      <a:endParaRPr kumimoji="1" lang="ja-JP" altLang="en-US" dirty="0"/>
                    </a:p>
                  </a:txBody>
                  <a:tcPr/>
                </a:tc>
                <a:tc>
                  <a:txBody>
                    <a:bodyPr/>
                    <a:lstStyle/>
                    <a:p>
                      <a:pPr algn="ctr"/>
                      <a:r>
                        <a:rPr kumimoji="1" lang="en-US" altLang="ja-JP" dirty="0" smtClean="0"/>
                        <a:t>0.675</a:t>
                      </a:r>
                      <a:endParaRPr kumimoji="1" lang="ja-JP" altLang="en-US" dirty="0"/>
                    </a:p>
                  </a:txBody>
                  <a:tcPr/>
                </a:tc>
              </a:tr>
              <a:tr h="270872">
                <a:tc>
                  <a:txBody>
                    <a:bodyPr/>
                    <a:lstStyle/>
                    <a:p>
                      <a:pPr algn="ctr"/>
                      <a:r>
                        <a:rPr kumimoji="1" lang="en-US" altLang="ja-JP" dirty="0" smtClean="0"/>
                        <a:t>2080</a:t>
                      </a:r>
                      <a:endParaRPr kumimoji="1" lang="ja-JP" altLang="en-US" dirty="0"/>
                    </a:p>
                  </a:txBody>
                  <a:tcPr/>
                </a:tc>
                <a:tc>
                  <a:txBody>
                    <a:bodyPr/>
                    <a:lstStyle/>
                    <a:p>
                      <a:pPr algn="ctr"/>
                      <a:r>
                        <a:rPr kumimoji="1" lang="en-US" altLang="ja-JP" dirty="0" smtClean="0"/>
                        <a:t>0.676</a:t>
                      </a:r>
                      <a:endParaRPr kumimoji="1" lang="ja-JP" altLang="en-US" dirty="0"/>
                    </a:p>
                  </a:txBody>
                  <a:tcPr/>
                </a:tc>
              </a:tr>
              <a:tr h="240644">
                <a:tc>
                  <a:txBody>
                    <a:bodyPr/>
                    <a:lstStyle/>
                    <a:p>
                      <a:pPr algn="ctr"/>
                      <a:r>
                        <a:rPr kumimoji="1" lang="en-US" altLang="ja-JP" dirty="0" smtClean="0"/>
                        <a:t>2100</a:t>
                      </a:r>
                      <a:endParaRPr kumimoji="1" lang="ja-JP" altLang="en-US" dirty="0"/>
                    </a:p>
                  </a:txBody>
                  <a:tcPr/>
                </a:tc>
                <a:tc>
                  <a:txBody>
                    <a:bodyPr/>
                    <a:lstStyle/>
                    <a:p>
                      <a:pPr algn="ctr"/>
                      <a:r>
                        <a:rPr kumimoji="1" lang="en-US" altLang="ja-JP" dirty="0" smtClean="0"/>
                        <a:t>0.684</a:t>
                      </a:r>
                      <a:endParaRPr kumimoji="1" lang="ja-JP" altLang="en-US" dirty="0"/>
                    </a:p>
                  </a:txBody>
                  <a:tcPr/>
                </a:tc>
              </a:tr>
              <a:tr h="240644">
                <a:tc>
                  <a:txBody>
                    <a:bodyPr/>
                    <a:lstStyle/>
                    <a:p>
                      <a:pPr algn="ctr"/>
                      <a:r>
                        <a:rPr kumimoji="1" lang="en-US" altLang="ja-JP" dirty="0" smtClean="0"/>
                        <a:t>2120</a:t>
                      </a:r>
                      <a:endParaRPr kumimoji="1" lang="ja-JP" altLang="en-US" dirty="0"/>
                    </a:p>
                  </a:txBody>
                  <a:tcPr/>
                </a:tc>
                <a:tc>
                  <a:txBody>
                    <a:bodyPr/>
                    <a:lstStyle/>
                    <a:p>
                      <a:pPr algn="ctr"/>
                      <a:r>
                        <a:rPr kumimoji="1" lang="en-US" altLang="ja-JP" dirty="0" smtClean="0"/>
                        <a:t>0.685</a:t>
                      </a:r>
                      <a:endParaRPr kumimoji="1" lang="ja-JP" altLang="en-US" dirty="0"/>
                    </a:p>
                  </a:txBody>
                  <a:tcPr/>
                </a:tc>
              </a:tr>
              <a:tr h="240644">
                <a:tc>
                  <a:txBody>
                    <a:bodyPr/>
                    <a:lstStyle/>
                    <a:p>
                      <a:pPr algn="ctr"/>
                      <a:r>
                        <a:rPr kumimoji="1" lang="en-US" altLang="ja-JP" dirty="0" smtClean="0"/>
                        <a:t>2140</a:t>
                      </a:r>
                      <a:endParaRPr kumimoji="1" lang="ja-JP" altLang="en-US" dirty="0"/>
                    </a:p>
                  </a:txBody>
                  <a:tcPr/>
                </a:tc>
                <a:tc>
                  <a:txBody>
                    <a:bodyPr/>
                    <a:lstStyle/>
                    <a:p>
                      <a:pPr algn="ctr"/>
                      <a:r>
                        <a:rPr kumimoji="1" lang="en-US" altLang="ja-JP" dirty="0" smtClean="0"/>
                        <a:t>0.686</a:t>
                      </a:r>
                      <a:endParaRPr kumimoji="1" lang="ja-JP" altLang="en-US" dirty="0"/>
                    </a:p>
                  </a:txBody>
                  <a:tcPr/>
                </a:tc>
              </a:tr>
              <a:tr h="240644">
                <a:tc>
                  <a:txBody>
                    <a:bodyPr/>
                    <a:lstStyle/>
                    <a:p>
                      <a:pPr algn="ctr"/>
                      <a:r>
                        <a:rPr kumimoji="1" lang="en-US" altLang="ja-JP" dirty="0" smtClean="0"/>
                        <a:t>2160</a:t>
                      </a:r>
                      <a:endParaRPr kumimoji="1" lang="ja-JP" altLang="en-US" dirty="0"/>
                    </a:p>
                  </a:txBody>
                  <a:tcPr/>
                </a:tc>
                <a:tc>
                  <a:txBody>
                    <a:bodyPr/>
                    <a:lstStyle/>
                    <a:p>
                      <a:pPr algn="ctr"/>
                      <a:r>
                        <a:rPr kumimoji="1" lang="en-US" altLang="ja-JP" dirty="0" smtClean="0"/>
                        <a:t>0.695</a:t>
                      </a:r>
                      <a:endParaRPr kumimoji="1" lang="ja-JP" altLang="en-US" dirty="0"/>
                    </a:p>
                  </a:txBody>
                  <a:tcPr/>
                </a:tc>
              </a:tr>
            </a:tbl>
          </a:graphicData>
        </a:graphic>
      </p:graphicFrame>
      <p:graphicFrame>
        <p:nvGraphicFramePr>
          <p:cNvPr id="4" name="グラフ 3"/>
          <p:cNvGraphicFramePr>
            <a:graphicFrameLocks/>
          </p:cNvGraphicFramePr>
          <p:nvPr>
            <p:extLst>
              <p:ext uri="{D42A27DB-BD31-4B8C-83A1-F6EECF244321}">
                <p14:modId xmlns:p14="http://schemas.microsoft.com/office/powerpoint/2010/main" val="3268030486"/>
              </p:ext>
            </p:extLst>
          </p:nvPr>
        </p:nvGraphicFramePr>
        <p:xfrm>
          <a:off x="4283968" y="198884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095" name="テキスト ボックス 2094"/>
          <p:cNvSpPr txBox="1"/>
          <p:nvPr/>
        </p:nvSpPr>
        <p:spPr>
          <a:xfrm>
            <a:off x="395536" y="5445224"/>
            <a:ext cx="7272808" cy="584775"/>
          </a:xfrm>
          <a:prstGeom prst="rect">
            <a:avLst/>
          </a:prstGeom>
          <a:noFill/>
        </p:spPr>
        <p:txBody>
          <a:bodyPr wrap="square" rtlCol="0">
            <a:spAutoFit/>
          </a:bodyPr>
          <a:lstStyle/>
          <a:p>
            <a:r>
              <a:rPr kumimoji="1" lang="ja-JP" altLang="en-US" sz="3200" b="1" dirty="0" smtClean="0">
                <a:solidFill>
                  <a:srgbClr val="FF0000"/>
                </a:solidFill>
              </a:rPr>
              <a:t>以上より</a:t>
            </a:r>
            <a:r>
              <a:rPr kumimoji="1" lang="en-US" altLang="ja-JP" sz="3200" b="1" dirty="0" smtClean="0">
                <a:solidFill>
                  <a:srgbClr val="FF0000"/>
                </a:solidFill>
              </a:rPr>
              <a:t>PMT2</a:t>
            </a:r>
            <a:r>
              <a:rPr kumimoji="1" lang="ja-JP" altLang="en-US" sz="3200" b="1" dirty="0" smtClean="0">
                <a:solidFill>
                  <a:srgbClr val="FF0000"/>
                </a:solidFill>
              </a:rPr>
              <a:t>の印加電圧は</a:t>
            </a:r>
            <a:r>
              <a:rPr kumimoji="1" lang="en-US" altLang="ja-JP" sz="3200" b="1" dirty="0" smtClean="0">
                <a:solidFill>
                  <a:srgbClr val="FF0000"/>
                </a:solidFill>
              </a:rPr>
              <a:t>2100V</a:t>
            </a:r>
            <a:r>
              <a:rPr kumimoji="1" lang="ja-JP" altLang="en-US" sz="3200" b="1" dirty="0" smtClean="0">
                <a:solidFill>
                  <a:srgbClr val="FF0000"/>
                </a:solidFill>
              </a:rPr>
              <a:t>とした。</a:t>
            </a:r>
            <a:endParaRPr kumimoji="1" lang="ja-JP" altLang="en-US" sz="3200" b="1" dirty="0">
              <a:solidFill>
                <a:srgbClr val="FF0000"/>
              </a:solidFill>
            </a:endParaRPr>
          </a:p>
        </p:txBody>
      </p:sp>
      <p:sp>
        <p:nvSpPr>
          <p:cNvPr id="2" name="テキスト ボックス 1"/>
          <p:cNvSpPr txBox="1"/>
          <p:nvPr/>
        </p:nvSpPr>
        <p:spPr>
          <a:xfrm>
            <a:off x="8244408" y="4005064"/>
            <a:ext cx="1080120" cy="369332"/>
          </a:xfrm>
          <a:prstGeom prst="rect">
            <a:avLst/>
          </a:prstGeom>
          <a:noFill/>
        </p:spPr>
        <p:txBody>
          <a:bodyPr wrap="square" rtlCol="0">
            <a:spAutoFit/>
          </a:bodyPr>
          <a:lstStyle/>
          <a:p>
            <a:r>
              <a:rPr kumimoji="1" lang="ja-JP" altLang="en-US" dirty="0" smtClean="0"/>
              <a:t>電圧（</a:t>
            </a:r>
            <a:r>
              <a:rPr kumimoji="1" lang="en-US" altLang="ja-JP" dirty="0" smtClean="0"/>
              <a:t>V</a:t>
            </a:r>
            <a:r>
              <a:rPr kumimoji="1" lang="ja-JP" altLang="en-US" dirty="0" smtClean="0"/>
              <a:t>）</a:t>
            </a:r>
            <a:endParaRPr kumimoji="1" lang="ja-JP" alt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700808"/>
            <a:ext cx="10906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307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368" y="44625"/>
            <a:ext cx="5913784" cy="1728192"/>
          </a:xfrm>
        </p:spPr>
        <p:txBody>
          <a:bodyPr>
            <a:normAutofit/>
          </a:bodyPr>
          <a:lstStyle/>
          <a:p>
            <a:pPr marL="0" indent="0">
              <a:buNone/>
            </a:pPr>
            <a:r>
              <a:rPr kumimoji="1" lang="en-US" altLang="ja-JP" sz="2400" dirty="0" smtClean="0"/>
              <a:t>PMT2</a:t>
            </a:r>
            <a:r>
              <a:rPr kumimoji="1" lang="ja-JP" altLang="en-US" sz="2400" dirty="0" smtClean="0"/>
              <a:t>＝</a:t>
            </a:r>
            <a:r>
              <a:rPr kumimoji="1" lang="en-US" altLang="ja-JP" sz="2400" dirty="0" smtClean="0"/>
              <a:t>2100V,PMT5=2200</a:t>
            </a:r>
            <a:r>
              <a:rPr kumimoji="1" lang="ja-JP" altLang="en-US" sz="2400" dirty="0" smtClean="0"/>
              <a:t>で固定</a:t>
            </a:r>
            <a:endParaRPr kumimoji="1" lang="en-US" altLang="ja-JP" sz="2400" dirty="0" smtClean="0"/>
          </a:p>
          <a:p>
            <a:pPr marL="0" indent="0">
              <a:buNone/>
            </a:pPr>
            <a:r>
              <a:rPr kumimoji="1" lang="en-US" altLang="ja-JP" sz="2400" dirty="0" smtClean="0"/>
              <a:t>PMT4</a:t>
            </a:r>
            <a:r>
              <a:rPr kumimoji="1" lang="ja-JP" altLang="en-US" sz="2400" dirty="0" smtClean="0"/>
              <a:t>を変化させる。</a:t>
            </a:r>
            <a:endParaRPr kumimoji="1" lang="en-US" altLang="ja-JP" sz="2400" dirty="0" smtClean="0"/>
          </a:p>
          <a:p>
            <a:pPr marL="0" indent="0">
              <a:buNone/>
            </a:pPr>
            <a:r>
              <a:rPr lang="ja-JP" altLang="en-US" sz="2400" dirty="0"/>
              <a:t>結果</a:t>
            </a:r>
            <a:r>
              <a:rPr lang="ja-JP" altLang="en-US" sz="2400" dirty="0" smtClean="0"/>
              <a:t>は以下のようであった。</a:t>
            </a:r>
            <a:endParaRPr kumimoji="1" lang="ja-JP" alt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772816"/>
            <a:ext cx="45847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128765569"/>
              </p:ext>
            </p:extLst>
          </p:nvPr>
        </p:nvGraphicFramePr>
        <p:xfrm>
          <a:off x="720000" y="1800000"/>
          <a:ext cx="2880320" cy="2494280"/>
        </p:xfrm>
        <a:graphic>
          <a:graphicData uri="http://schemas.openxmlformats.org/drawingml/2006/table">
            <a:tbl>
              <a:tblPr firstRow="1" bandRow="1">
                <a:tableStyleId>{5C22544A-7EE6-4342-B048-85BDC9FD1C3A}</a:tableStyleId>
              </a:tblPr>
              <a:tblGrid>
                <a:gridCol w="1475736"/>
                <a:gridCol w="1404584"/>
              </a:tblGrid>
              <a:tr h="437768">
                <a:tc>
                  <a:txBody>
                    <a:bodyPr/>
                    <a:lstStyle/>
                    <a:p>
                      <a:pPr algn="ctr"/>
                      <a:r>
                        <a:rPr kumimoji="1" lang="en-US" altLang="ja-JP" dirty="0" smtClean="0"/>
                        <a:t>PMT4</a:t>
                      </a:r>
                      <a:r>
                        <a:rPr kumimoji="1" lang="ja-JP" altLang="en-US" dirty="0" smtClean="0"/>
                        <a:t>の電圧（</a:t>
                      </a:r>
                      <a:r>
                        <a:rPr kumimoji="1" lang="en-US" altLang="ja-JP" dirty="0" smtClean="0"/>
                        <a:t>V</a:t>
                      </a:r>
                      <a:r>
                        <a:rPr kumimoji="1" lang="ja-JP" altLang="en-US" dirty="0" smtClean="0"/>
                        <a:t>）</a:t>
                      </a:r>
                      <a:endParaRPr kumimoji="1" lang="ja-JP" altLang="en-US" dirty="0"/>
                    </a:p>
                  </a:txBody>
                  <a:tcPr/>
                </a:tc>
                <a:tc>
                  <a:txBody>
                    <a:bodyPr/>
                    <a:lstStyle/>
                    <a:p>
                      <a:pPr algn="ctr"/>
                      <a:r>
                        <a:rPr kumimoji="1" lang="ja-JP" altLang="en-US" dirty="0" smtClean="0"/>
                        <a:t>検出率</a:t>
                      </a:r>
                      <a:endParaRPr kumimoji="1" lang="ja-JP" altLang="en-US" dirty="0"/>
                    </a:p>
                  </a:txBody>
                  <a:tcPr/>
                </a:tc>
              </a:tr>
              <a:tr h="370840">
                <a:tc>
                  <a:txBody>
                    <a:bodyPr/>
                    <a:lstStyle/>
                    <a:p>
                      <a:pPr algn="ctr"/>
                      <a:r>
                        <a:rPr kumimoji="1" lang="en-US" altLang="ja-JP" dirty="0" smtClean="0"/>
                        <a:t>2000</a:t>
                      </a:r>
                      <a:endParaRPr kumimoji="1" lang="ja-JP" altLang="en-US" dirty="0"/>
                    </a:p>
                  </a:txBody>
                  <a:tcPr/>
                </a:tc>
                <a:tc>
                  <a:txBody>
                    <a:bodyPr/>
                    <a:lstStyle/>
                    <a:p>
                      <a:pPr algn="ctr"/>
                      <a:r>
                        <a:rPr kumimoji="1" lang="en-US" altLang="ja-JP" dirty="0" smtClean="0"/>
                        <a:t>0.822</a:t>
                      </a:r>
                      <a:endParaRPr kumimoji="1" lang="ja-JP" altLang="en-US" dirty="0"/>
                    </a:p>
                  </a:txBody>
                  <a:tcPr/>
                </a:tc>
              </a:tr>
              <a:tr h="370840">
                <a:tc>
                  <a:txBody>
                    <a:bodyPr/>
                    <a:lstStyle/>
                    <a:p>
                      <a:pPr algn="ctr"/>
                      <a:r>
                        <a:rPr kumimoji="1" lang="en-US" altLang="ja-JP" dirty="0" smtClean="0"/>
                        <a:t>2080</a:t>
                      </a:r>
                      <a:endParaRPr kumimoji="1" lang="ja-JP" altLang="en-US" dirty="0"/>
                    </a:p>
                  </a:txBody>
                  <a:tcPr/>
                </a:tc>
                <a:tc>
                  <a:txBody>
                    <a:bodyPr/>
                    <a:lstStyle/>
                    <a:p>
                      <a:pPr algn="ctr"/>
                      <a:r>
                        <a:rPr kumimoji="1" lang="en-US" altLang="ja-JP" dirty="0" smtClean="0"/>
                        <a:t>0.854</a:t>
                      </a:r>
                      <a:endParaRPr kumimoji="1" lang="ja-JP" altLang="en-US" dirty="0"/>
                    </a:p>
                  </a:txBody>
                  <a:tcPr/>
                </a:tc>
              </a:tr>
              <a:tr h="370840">
                <a:tc>
                  <a:txBody>
                    <a:bodyPr/>
                    <a:lstStyle/>
                    <a:p>
                      <a:pPr algn="ctr"/>
                      <a:r>
                        <a:rPr kumimoji="1" lang="en-US" altLang="ja-JP" dirty="0" smtClean="0"/>
                        <a:t>2100</a:t>
                      </a:r>
                      <a:endParaRPr kumimoji="1" lang="ja-JP" altLang="en-US" dirty="0"/>
                    </a:p>
                  </a:txBody>
                  <a:tcPr/>
                </a:tc>
                <a:tc>
                  <a:txBody>
                    <a:bodyPr/>
                    <a:lstStyle/>
                    <a:p>
                      <a:pPr algn="ctr"/>
                      <a:r>
                        <a:rPr kumimoji="1" lang="en-US" altLang="ja-JP" dirty="0" smtClean="0"/>
                        <a:t>0.861</a:t>
                      </a:r>
                      <a:endParaRPr kumimoji="1" lang="ja-JP" altLang="en-US" dirty="0"/>
                    </a:p>
                  </a:txBody>
                  <a:tcPr/>
                </a:tc>
              </a:tr>
              <a:tr h="370840">
                <a:tc>
                  <a:txBody>
                    <a:bodyPr/>
                    <a:lstStyle/>
                    <a:p>
                      <a:pPr algn="ctr"/>
                      <a:r>
                        <a:rPr kumimoji="1" lang="en-US" altLang="ja-JP" dirty="0" smtClean="0"/>
                        <a:t>2120</a:t>
                      </a:r>
                      <a:endParaRPr kumimoji="1" lang="ja-JP" altLang="en-US" dirty="0"/>
                    </a:p>
                  </a:txBody>
                  <a:tcPr/>
                </a:tc>
                <a:tc>
                  <a:txBody>
                    <a:bodyPr/>
                    <a:lstStyle/>
                    <a:p>
                      <a:pPr algn="ctr"/>
                      <a:r>
                        <a:rPr kumimoji="1" lang="en-US" altLang="ja-JP" dirty="0" smtClean="0"/>
                        <a:t>0.864</a:t>
                      </a:r>
                      <a:endParaRPr kumimoji="1" lang="ja-JP" altLang="en-US" dirty="0"/>
                    </a:p>
                  </a:txBody>
                  <a:tcPr/>
                </a:tc>
              </a:tr>
              <a:tr h="370840">
                <a:tc>
                  <a:txBody>
                    <a:bodyPr/>
                    <a:lstStyle/>
                    <a:p>
                      <a:pPr algn="ctr"/>
                      <a:r>
                        <a:rPr kumimoji="1" lang="en-US" altLang="ja-JP" dirty="0" smtClean="0"/>
                        <a:t>2140</a:t>
                      </a:r>
                      <a:endParaRPr kumimoji="1" lang="ja-JP" altLang="en-US" dirty="0"/>
                    </a:p>
                  </a:txBody>
                  <a:tcPr/>
                </a:tc>
                <a:tc>
                  <a:txBody>
                    <a:bodyPr/>
                    <a:lstStyle/>
                    <a:p>
                      <a:pPr algn="ctr"/>
                      <a:r>
                        <a:rPr kumimoji="1" lang="en-US" altLang="ja-JP" dirty="0" smtClean="0"/>
                        <a:t>0.864</a:t>
                      </a:r>
                      <a:endParaRPr kumimoji="1" lang="ja-JP" altLang="en-US" dirty="0"/>
                    </a:p>
                  </a:txBody>
                  <a:tcPr/>
                </a:tc>
              </a:tr>
            </a:tbl>
          </a:graphicData>
        </a:graphic>
      </p:graphicFrame>
      <p:sp>
        <p:nvSpPr>
          <p:cNvPr id="5" name="正方形/長方形 4"/>
          <p:cNvSpPr/>
          <p:nvPr/>
        </p:nvSpPr>
        <p:spPr>
          <a:xfrm>
            <a:off x="395536" y="5301208"/>
            <a:ext cx="7992888" cy="584775"/>
          </a:xfrm>
          <a:prstGeom prst="rect">
            <a:avLst/>
          </a:prstGeom>
        </p:spPr>
        <p:txBody>
          <a:bodyPr wrap="square">
            <a:spAutoFit/>
          </a:bodyPr>
          <a:lstStyle/>
          <a:p>
            <a:pPr lvl="0"/>
            <a:r>
              <a:rPr lang="ja-JP" altLang="en-US" sz="3200" b="1" dirty="0">
                <a:solidFill>
                  <a:srgbClr val="FF0000"/>
                </a:solidFill>
              </a:rPr>
              <a:t>以上より</a:t>
            </a:r>
            <a:r>
              <a:rPr lang="en-US" altLang="ja-JP" sz="3200" b="1" dirty="0" smtClean="0">
                <a:solidFill>
                  <a:srgbClr val="FF0000"/>
                </a:solidFill>
              </a:rPr>
              <a:t>PMT4</a:t>
            </a:r>
            <a:r>
              <a:rPr lang="ja-JP" altLang="en-US" sz="3200" b="1" dirty="0" smtClean="0">
                <a:solidFill>
                  <a:srgbClr val="FF0000"/>
                </a:solidFill>
              </a:rPr>
              <a:t>の</a:t>
            </a:r>
            <a:r>
              <a:rPr lang="ja-JP" altLang="en-US" sz="3200" b="1" dirty="0">
                <a:solidFill>
                  <a:srgbClr val="FF0000"/>
                </a:solidFill>
              </a:rPr>
              <a:t>印加電圧は</a:t>
            </a:r>
            <a:r>
              <a:rPr lang="en-US" altLang="ja-JP" sz="3200" b="1" dirty="0" smtClean="0">
                <a:solidFill>
                  <a:srgbClr val="FF0000"/>
                </a:solidFill>
              </a:rPr>
              <a:t>2120V</a:t>
            </a:r>
            <a:r>
              <a:rPr lang="ja-JP" altLang="en-US" sz="3200" b="1" dirty="0">
                <a:solidFill>
                  <a:srgbClr val="FF0000"/>
                </a:solidFill>
              </a:rPr>
              <a:t>とした。</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686" y="3789040"/>
            <a:ext cx="1133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748" y="1772816"/>
            <a:ext cx="10906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287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10749"/>
            <a:ext cx="4968552" cy="1662067"/>
          </a:xfrm>
        </p:spPr>
        <p:txBody>
          <a:bodyPr>
            <a:normAutofit/>
          </a:bodyPr>
          <a:lstStyle/>
          <a:p>
            <a:pPr marL="0" indent="0">
              <a:buNone/>
            </a:pPr>
            <a:r>
              <a:rPr kumimoji="1" lang="en-US" altLang="ja-JP" sz="2400" dirty="0" smtClean="0"/>
              <a:t>PMT2=2100V, PMT4=2120V</a:t>
            </a:r>
            <a:r>
              <a:rPr kumimoji="1" lang="ja-JP" altLang="en-US" sz="2400" dirty="0" smtClean="0"/>
              <a:t>で固定</a:t>
            </a:r>
            <a:endParaRPr kumimoji="1" lang="en-US" altLang="ja-JP" sz="2400" dirty="0" smtClean="0"/>
          </a:p>
          <a:p>
            <a:pPr marL="0" indent="0">
              <a:buNone/>
            </a:pPr>
            <a:r>
              <a:rPr kumimoji="1" lang="en-US" altLang="ja-JP" sz="2400" dirty="0" smtClean="0"/>
              <a:t>PMT5</a:t>
            </a:r>
            <a:r>
              <a:rPr kumimoji="1" lang="ja-JP" altLang="en-US" sz="2400" dirty="0" smtClean="0"/>
              <a:t>の電圧を変化させる。</a:t>
            </a:r>
            <a:endParaRPr kumimoji="1" lang="en-US" altLang="ja-JP" sz="2400" dirty="0" smtClean="0"/>
          </a:p>
          <a:p>
            <a:pPr marL="0" indent="0">
              <a:buNone/>
            </a:pPr>
            <a:r>
              <a:rPr lang="ja-JP" altLang="en-US" sz="2400" dirty="0"/>
              <a:t>結果</a:t>
            </a:r>
            <a:r>
              <a:rPr lang="ja-JP" altLang="en-US" sz="2400" dirty="0" smtClean="0"/>
              <a:t>は以下のようになった。</a:t>
            </a:r>
            <a:endParaRPr kumimoji="1" lang="ja-JP" altLang="en-US"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844824"/>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800448722"/>
              </p:ext>
            </p:extLst>
          </p:nvPr>
        </p:nvGraphicFramePr>
        <p:xfrm>
          <a:off x="765718" y="1916832"/>
          <a:ext cx="2798170" cy="2448272"/>
        </p:xfrm>
        <a:graphic>
          <a:graphicData uri="http://schemas.openxmlformats.org/drawingml/2006/table">
            <a:tbl>
              <a:tblPr firstRow="1" bandRow="1">
                <a:tableStyleId>{5C22544A-7EE6-4342-B048-85BDC9FD1C3A}</a:tableStyleId>
              </a:tblPr>
              <a:tblGrid>
                <a:gridCol w="1419124"/>
                <a:gridCol w="1379046"/>
              </a:tblGrid>
              <a:tr h="737996">
                <a:tc>
                  <a:txBody>
                    <a:bodyPr/>
                    <a:lstStyle/>
                    <a:p>
                      <a:pPr algn="ctr"/>
                      <a:r>
                        <a:rPr kumimoji="1" lang="en-US" altLang="ja-JP" dirty="0" smtClean="0"/>
                        <a:t>PMT5</a:t>
                      </a:r>
                      <a:r>
                        <a:rPr kumimoji="1" lang="ja-JP" altLang="en-US" dirty="0" smtClean="0"/>
                        <a:t>の電圧</a:t>
                      </a:r>
                      <a:r>
                        <a:rPr kumimoji="1" lang="en-US" altLang="ja-JP" dirty="0" smtClean="0"/>
                        <a:t>(V)</a:t>
                      </a:r>
                      <a:endParaRPr kumimoji="1" lang="ja-JP" altLang="en-US" dirty="0"/>
                    </a:p>
                  </a:txBody>
                  <a:tcPr/>
                </a:tc>
                <a:tc>
                  <a:txBody>
                    <a:bodyPr/>
                    <a:lstStyle/>
                    <a:p>
                      <a:pPr algn="ctr"/>
                      <a:r>
                        <a:rPr kumimoji="1" lang="ja-JP" altLang="en-US" dirty="0" smtClean="0"/>
                        <a:t>検出率</a:t>
                      </a:r>
                      <a:endParaRPr kumimoji="1" lang="ja-JP" altLang="en-US" dirty="0"/>
                    </a:p>
                  </a:txBody>
                  <a:tcPr/>
                </a:tc>
              </a:tr>
              <a:tr h="427569">
                <a:tc>
                  <a:txBody>
                    <a:bodyPr/>
                    <a:lstStyle/>
                    <a:p>
                      <a:pPr algn="ctr"/>
                      <a:r>
                        <a:rPr kumimoji="1" lang="en-US" altLang="ja-JP" dirty="0" smtClean="0"/>
                        <a:t>2000</a:t>
                      </a:r>
                      <a:endParaRPr kumimoji="1" lang="ja-JP" altLang="en-US" dirty="0"/>
                    </a:p>
                  </a:txBody>
                  <a:tcPr/>
                </a:tc>
                <a:tc>
                  <a:txBody>
                    <a:bodyPr/>
                    <a:lstStyle/>
                    <a:p>
                      <a:pPr algn="ctr"/>
                      <a:r>
                        <a:rPr kumimoji="1" lang="en-US" altLang="ja-JP" dirty="0" smtClean="0"/>
                        <a:t>0.674</a:t>
                      </a:r>
                      <a:endParaRPr kumimoji="1" lang="ja-JP" altLang="en-US" dirty="0"/>
                    </a:p>
                  </a:txBody>
                  <a:tcPr/>
                </a:tc>
              </a:tr>
              <a:tr h="427569">
                <a:tc>
                  <a:txBody>
                    <a:bodyPr/>
                    <a:lstStyle/>
                    <a:p>
                      <a:pPr algn="ctr"/>
                      <a:r>
                        <a:rPr kumimoji="1" lang="en-US" altLang="ja-JP" dirty="0" smtClean="0"/>
                        <a:t>2080</a:t>
                      </a:r>
                      <a:endParaRPr kumimoji="1" lang="ja-JP" altLang="en-US" dirty="0"/>
                    </a:p>
                  </a:txBody>
                  <a:tcPr/>
                </a:tc>
                <a:tc>
                  <a:txBody>
                    <a:bodyPr/>
                    <a:lstStyle/>
                    <a:p>
                      <a:pPr algn="ctr"/>
                      <a:r>
                        <a:rPr kumimoji="1" lang="en-US" altLang="ja-JP" dirty="0" smtClean="0"/>
                        <a:t>0.697</a:t>
                      </a:r>
                      <a:endParaRPr kumimoji="1" lang="ja-JP" altLang="en-US" dirty="0"/>
                    </a:p>
                  </a:txBody>
                  <a:tcPr/>
                </a:tc>
              </a:tr>
              <a:tr h="427569">
                <a:tc>
                  <a:txBody>
                    <a:bodyPr/>
                    <a:lstStyle/>
                    <a:p>
                      <a:pPr algn="ctr"/>
                      <a:r>
                        <a:rPr kumimoji="1" lang="en-US" altLang="ja-JP" dirty="0" smtClean="0"/>
                        <a:t>2100</a:t>
                      </a:r>
                      <a:endParaRPr kumimoji="1" lang="ja-JP" altLang="en-US" dirty="0"/>
                    </a:p>
                  </a:txBody>
                  <a:tcPr/>
                </a:tc>
                <a:tc>
                  <a:txBody>
                    <a:bodyPr/>
                    <a:lstStyle/>
                    <a:p>
                      <a:pPr algn="ctr"/>
                      <a:r>
                        <a:rPr kumimoji="1" lang="en-US" altLang="ja-JP" dirty="0" smtClean="0"/>
                        <a:t>0.708</a:t>
                      </a:r>
                      <a:endParaRPr kumimoji="1" lang="ja-JP" altLang="en-US" dirty="0"/>
                    </a:p>
                  </a:txBody>
                  <a:tcPr/>
                </a:tc>
              </a:tr>
              <a:tr h="427569">
                <a:tc>
                  <a:txBody>
                    <a:bodyPr/>
                    <a:lstStyle/>
                    <a:p>
                      <a:pPr algn="ctr"/>
                      <a:r>
                        <a:rPr kumimoji="1" lang="en-US" altLang="ja-JP" dirty="0" smtClean="0"/>
                        <a:t>2120</a:t>
                      </a:r>
                      <a:endParaRPr kumimoji="1" lang="ja-JP" altLang="en-US" dirty="0"/>
                    </a:p>
                  </a:txBody>
                  <a:tcPr/>
                </a:tc>
                <a:tc>
                  <a:txBody>
                    <a:bodyPr/>
                    <a:lstStyle/>
                    <a:p>
                      <a:pPr algn="ctr"/>
                      <a:r>
                        <a:rPr kumimoji="1" lang="en-US" altLang="ja-JP" dirty="0" smtClean="0"/>
                        <a:t>0.708</a:t>
                      </a:r>
                      <a:endParaRPr kumimoji="1" lang="ja-JP" altLang="en-US" dirty="0"/>
                    </a:p>
                  </a:txBody>
                  <a:tcPr/>
                </a:tc>
              </a:tr>
            </a:tbl>
          </a:graphicData>
        </a:graphic>
      </p:graphicFrame>
      <p:sp>
        <p:nvSpPr>
          <p:cNvPr id="6" name="テキスト ボックス 5"/>
          <p:cNvSpPr txBox="1"/>
          <p:nvPr/>
        </p:nvSpPr>
        <p:spPr>
          <a:xfrm>
            <a:off x="755576" y="5152836"/>
            <a:ext cx="7272808" cy="584775"/>
          </a:xfrm>
          <a:prstGeom prst="rect">
            <a:avLst/>
          </a:prstGeom>
          <a:noFill/>
        </p:spPr>
        <p:txBody>
          <a:bodyPr wrap="square" rtlCol="0">
            <a:spAutoFit/>
          </a:bodyPr>
          <a:lstStyle/>
          <a:p>
            <a:r>
              <a:rPr kumimoji="1" lang="ja-JP" altLang="en-US" sz="3200" b="1" dirty="0" smtClean="0">
                <a:solidFill>
                  <a:srgbClr val="FF0000"/>
                </a:solidFill>
              </a:rPr>
              <a:t>以上より</a:t>
            </a:r>
            <a:r>
              <a:rPr kumimoji="1" lang="en-US" altLang="ja-JP" sz="3200" b="1" dirty="0" smtClean="0">
                <a:solidFill>
                  <a:srgbClr val="FF0000"/>
                </a:solidFill>
              </a:rPr>
              <a:t>PMT5</a:t>
            </a:r>
            <a:r>
              <a:rPr kumimoji="1" lang="ja-JP" altLang="en-US" sz="3200" b="1" dirty="0" smtClean="0">
                <a:solidFill>
                  <a:srgbClr val="FF0000"/>
                </a:solidFill>
              </a:rPr>
              <a:t>の印加電圧は</a:t>
            </a:r>
            <a:r>
              <a:rPr kumimoji="1" lang="en-US" altLang="ja-JP" sz="3200" b="1" dirty="0" smtClean="0">
                <a:solidFill>
                  <a:srgbClr val="FF0000"/>
                </a:solidFill>
              </a:rPr>
              <a:t>2100V</a:t>
            </a:r>
            <a:r>
              <a:rPr kumimoji="1" lang="ja-JP" altLang="en-US" sz="3200" b="1" dirty="0" smtClean="0">
                <a:solidFill>
                  <a:srgbClr val="FF0000"/>
                </a:solidFill>
              </a:rPr>
              <a:t>とした。</a:t>
            </a:r>
            <a:endParaRPr kumimoji="1" lang="ja-JP" altLang="en-US" sz="3200" b="1" dirty="0">
              <a:solidFill>
                <a:srgbClr val="FF0000"/>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193" y="3789040"/>
            <a:ext cx="1133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988840"/>
            <a:ext cx="10906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582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lstStyle/>
          <a:p>
            <a:pPr marL="0" indent="0">
              <a:buNone/>
            </a:pPr>
            <a:r>
              <a:rPr kumimoji="1" lang="ja-JP" altLang="en-US" dirty="0" smtClean="0"/>
              <a:t>以上より</a:t>
            </a:r>
            <a:endParaRPr kumimoji="1" lang="en-US" altLang="ja-JP" dirty="0" smtClean="0"/>
          </a:p>
          <a:p>
            <a:pPr marL="0" indent="0">
              <a:buNone/>
            </a:pPr>
            <a:r>
              <a:rPr lang="ja-JP" altLang="en-US" dirty="0"/>
              <a:t>　</a:t>
            </a:r>
            <a:r>
              <a:rPr lang="ja-JP" altLang="en-US" dirty="0" smtClean="0"/>
              <a:t>　　　</a:t>
            </a:r>
            <a:r>
              <a:rPr lang="en-US" altLang="ja-JP" dirty="0" smtClean="0"/>
              <a:t>Discriminator</a:t>
            </a:r>
            <a:r>
              <a:rPr lang="ja-JP" altLang="en-US" dirty="0" smtClean="0"/>
              <a:t>の閾値　</a:t>
            </a:r>
            <a:r>
              <a:rPr lang="en-US" altLang="ja-JP" dirty="0" smtClean="0"/>
              <a:t>20mV</a:t>
            </a:r>
          </a:p>
          <a:p>
            <a:pPr marL="0" indent="0">
              <a:buNone/>
            </a:pPr>
            <a:r>
              <a:rPr lang="ja-JP" altLang="en-US" dirty="0"/>
              <a:t>　</a:t>
            </a:r>
            <a:r>
              <a:rPr lang="ja-JP" altLang="en-US" dirty="0" smtClean="0"/>
              <a:t>　　</a:t>
            </a:r>
            <a:endParaRPr lang="en-US" altLang="ja-JP" dirty="0" smtClean="0"/>
          </a:p>
          <a:p>
            <a:pPr marL="0" indent="0">
              <a:buNone/>
            </a:pPr>
            <a:r>
              <a:rPr lang="en-US" altLang="ja-JP" dirty="0"/>
              <a:t> </a:t>
            </a:r>
            <a:r>
              <a:rPr lang="en-US" altLang="ja-JP" dirty="0" smtClean="0"/>
              <a:t>           </a:t>
            </a:r>
            <a:r>
              <a:rPr lang="ja-JP" altLang="en-US" dirty="0" smtClean="0"/>
              <a:t>印加電圧</a:t>
            </a:r>
            <a:endParaRPr lang="en-US" altLang="ja-JP" dirty="0" smtClean="0"/>
          </a:p>
          <a:p>
            <a:pPr marL="0" indent="0">
              <a:buNone/>
            </a:pPr>
            <a:r>
              <a:rPr lang="ja-JP" altLang="en-US" dirty="0"/>
              <a:t>　</a:t>
            </a:r>
            <a:r>
              <a:rPr lang="ja-JP" altLang="en-US" dirty="0" smtClean="0"/>
              <a:t>　　　　</a:t>
            </a:r>
            <a:r>
              <a:rPr lang="en-US" altLang="ja-JP" dirty="0" smtClean="0"/>
              <a:t>PMT2</a:t>
            </a:r>
            <a:r>
              <a:rPr lang="ja-JP" altLang="en-US" dirty="0" smtClean="0"/>
              <a:t>　　　</a:t>
            </a:r>
            <a:r>
              <a:rPr lang="en-US" altLang="ja-JP" dirty="0" smtClean="0"/>
              <a:t>2100V </a:t>
            </a:r>
            <a:r>
              <a:rPr lang="ja-JP" altLang="en-US" dirty="0" smtClean="0"/>
              <a:t>　検出率：</a:t>
            </a:r>
            <a:r>
              <a:rPr lang="en-US" altLang="ja-JP" dirty="0" smtClean="0"/>
              <a:t>0.684</a:t>
            </a:r>
          </a:p>
          <a:p>
            <a:pPr marL="0" indent="0">
              <a:buNone/>
            </a:pPr>
            <a:r>
              <a:rPr lang="ja-JP" altLang="en-US" dirty="0"/>
              <a:t>　</a:t>
            </a:r>
            <a:r>
              <a:rPr lang="ja-JP" altLang="en-US" dirty="0" smtClean="0"/>
              <a:t>　　　　</a:t>
            </a:r>
            <a:r>
              <a:rPr lang="en-US" altLang="ja-JP" dirty="0" smtClean="0"/>
              <a:t>PMT4         2120V</a:t>
            </a:r>
            <a:r>
              <a:rPr lang="ja-JP" altLang="en-US" dirty="0" smtClean="0"/>
              <a:t>　検出率：</a:t>
            </a:r>
            <a:r>
              <a:rPr lang="en-US" altLang="ja-JP" dirty="0" smtClean="0"/>
              <a:t>0.864</a:t>
            </a:r>
          </a:p>
          <a:p>
            <a:pPr marL="0" indent="0">
              <a:buNone/>
            </a:pPr>
            <a:r>
              <a:rPr lang="ja-JP" altLang="en-US" dirty="0"/>
              <a:t>　</a:t>
            </a:r>
            <a:r>
              <a:rPr lang="ja-JP" altLang="en-US" dirty="0" smtClean="0"/>
              <a:t>　　　　</a:t>
            </a:r>
            <a:r>
              <a:rPr lang="en-US" altLang="ja-JP" dirty="0" smtClean="0"/>
              <a:t>PMT5         2100V</a:t>
            </a:r>
            <a:r>
              <a:rPr lang="ja-JP" altLang="en-US" dirty="0" smtClean="0"/>
              <a:t>　検出率：</a:t>
            </a:r>
            <a:r>
              <a:rPr lang="en-US" altLang="ja-JP" dirty="0" smtClean="0"/>
              <a:t>0.708</a:t>
            </a:r>
          </a:p>
          <a:p>
            <a:pPr marL="0" indent="0">
              <a:buNone/>
            </a:pPr>
            <a:endParaRPr lang="en-US" altLang="ja-JP" dirty="0" smtClean="0"/>
          </a:p>
          <a:p>
            <a:pPr marL="0" indent="0">
              <a:buNone/>
            </a:pPr>
            <a:r>
              <a:rPr lang="ja-JP" altLang="en-US" dirty="0"/>
              <a:t>　</a:t>
            </a:r>
            <a:r>
              <a:rPr lang="ja-JP" altLang="en-US" dirty="0" smtClean="0"/>
              <a:t>　　　　　　　　　　                        と決定した。</a:t>
            </a:r>
            <a:endParaRPr lang="en-US" altLang="ja-JP" dirty="0" smtClean="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4509120"/>
            <a:ext cx="5340653"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4152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11881" y="2348880"/>
            <a:ext cx="4984057"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ja-JP"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TDC</a:t>
            </a:r>
            <a:r>
              <a:rPr lang="ja-JP" alt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設定</a:t>
            </a:r>
            <a:endParaRPr lang="ja-JP" alt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Tree>
    <p:extLst>
      <p:ext uri="{BB962C8B-B14F-4D97-AF65-F5344CB8AC3E}">
        <p14:creationId xmlns:p14="http://schemas.microsoft.com/office/powerpoint/2010/main" val="778670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p:cNvSpPr txBox="1"/>
              <p:nvPr/>
            </p:nvSpPr>
            <p:spPr>
              <a:xfrm>
                <a:off x="323528" y="188640"/>
                <a:ext cx="8496944" cy="6419001"/>
              </a:xfrm>
              <a:prstGeom prst="rect">
                <a:avLst/>
              </a:prstGeom>
              <a:noFill/>
            </p:spPr>
            <p:txBody>
              <a:bodyPr wrap="square" rtlCol="0">
                <a:spAutoFit/>
              </a:bodyPr>
              <a:lstStyle/>
              <a:p>
                <a:r>
                  <a:rPr kumimoji="1" lang="ja-JP" altLang="en-US" sz="1600" dirty="0" smtClean="0"/>
                  <a:t>　ここで</a:t>
                </a:r>
                <a14:m>
                  <m:oMath xmlns:m="http://schemas.openxmlformats.org/officeDocument/2006/math">
                    <m:sSub>
                      <m:sSubPr>
                        <m:ctrlPr>
                          <a:rPr kumimoji="1" lang="en-US" altLang="ja-JP" sz="1600" i="1" smtClean="0">
                            <a:latin typeface="Cambria Math"/>
                          </a:rPr>
                        </m:ctrlPr>
                      </m:sSubPr>
                      <m:e>
                        <m:r>
                          <a:rPr kumimoji="1" lang="en-US" altLang="ja-JP" sz="1600" b="0" i="1" smtClean="0">
                            <a:latin typeface="Cambria Math"/>
                          </a:rPr>
                          <m:t>𝑠</m:t>
                        </m:r>
                      </m:e>
                      <m:sub>
                        <m:r>
                          <a:rPr kumimoji="1" lang="en-US" altLang="ja-JP" sz="1600" b="0" i="1" smtClean="0">
                            <a:latin typeface="Cambria Math"/>
                          </a:rPr>
                          <m:t>𝑧</m:t>
                        </m:r>
                      </m:sub>
                    </m:sSub>
                    <m:r>
                      <a:rPr kumimoji="1" lang="en-US" altLang="ja-JP" sz="1600" b="0" i="1" smtClean="0">
                        <a:latin typeface="Cambria Math"/>
                      </a:rPr>
                      <m:t>=</m:t>
                    </m:r>
                    <m:f>
                      <m:fPr>
                        <m:ctrlPr>
                          <a:rPr kumimoji="1" lang="en-US" altLang="ja-JP" sz="1600" b="0" i="1" smtClean="0">
                            <a:latin typeface="Cambria Math"/>
                          </a:rPr>
                        </m:ctrlPr>
                      </m:fPr>
                      <m:num>
                        <m:r>
                          <a:rPr kumimoji="1" lang="en-US" altLang="ja-JP" sz="1600" b="0" i="1" smtClean="0">
                            <a:latin typeface="Cambria Math"/>
                          </a:rPr>
                          <m:t>1</m:t>
                        </m:r>
                      </m:num>
                      <m:den>
                        <m:r>
                          <a:rPr kumimoji="1" lang="en-US" altLang="ja-JP" sz="1600" b="0" i="1" smtClean="0">
                            <a:latin typeface="Cambria Math"/>
                          </a:rPr>
                          <m:t>2</m:t>
                        </m:r>
                      </m:den>
                    </m:f>
                    <m:d>
                      <m:dPr>
                        <m:ctrlPr>
                          <a:rPr kumimoji="1" lang="en-US" altLang="ja-JP" sz="1600" b="0" i="1" smtClean="0">
                            <a:latin typeface="Cambria Math"/>
                          </a:rPr>
                        </m:ctrlPr>
                      </m:dPr>
                      <m:e>
                        <m:m>
                          <m:mPr>
                            <m:mcs>
                              <m:mc>
                                <m:mcPr>
                                  <m:count m:val="2"/>
                                  <m:mcJc m:val="center"/>
                                </m:mcPr>
                              </m:mc>
                            </m:mcs>
                            <m:ctrlPr>
                              <a:rPr kumimoji="1" lang="en-US" altLang="ja-JP" sz="1600" b="0" i="1" smtClean="0">
                                <a:latin typeface="Cambria Math"/>
                              </a:rPr>
                            </m:ctrlPr>
                          </m:mPr>
                          <m:mr>
                            <m:e>
                              <m:r>
                                <m:rPr>
                                  <m:brk m:alnAt="7"/>
                                </m:rPr>
                                <a:rPr kumimoji="1" lang="en-US" altLang="ja-JP" sz="1600" b="0" i="1" smtClean="0">
                                  <a:latin typeface="Cambria Math"/>
                                </a:rPr>
                                <m:t>1</m:t>
                              </m:r>
                            </m:e>
                            <m:e>
                              <m:r>
                                <a:rPr kumimoji="1" lang="en-US" altLang="ja-JP" sz="1600" b="0" i="1" smtClean="0">
                                  <a:latin typeface="Cambria Math"/>
                                </a:rPr>
                                <m:t>0</m:t>
                              </m:r>
                            </m:e>
                          </m:mr>
                          <m:mr>
                            <m:e>
                              <m:r>
                                <a:rPr kumimoji="1" lang="en-US" altLang="ja-JP" sz="1600" b="0" i="1" smtClean="0">
                                  <a:latin typeface="Cambria Math"/>
                                </a:rPr>
                                <m:t>0</m:t>
                              </m:r>
                            </m:e>
                            <m:e>
                              <m:r>
                                <a:rPr kumimoji="1" lang="en-US" altLang="ja-JP" sz="1600" b="0" i="1" smtClean="0">
                                  <a:latin typeface="Cambria Math"/>
                                </a:rPr>
                                <m:t>−1</m:t>
                              </m:r>
                            </m:e>
                          </m:mr>
                        </m:m>
                      </m:e>
                    </m:d>
                  </m:oMath>
                </a14:m>
                <a:r>
                  <a:rPr kumimoji="1" lang="ja-JP" altLang="en-US" sz="1600" dirty="0" smtClean="0"/>
                  <a:t>より</a:t>
                </a:r>
                <a:endParaRPr kumimoji="1" lang="en-US" altLang="ja-JP" sz="1600" dirty="0" smtClean="0"/>
              </a:p>
              <a:p>
                <a:pPr/>
                <a14:m>
                  <m:oMathPara xmlns:m="http://schemas.openxmlformats.org/officeDocument/2006/math">
                    <m:oMathParaPr>
                      <m:jc m:val="centerGroup"/>
                    </m:oMathParaPr>
                    <m:oMath xmlns:m="http://schemas.openxmlformats.org/officeDocument/2006/math">
                      <m:r>
                        <a:rPr lang="en-US" altLang="ja-JP" sz="1600" i="1">
                          <a:latin typeface="Cambria Math"/>
                        </a:rPr>
                        <m:t>𝑖</m:t>
                      </m:r>
                      <m:f>
                        <m:fPr>
                          <m:ctrlPr>
                            <a:rPr lang="en-US" altLang="ja-JP" sz="1600" i="1">
                              <a:latin typeface="Cambria Math"/>
                            </a:rPr>
                          </m:ctrlPr>
                        </m:fPr>
                        <m:num>
                          <m:r>
                            <a:rPr lang="en-US" altLang="ja-JP" sz="1600" i="1">
                              <a:latin typeface="Cambria Math"/>
                            </a:rPr>
                            <m:t>𝜕</m:t>
                          </m:r>
                        </m:num>
                        <m:den>
                          <m:r>
                            <a:rPr lang="en-US" altLang="ja-JP" sz="1600" i="1">
                              <a:latin typeface="Cambria Math"/>
                            </a:rPr>
                            <m:t>𝜕</m:t>
                          </m:r>
                          <m:r>
                            <a:rPr lang="en-US" altLang="ja-JP" sz="1600" i="1">
                              <a:latin typeface="Cambria Math"/>
                            </a:rPr>
                            <m:t>𝑡</m:t>
                          </m:r>
                        </m:den>
                      </m:f>
                      <m:d>
                        <m:dPr>
                          <m:ctrlPr>
                            <a:rPr lang="en-US" altLang="ja-JP" sz="1600" i="1" dirty="0">
                              <a:latin typeface="Cambria Math"/>
                            </a:rPr>
                          </m:ctrlPr>
                        </m:dPr>
                        <m:e>
                          <m:f>
                            <m:fPr>
                              <m:type m:val="noBar"/>
                              <m:ctrlPr>
                                <a:rPr lang="en-US" altLang="ja-JP" sz="1600" i="1" dirty="0">
                                  <a:latin typeface="Cambria Math"/>
                                </a:rPr>
                              </m:ctrlPr>
                            </m:fPr>
                            <m:num>
                              <m:sSub>
                                <m:sSubPr>
                                  <m:ctrlPr>
                                    <a:rPr lang="en-US" altLang="ja-JP" sz="1600" i="1" dirty="0">
                                      <a:latin typeface="Cambria Math"/>
                                    </a:rPr>
                                  </m:ctrlPr>
                                </m:sSubPr>
                                <m:e>
                                  <m:r>
                                    <a:rPr lang="en-US" altLang="ja-JP" sz="1600" i="1" dirty="0">
                                      <a:latin typeface="Cambria Math"/>
                                    </a:rPr>
                                    <m:t>𝜓</m:t>
                                  </m:r>
                                </m:e>
                                <m:sub>
                                  <m:r>
                                    <a:rPr lang="en-US" altLang="ja-JP" sz="1600" i="1" dirty="0">
                                      <a:latin typeface="Cambria Math"/>
                                    </a:rPr>
                                    <m:t>𝐴</m:t>
                                  </m:r>
                                </m:sub>
                              </m:sSub>
                              <m:r>
                                <a:rPr lang="en-US" altLang="ja-JP" sz="1600" i="1" dirty="0">
                                  <a:latin typeface="Cambria Math"/>
                                </a:rPr>
                                <m:t>(</m:t>
                              </m:r>
                              <m:r>
                                <a:rPr lang="en-US" altLang="ja-JP" sz="1600" i="1" dirty="0">
                                  <a:latin typeface="Cambria Math"/>
                                </a:rPr>
                                <m:t>𝑡</m:t>
                              </m:r>
                              <m:r>
                                <a:rPr lang="en-US" altLang="ja-JP" sz="1600" i="1" dirty="0">
                                  <a:latin typeface="Cambria Math"/>
                                </a:rPr>
                                <m:t>)</m:t>
                              </m:r>
                            </m:num>
                            <m:den>
                              <m:sSub>
                                <m:sSubPr>
                                  <m:ctrlPr>
                                    <a:rPr lang="en-US" altLang="ja-JP" sz="1600" i="1" dirty="0">
                                      <a:latin typeface="Cambria Math"/>
                                    </a:rPr>
                                  </m:ctrlPr>
                                </m:sSubPr>
                                <m:e>
                                  <m:r>
                                    <a:rPr lang="en-US" altLang="ja-JP" sz="1600" i="1" dirty="0">
                                      <a:latin typeface="Cambria Math"/>
                                    </a:rPr>
                                    <m:t>𝜓</m:t>
                                  </m:r>
                                </m:e>
                                <m:sub>
                                  <m:r>
                                    <a:rPr lang="en-US" altLang="ja-JP" sz="1600" i="1" dirty="0">
                                      <a:latin typeface="Cambria Math"/>
                                    </a:rPr>
                                    <m:t>𝐵</m:t>
                                  </m:r>
                                </m:sub>
                              </m:sSub>
                              <m:r>
                                <a:rPr lang="en-US" altLang="ja-JP" sz="1600" i="1" dirty="0">
                                  <a:latin typeface="Cambria Math"/>
                                </a:rPr>
                                <m:t>(</m:t>
                              </m:r>
                              <m:r>
                                <a:rPr lang="en-US" altLang="ja-JP" sz="1600" i="1" dirty="0">
                                  <a:latin typeface="Cambria Math"/>
                                </a:rPr>
                                <m:t>𝑡</m:t>
                              </m:r>
                              <m:r>
                                <a:rPr lang="en-US" altLang="ja-JP" sz="1600" i="1" dirty="0">
                                  <a:latin typeface="Cambria Math"/>
                                </a:rPr>
                                <m:t>)</m:t>
                              </m:r>
                            </m:den>
                          </m:f>
                        </m:e>
                      </m:d>
                      <m:r>
                        <a:rPr lang="en-US" altLang="ja-JP" sz="1600" i="1">
                          <a:latin typeface="Cambria Math"/>
                        </a:rPr>
                        <m:t>=−</m:t>
                      </m:r>
                      <m:f>
                        <m:fPr>
                          <m:ctrlPr>
                            <a:rPr lang="en-US" altLang="ja-JP" sz="1600" i="1" dirty="0" smtClean="0">
                              <a:latin typeface="Cambria Math"/>
                            </a:rPr>
                          </m:ctrlPr>
                        </m:fPr>
                        <m:num>
                          <m:r>
                            <a:rPr lang="en-US" altLang="ja-JP" sz="1600" b="0" i="1" dirty="0" smtClean="0">
                              <a:latin typeface="Cambria Math"/>
                            </a:rPr>
                            <m:t>1</m:t>
                          </m:r>
                        </m:num>
                        <m:den>
                          <m:r>
                            <a:rPr lang="en-US" altLang="ja-JP" sz="1600" b="0" i="1" dirty="0" smtClean="0">
                              <a:latin typeface="Cambria Math"/>
                            </a:rPr>
                            <m:t>2</m:t>
                          </m:r>
                        </m:den>
                      </m:f>
                      <m:r>
                        <a:rPr lang="en-US" altLang="ja-JP" sz="1600" i="1">
                          <a:latin typeface="Cambria Math"/>
                        </a:rPr>
                        <m:t>𝜔</m:t>
                      </m:r>
                      <m:d>
                        <m:dPr>
                          <m:ctrlPr>
                            <a:rPr lang="en-US" altLang="ja-JP" sz="1600" i="1" smtClean="0">
                              <a:latin typeface="Cambria Math"/>
                            </a:rPr>
                          </m:ctrlPr>
                        </m:dPr>
                        <m:e>
                          <m:m>
                            <m:mPr>
                              <m:mcs>
                                <m:mc>
                                  <m:mcPr>
                                    <m:count m:val="2"/>
                                    <m:mcJc m:val="center"/>
                                  </m:mcPr>
                                </m:mc>
                              </m:mcs>
                              <m:ctrlPr>
                                <a:rPr lang="en-US" altLang="ja-JP" sz="1600" i="1" smtClean="0">
                                  <a:latin typeface="Cambria Math"/>
                                </a:rPr>
                              </m:ctrlPr>
                            </m:mPr>
                            <m:mr>
                              <m:e>
                                <m:r>
                                  <m:rPr>
                                    <m:brk m:alnAt="7"/>
                                  </m:rPr>
                                  <a:rPr lang="en-US" altLang="ja-JP" sz="1600" b="0" i="1" smtClean="0">
                                    <a:latin typeface="Cambria Math"/>
                                  </a:rPr>
                                  <m:t>1</m:t>
                                </m:r>
                              </m:e>
                              <m:e>
                                <m:r>
                                  <a:rPr lang="en-US" altLang="ja-JP" sz="1600" b="0" i="1" smtClean="0">
                                    <a:latin typeface="Cambria Math"/>
                                  </a:rPr>
                                  <m:t>0</m:t>
                                </m:r>
                              </m:e>
                            </m:mr>
                            <m:mr>
                              <m:e>
                                <m:r>
                                  <a:rPr lang="en-US" altLang="ja-JP" sz="1600" b="0" i="1" smtClean="0">
                                    <a:latin typeface="Cambria Math"/>
                                  </a:rPr>
                                  <m:t>0</m:t>
                                </m:r>
                              </m:e>
                              <m:e>
                                <m:r>
                                  <a:rPr lang="en-US" altLang="ja-JP" sz="1600" b="0" i="1" smtClean="0">
                                    <a:latin typeface="Cambria Math"/>
                                  </a:rPr>
                                  <m:t>−1</m:t>
                                </m:r>
                              </m:e>
                            </m:mr>
                          </m:m>
                        </m:e>
                      </m:d>
                      <m:d>
                        <m:dPr>
                          <m:ctrlPr>
                            <a:rPr lang="en-US" altLang="ja-JP" sz="1600" i="1" dirty="0">
                              <a:latin typeface="Cambria Math"/>
                            </a:rPr>
                          </m:ctrlPr>
                        </m:dPr>
                        <m:e>
                          <m:f>
                            <m:fPr>
                              <m:type m:val="noBar"/>
                              <m:ctrlPr>
                                <a:rPr lang="en-US" altLang="ja-JP" sz="1600" i="1" dirty="0">
                                  <a:latin typeface="Cambria Math"/>
                                </a:rPr>
                              </m:ctrlPr>
                            </m:fPr>
                            <m:num>
                              <m:sSub>
                                <m:sSubPr>
                                  <m:ctrlPr>
                                    <a:rPr lang="en-US" altLang="ja-JP" sz="1600" i="1" dirty="0">
                                      <a:latin typeface="Cambria Math"/>
                                    </a:rPr>
                                  </m:ctrlPr>
                                </m:sSubPr>
                                <m:e>
                                  <m:r>
                                    <a:rPr lang="en-US" altLang="ja-JP" sz="1600" i="1" dirty="0">
                                      <a:latin typeface="Cambria Math"/>
                                    </a:rPr>
                                    <m:t>𝜓</m:t>
                                  </m:r>
                                </m:e>
                                <m:sub>
                                  <m:r>
                                    <a:rPr lang="en-US" altLang="ja-JP" sz="1600" i="1" dirty="0">
                                      <a:latin typeface="Cambria Math"/>
                                    </a:rPr>
                                    <m:t>𝐴</m:t>
                                  </m:r>
                                </m:sub>
                              </m:sSub>
                              <m:d>
                                <m:dPr>
                                  <m:ctrlPr>
                                    <a:rPr lang="en-US" altLang="ja-JP" sz="1600" i="1" dirty="0">
                                      <a:latin typeface="Cambria Math"/>
                                    </a:rPr>
                                  </m:ctrlPr>
                                </m:dPr>
                                <m:e>
                                  <m:r>
                                    <a:rPr lang="en-US" altLang="ja-JP" sz="1600" i="1" dirty="0">
                                      <a:latin typeface="Cambria Math"/>
                                    </a:rPr>
                                    <m:t>𝑡</m:t>
                                  </m:r>
                                </m:e>
                              </m:d>
                            </m:num>
                            <m:den>
                              <m:sSub>
                                <m:sSubPr>
                                  <m:ctrlPr>
                                    <a:rPr lang="en-US" altLang="ja-JP" sz="1600" i="1" dirty="0">
                                      <a:latin typeface="Cambria Math"/>
                                    </a:rPr>
                                  </m:ctrlPr>
                                </m:sSubPr>
                                <m:e>
                                  <m:r>
                                    <a:rPr lang="en-US" altLang="ja-JP" sz="1600" i="1" dirty="0">
                                      <a:latin typeface="Cambria Math"/>
                                    </a:rPr>
                                    <m:t>𝜓</m:t>
                                  </m:r>
                                </m:e>
                                <m:sub>
                                  <m:r>
                                    <a:rPr lang="en-US" altLang="ja-JP" sz="1600" i="1" dirty="0">
                                      <a:latin typeface="Cambria Math"/>
                                    </a:rPr>
                                    <m:t>𝐵</m:t>
                                  </m:r>
                                </m:sub>
                              </m:sSub>
                              <m:d>
                                <m:dPr>
                                  <m:ctrlPr>
                                    <a:rPr lang="en-US" altLang="ja-JP" sz="1600" i="1" dirty="0">
                                      <a:latin typeface="Cambria Math"/>
                                    </a:rPr>
                                  </m:ctrlPr>
                                </m:dPr>
                                <m:e>
                                  <m:r>
                                    <a:rPr lang="en-US" altLang="ja-JP" sz="1600" i="1" dirty="0">
                                      <a:latin typeface="Cambria Math"/>
                                    </a:rPr>
                                    <m:t>𝑡</m:t>
                                  </m:r>
                                </m:e>
                              </m:d>
                            </m:den>
                          </m:f>
                        </m:e>
                      </m:d>
                    </m:oMath>
                  </m:oMathPara>
                </a14:m>
                <a:endParaRPr lang="en-US" altLang="ja-JP" sz="1600" dirty="0" smtClean="0"/>
              </a:p>
              <a:p>
                <a:r>
                  <a:rPr lang="en-US" altLang="ja-JP" sz="1600" dirty="0" smtClean="0"/>
                  <a:t>                                                                              </a:t>
                </a:r>
                <a14:m>
                  <m:oMath xmlns:m="http://schemas.openxmlformats.org/officeDocument/2006/math">
                    <m:r>
                      <a:rPr lang="en-US" altLang="ja-JP" sz="1600" b="0" i="1" smtClean="0">
                        <a:latin typeface="Cambria Math"/>
                      </a:rPr>
                      <m:t>=</m:t>
                    </m:r>
                    <m:d>
                      <m:dPr>
                        <m:ctrlPr>
                          <a:rPr lang="en-US" altLang="ja-JP" sz="1600" b="0" i="1" smtClean="0">
                            <a:latin typeface="Cambria Math"/>
                          </a:rPr>
                        </m:ctrlPr>
                      </m:dPr>
                      <m:e>
                        <m:f>
                          <m:fPr>
                            <m:type m:val="noBar"/>
                            <m:ctrlPr>
                              <a:rPr lang="en-US" altLang="ja-JP" sz="1600" b="0" i="1" smtClean="0">
                                <a:latin typeface="Cambria Math"/>
                              </a:rPr>
                            </m:ctrlPr>
                          </m:fPr>
                          <m:num>
                            <m:f>
                              <m:fPr>
                                <m:ctrlPr>
                                  <a:rPr lang="en-US" altLang="ja-JP" sz="1600" b="0" i="1" smtClean="0">
                                    <a:latin typeface="Cambria Math"/>
                                  </a:rPr>
                                </m:ctrlPr>
                              </m:fPr>
                              <m:num>
                                <m:r>
                                  <a:rPr lang="en-US" altLang="ja-JP" sz="1600" b="0" i="1" smtClean="0">
                                    <a:latin typeface="Cambria Math"/>
                                  </a:rPr>
                                  <m:t>1</m:t>
                                </m:r>
                              </m:num>
                              <m:den>
                                <m:r>
                                  <a:rPr lang="en-US" altLang="ja-JP" sz="1600" b="0" i="1" smtClean="0">
                                    <a:latin typeface="Cambria Math"/>
                                  </a:rPr>
                                  <m:t>2</m:t>
                                </m:r>
                              </m:den>
                            </m:f>
                            <m:r>
                              <a:rPr lang="en-US" altLang="ja-JP" sz="1600" b="0" i="1" smtClean="0">
                                <a:latin typeface="Cambria Math"/>
                              </a:rPr>
                              <m:t>𝜔</m:t>
                            </m:r>
                            <m:sSub>
                              <m:sSubPr>
                                <m:ctrlPr>
                                  <a:rPr lang="en-US" altLang="ja-JP" sz="1600" b="0" i="1" smtClean="0">
                                    <a:latin typeface="Cambria Math"/>
                                  </a:rPr>
                                </m:ctrlPr>
                              </m:sSubPr>
                              <m:e>
                                <m:r>
                                  <a:rPr lang="en-US" altLang="ja-JP" sz="1600" b="0" i="1" smtClean="0">
                                    <a:latin typeface="Cambria Math"/>
                                  </a:rPr>
                                  <m:t>𝜓</m:t>
                                </m:r>
                              </m:e>
                              <m:sub>
                                <m:r>
                                  <a:rPr lang="en-US" altLang="ja-JP" sz="1600" b="0" i="1" smtClean="0">
                                    <a:latin typeface="Cambria Math"/>
                                  </a:rPr>
                                  <m:t>𝐴</m:t>
                                </m:r>
                              </m:sub>
                            </m:sSub>
                          </m:num>
                          <m:den>
                            <m:r>
                              <a:rPr lang="en-US" altLang="ja-JP" sz="1600" b="0" i="1" smtClean="0">
                                <a:latin typeface="Cambria Math"/>
                              </a:rPr>
                              <m:t>−</m:t>
                            </m:r>
                            <m:f>
                              <m:fPr>
                                <m:ctrlPr>
                                  <a:rPr lang="en-US" altLang="ja-JP" sz="1600" b="0" i="1" smtClean="0">
                                    <a:latin typeface="Cambria Math"/>
                                  </a:rPr>
                                </m:ctrlPr>
                              </m:fPr>
                              <m:num>
                                <m:r>
                                  <a:rPr lang="en-US" altLang="ja-JP" sz="1600" b="0" i="1" smtClean="0">
                                    <a:latin typeface="Cambria Math"/>
                                  </a:rPr>
                                  <m:t>1</m:t>
                                </m:r>
                              </m:num>
                              <m:den>
                                <m:r>
                                  <a:rPr lang="en-US" altLang="ja-JP" sz="1600" b="0" i="1" smtClean="0">
                                    <a:latin typeface="Cambria Math"/>
                                  </a:rPr>
                                  <m:t>2</m:t>
                                </m:r>
                              </m:den>
                            </m:f>
                            <m:r>
                              <a:rPr lang="en-US" altLang="ja-JP" sz="1600" b="0" i="1" smtClean="0">
                                <a:latin typeface="Cambria Math"/>
                              </a:rPr>
                              <m:t>𝜔</m:t>
                            </m:r>
                            <m:sSub>
                              <m:sSubPr>
                                <m:ctrlPr>
                                  <a:rPr lang="en-US" altLang="ja-JP" sz="1600" b="0" i="1" smtClean="0">
                                    <a:latin typeface="Cambria Math"/>
                                  </a:rPr>
                                </m:ctrlPr>
                              </m:sSubPr>
                              <m:e>
                                <m:r>
                                  <a:rPr lang="en-US" altLang="ja-JP" sz="1600" b="0" i="1" smtClean="0">
                                    <a:latin typeface="Cambria Math"/>
                                  </a:rPr>
                                  <m:t>𝜓</m:t>
                                </m:r>
                              </m:e>
                              <m:sub>
                                <m:r>
                                  <a:rPr lang="en-US" altLang="ja-JP" sz="1600" b="0" i="1" smtClean="0">
                                    <a:latin typeface="Cambria Math"/>
                                  </a:rPr>
                                  <m:t>𝐵</m:t>
                                </m:r>
                              </m:sub>
                            </m:sSub>
                          </m:den>
                        </m:f>
                      </m:e>
                    </m:d>
                  </m:oMath>
                </a14:m>
                <a:r>
                  <a:rPr lang="en-US" altLang="ja-JP" sz="1600" dirty="0" smtClean="0"/>
                  <a:t> </a:t>
                </a:r>
              </a:p>
              <a:p>
                <a:r>
                  <a:rPr lang="ja-JP" altLang="en-US" sz="1600" dirty="0" smtClean="0"/>
                  <a:t>　したがって</a:t>
                </a:r>
                <a:endParaRPr lang="en-US" altLang="ja-JP" sz="1600" dirty="0" smtClean="0"/>
              </a:p>
              <a:p>
                <a:pPr/>
                <a14:m>
                  <m:oMathPara xmlns:m="http://schemas.openxmlformats.org/officeDocument/2006/math">
                    <m:oMathParaPr>
                      <m:jc m:val="centerGroup"/>
                    </m:oMathParaPr>
                    <m:oMath xmlns:m="http://schemas.openxmlformats.org/officeDocument/2006/math">
                      <m:d>
                        <m:dPr>
                          <m:begChr m:val="{"/>
                          <m:endChr m:val=""/>
                          <m:ctrlPr>
                            <a:rPr lang="en-US" altLang="ja-JP" sz="1600" i="1" smtClean="0">
                              <a:latin typeface="Cambria Math"/>
                            </a:rPr>
                          </m:ctrlPr>
                        </m:dPr>
                        <m:e>
                          <m:eqArr>
                            <m:eqArrPr>
                              <m:ctrlPr>
                                <a:rPr lang="en-US" altLang="ja-JP" sz="1600" i="1" smtClean="0">
                                  <a:latin typeface="Cambria Math"/>
                                </a:rPr>
                              </m:ctrlPr>
                            </m:eqArrPr>
                            <m:e>
                              <m:sSub>
                                <m:sSubPr>
                                  <m:ctrlPr>
                                    <a:rPr lang="en-US" altLang="ja-JP" sz="1600" i="1" smtClean="0">
                                      <a:latin typeface="Cambria Math"/>
                                    </a:rPr>
                                  </m:ctrlPr>
                                </m:sSubPr>
                                <m:e>
                                  <m:r>
                                    <a:rPr lang="en-US" altLang="ja-JP" sz="1600" b="0" i="1" smtClean="0">
                                      <a:latin typeface="Cambria Math"/>
                                    </a:rPr>
                                    <m:t>𝜓</m:t>
                                  </m:r>
                                </m:e>
                                <m:sub>
                                  <m:r>
                                    <a:rPr lang="en-US" altLang="ja-JP" sz="1600" b="0" i="1" smtClean="0">
                                      <a:latin typeface="Cambria Math"/>
                                    </a:rPr>
                                    <m:t>𝐴</m:t>
                                  </m:r>
                                </m:sub>
                              </m:sSub>
                              <m:r>
                                <a:rPr lang="en-US" altLang="ja-JP" sz="1600" b="0" i="1" smtClean="0">
                                  <a:latin typeface="Cambria Math"/>
                                </a:rPr>
                                <m:t>=</m:t>
                              </m:r>
                              <m:sSub>
                                <m:sSubPr>
                                  <m:ctrlPr>
                                    <a:rPr lang="en-US" altLang="ja-JP" sz="1600" b="0" i="1" smtClean="0">
                                      <a:latin typeface="Cambria Math"/>
                                    </a:rPr>
                                  </m:ctrlPr>
                                </m:sSubPr>
                                <m:e>
                                  <m:r>
                                    <a:rPr lang="en-US" altLang="ja-JP" sz="1600" b="0" i="1" smtClean="0">
                                      <a:latin typeface="Cambria Math"/>
                                    </a:rPr>
                                    <m:t>𝐶</m:t>
                                  </m:r>
                                </m:e>
                                <m:sub>
                                  <m:r>
                                    <a:rPr lang="en-US" altLang="ja-JP" sz="1600" b="0" i="1" smtClean="0">
                                      <a:latin typeface="Cambria Math"/>
                                    </a:rPr>
                                    <m:t>1</m:t>
                                  </m:r>
                                </m:sub>
                              </m:sSub>
                              <m:sSup>
                                <m:sSupPr>
                                  <m:ctrlPr>
                                    <a:rPr lang="en-US" altLang="ja-JP" sz="1600" b="0" i="1" smtClean="0">
                                      <a:latin typeface="Cambria Math"/>
                                    </a:rPr>
                                  </m:ctrlPr>
                                </m:sSupPr>
                                <m:e>
                                  <m:r>
                                    <a:rPr lang="en-US" altLang="ja-JP" sz="1600" b="0" i="1" smtClean="0">
                                      <a:latin typeface="Cambria Math"/>
                                    </a:rPr>
                                    <m:t>𝑒</m:t>
                                  </m:r>
                                </m:e>
                                <m:sup>
                                  <m:f>
                                    <m:fPr>
                                      <m:ctrlPr>
                                        <a:rPr lang="en-US" altLang="ja-JP" sz="1600" b="0" i="1" smtClean="0">
                                          <a:latin typeface="Cambria Math"/>
                                        </a:rPr>
                                      </m:ctrlPr>
                                    </m:fPr>
                                    <m:num>
                                      <m:r>
                                        <a:rPr lang="en-US" altLang="ja-JP" sz="1600" b="0" i="1" smtClean="0">
                                          <a:latin typeface="Cambria Math"/>
                                        </a:rPr>
                                        <m:t>1</m:t>
                                      </m:r>
                                    </m:num>
                                    <m:den>
                                      <m:r>
                                        <a:rPr lang="en-US" altLang="ja-JP" sz="1600" b="0" i="1" smtClean="0">
                                          <a:latin typeface="Cambria Math"/>
                                        </a:rPr>
                                        <m:t>2</m:t>
                                      </m:r>
                                    </m:den>
                                  </m:f>
                                  <m:r>
                                    <a:rPr lang="en-US" altLang="ja-JP" sz="1600" b="0" i="1" smtClean="0">
                                      <a:latin typeface="Cambria Math"/>
                                    </a:rPr>
                                    <m:t>𝑖</m:t>
                                  </m:r>
                                  <m:r>
                                    <a:rPr lang="en-US" altLang="ja-JP" sz="1600" b="0" i="1" smtClean="0">
                                      <a:latin typeface="Cambria Math"/>
                                    </a:rPr>
                                    <m:t>𝜔</m:t>
                                  </m:r>
                                  <m:r>
                                    <a:rPr lang="en-US" altLang="ja-JP" sz="1600" b="0" i="1" smtClean="0">
                                      <a:latin typeface="Cambria Math"/>
                                    </a:rPr>
                                    <m:t>𝑡</m:t>
                                  </m:r>
                                </m:sup>
                              </m:sSup>
                            </m:e>
                            <m:e>
                              <m:sSub>
                                <m:sSubPr>
                                  <m:ctrlPr>
                                    <a:rPr lang="en-US" altLang="ja-JP" sz="1600" i="1" smtClean="0">
                                      <a:latin typeface="Cambria Math"/>
                                    </a:rPr>
                                  </m:ctrlPr>
                                </m:sSubPr>
                                <m:e>
                                  <m:r>
                                    <a:rPr lang="en-US" altLang="ja-JP" sz="1600" b="0" i="1" smtClean="0">
                                      <a:latin typeface="Cambria Math"/>
                                    </a:rPr>
                                    <m:t>𝜓</m:t>
                                  </m:r>
                                </m:e>
                                <m:sub>
                                  <m:r>
                                    <a:rPr lang="en-US" altLang="ja-JP" sz="1600" b="0" i="1" smtClean="0">
                                      <a:latin typeface="Cambria Math"/>
                                    </a:rPr>
                                    <m:t>𝐵</m:t>
                                  </m:r>
                                </m:sub>
                              </m:sSub>
                              <m:r>
                                <a:rPr lang="en-US" altLang="ja-JP" sz="1600" b="0" i="1" smtClean="0">
                                  <a:latin typeface="Cambria Math"/>
                                </a:rPr>
                                <m:t>=</m:t>
                              </m:r>
                              <m:sSub>
                                <m:sSubPr>
                                  <m:ctrlPr>
                                    <a:rPr lang="en-US" altLang="ja-JP" sz="1600" b="0" i="1" smtClean="0">
                                      <a:latin typeface="Cambria Math"/>
                                    </a:rPr>
                                  </m:ctrlPr>
                                </m:sSubPr>
                                <m:e>
                                  <m:r>
                                    <a:rPr lang="en-US" altLang="ja-JP" sz="1600" b="0" i="1" smtClean="0">
                                      <a:latin typeface="Cambria Math"/>
                                    </a:rPr>
                                    <m:t>𝐶</m:t>
                                  </m:r>
                                </m:e>
                                <m:sub>
                                  <m:r>
                                    <a:rPr lang="en-US" altLang="ja-JP" sz="1600" b="0" i="1" smtClean="0">
                                      <a:latin typeface="Cambria Math"/>
                                    </a:rPr>
                                    <m:t>1</m:t>
                                  </m:r>
                                </m:sub>
                              </m:sSub>
                              <m:sSup>
                                <m:sSupPr>
                                  <m:ctrlPr>
                                    <a:rPr lang="en-US" altLang="ja-JP" sz="1600" b="0" i="1" smtClean="0">
                                      <a:latin typeface="Cambria Math"/>
                                    </a:rPr>
                                  </m:ctrlPr>
                                </m:sSupPr>
                                <m:e>
                                  <m:r>
                                    <a:rPr lang="en-US" altLang="ja-JP" sz="1600" b="0" i="1" smtClean="0">
                                      <a:latin typeface="Cambria Math"/>
                                    </a:rPr>
                                    <m:t>𝑒</m:t>
                                  </m:r>
                                </m:e>
                                <m:sup>
                                  <m:r>
                                    <a:rPr lang="en-US" altLang="ja-JP" sz="1600" b="0" i="1" smtClean="0">
                                      <a:latin typeface="Cambria Math"/>
                                    </a:rPr>
                                    <m:t>−</m:t>
                                  </m:r>
                                  <m:f>
                                    <m:fPr>
                                      <m:ctrlPr>
                                        <a:rPr lang="en-US" altLang="ja-JP" sz="1600" b="0" i="1" smtClean="0">
                                          <a:latin typeface="Cambria Math"/>
                                        </a:rPr>
                                      </m:ctrlPr>
                                    </m:fPr>
                                    <m:num>
                                      <m:r>
                                        <a:rPr lang="en-US" altLang="ja-JP" sz="1600" b="0" i="1" smtClean="0">
                                          <a:latin typeface="Cambria Math"/>
                                        </a:rPr>
                                        <m:t>1</m:t>
                                      </m:r>
                                    </m:num>
                                    <m:den>
                                      <m:r>
                                        <a:rPr lang="en-US" altLang="ja-JP" sz="1600" b="0" i="1" smtClean="0">
                                          <a:latin typeface="Cambria Math"/>
                                        </a:rPr>
                                        <m:t>2</m:t>
                                      </m:r>
                                    </m:den>
                                  </m:f>
                                  <m:r>
                                    <a:rPr lang="en-US" altLang="ja-JP" sz="1600" b="0" i="1" smtClean="0">
                                      <a:latin typeface="Cambria Math"/>
                                    </a:rPr>
                                    <m:t>𝑖</m:t>
                                  </m:r>
                                  <m:r>
                                    <a:rPr lang="en-US" altLang="ja-JP" sz="1600" b="0" i="1" smtClean="0">
                                      <a:latin typeface="Cambria Math"/>
                                    </a:rPr>
                                    <m:t>𝜔</m:t>
                                  </m:r>
                                  <m:r>
                                    <a:rPr lang="en-US" altLang="ja-JP" sz="1600" b="0" i="1" smtClean="0">
                                      <a:latin typeface="Cambria Math"/>
                                    </a:rPr>
                                    <m:t>𝑡</m:t>
                                  </m:r>
                                </m:sup>
                              </m:sSup>
                            </m:e>
                          </m:eqArr>
                        </m:e>
                      </m:d>
                    </m:oMath>
                  </m:oMathPara>
                </a14:m>
                <a:endParaRPr lang="en-US" altLang="ja-JP" sz="1600" dirty="0" smtClean="0"/>
              </a:p>
              <a:p>
                <a:r>
                  <a:rPr lang="ja-JP" altLang="en-US" sz="1600" dirty="0" smtClean="0"/>
                  <a:t>となる．</a:t>
                </a:r>
                <a:r>
                  <a:rPr lang="en-US" altLang="ja-JP" sz="1600" dirty="0" smtClean="0"/>
                  <a:t>(</a:t>
                </a:r>
                <a14:m>
                  <m:oMath xmlns:m="http://schemas.openxmlformats.org/officeDocument/2006/math">
                    <m:sSub>
                      <m:sSubPr>
                        <m:ctrlPr>
                          <a:rPr lang="en-US" altLang="ja-JP" sz="1600" i="1" smtClean="0">
                            <a:latin typeface="Cambria Math"/>
                          </a:rPr>
                        </m:ctrlPr>
                      </m:sSubPr>
                      <m:e>
                        <m:r>
                          <a:rPr lang="en-US" altLang="ja-JP" sz="1600" b="0" i="1" smtClean="0">
                            <a:latin typeface="Cambria Math"/>
                          </a:rPr>
                          <m:t>𝐶</m:t>
                        </m:r>
                      </m:e>
                      <m:sub>
                        <m:r>
                          <a:rPr lang="en-US" altLang="ja-JP" sz="1600" b="0" i="1" smtClean="0">
                            <a:latin typeface="Cambria Math"/>
                          </a:rPr>
                          <m:t>1</m:t>
                        </m:r>
                      </m:sub>
                    </m:sSub>
                    <m:r>
                      <a:rPr lang="ja-JP" altLang="en-US" sz="1600" b="0" i="1" smtClean="0">
                        <a:latin typeface="Cambria Math"/>
                      </a:rPr>
                      <m:t>，</m:t>
                    </m:r>
                    <m:sSub>
                      <m:sSubPr>
                        <m:ctrlPr>
                          <a:rPr lang="en-US" altLang="ja-JP" sz="1600" b="0" i="1" smtClean="0">
                            <a:latin typeface="Cambria Math"/>
                          </a:rPr>
                        </m:ctrlPr>
                      </m:sSubPr>
                      <m:e>
                        <m:r>
                          <a:rPr lang="en-US" altLang="ja-JP" sz="1600" b="0" i="1" smtClean="0">
                            <a:latin typeface="Cambria Math"/>
                          </a:rPr>
                          <m:t>𝐶</m:t>
                        </m:r>
                      </m:e>
                      <m:sub>
                        <m:r>
                          <a:rPr lang="en-US" altLang="ja-JP" sz="1600" b="0" i="1" smtClean="0">
                            <a:latin typeface="Cambria Math"/>
                          </a:rPr>
                          <m:t>2</m:t>
                        </m:r>
                      </m:sub>
                    </m:sSub>
                  </m:oMath>
                </a14:m>
                <a:r>
                  <a:rPr lang="ja-JP" altLang="en-US" sz="1600" dirty="0" smtClean="0"/>
                  <a:t>は定数</a:t>
                </a:r>
                <a:r>
                  <a:rPr lang="en-US" altLang="ja-JP" sz="1600" dirty="0" smtClean="0"/>
                  <a:t>)</a:t>
                </a:r>
              </a:p>
              <a:p>
                <a:r>
                  <a:rPr lang="ja-JP" altLang="en-US" sz="1600" dirty="0" smtClean="0"/>
                  <a:t>　まず時刻</a:t>
                </a:r>
                <a:r>
                  <a:rPr lang="en-US" altLang="ja-JP" sz="1600" dirty="0" smtClean="0"/>
                  <a:t>t</a:t>
                </a:r>
                <a:r>
                  <a:rPr lang="ja-JP" altLang="en-US" sz="1600" dirty="0" smtClean="0"/>
                  <a:t>における</a:t>
                </a:r>
                <a:r>
                  <a:rPr lang="en-US" altLang="ja-JP" sz="1600" dirty="0" smtClean="0"/>
                  <a:t>z</a:t>
                </a:r>
                <a:r>
                  <a:rPr lang="ja-JP" altLang="en-US" sz="1600" dirty="0" smtClean="0"/>
                  <a:t>方向のスピン</a:t>
                </a:r>
                <a14:m>
                  <m:oMath xmlns:m="http://schemas.openxmlformats.org/officeDocument/2006/math">
                    <m:sSub>
                      <m:sSubPr>
                        <m:ctrlPr>
                          <a:rPr lang="en-US" altLang="ja-JP" sz="1600" i="1" smtClean="0">
                            <a:latin typeface="Cambria Math"/>
                          </a:rPr>
                        </m:ctrlPr>
                      </m:sSubPr>
                      <m:e>
                        <m:r>
                          <a:rPr lang="en-US" altLang="ja-JP" sz="1600" b="0" i="1" smtClean="0">
                            <a:latin typeface="Cambria Math"/>
                          </a:rPr>
                          <m:t>𝑠</m:t>
                        </m:r>
                      </m:e>
                      <m:sub>
                        <m:r>
                          <a:rPr lang="en-US" altLang="ja-JP" sz="1600" b="0" i="1" smtClean="0">
                            <a:latin typeface="Cambria Math"/>
                          </a:rPr>
                          <m:t>𝑧</m:t>
                        </m:r>
                      </m:sub>
                    </m:sSub>
                  </m:oMath>
                </a14:m>
                <a:r>
                  <a:rPr lang="ja-JP" altLang="en-US" sz="1600" dirty="0" smtClean="0"/>
                  <a:t>の期待値について考える．</a:t>
                </a:r>
                <a:endParaRPr lang="en-US" altLang="ja-JP" sz="1600" dirty="0" smtClean="0"/>
              </a:p>
              <a:p>
                <a:pPr/>
                <a14:m>
                  <m:oMathPara xmlns:m="http://schemas.openxmlformats.org/officeDocument/2006/math">
                    <m:oMathParaPr>
                      <m:jc m:val="centerGroup"/>
                    </m:oMathParaPr>
                    <m:oMath xmlns:m="http://schemas.openxmlformats.org/officeDocument/2006/math">
                      <m:r>
                        <a:rPr lang="en-US" altLang="ja-JP" sz="1600" b="0" i="1" smtClean="0">
                          <a:latin typeface="Cambria Math"/>
                        </a:rPr>
                        <m:t>&lt;</m:t>
                      </m:r>
                      <m:sSub>
                        <m:sSubPr>
                          <m:ctrlPr>
                            <a:rPr lang="en-US" altLang="ja-JP" sz="1600" b="0" i="1" smtClean="0">
                              <a:latin typeface="Cambria Math"/>
                            </a:rPr>
                          </m:ctrlPr>
                        </m:sSubPr>
                        <m:e>
                          <m:r>
                            <a:rPr lang="en-US" altLang="ja-JP" sz="1600" b="0" i="1" smtClean="0">
                              <a:latin typeface="Cambria Math"/>
                            </a:rPr>
                            <m:t>𝑠</m:t>
                          </m:r>
                        </m:e>
                        <m:sub>
                          <m:r>
                            <a:rPr lang="en-US" altLang="ja-JP" sz="1600" b="0" i="1" smtClean="0">
                              <a:latin typeface="Cambria Math"/>
                            </a:rPr>
                            <m:t>𝑧</m:t>
                          </m:r>
                        </m:sub>
                      </m:sSub>
                      <m:r>
                        <a:rPr lang="en-US" altLang="ja-JP" sz="1600" b="0" i="1" smtClean="0">
                          <a:latin typeface="Cambria Math"/>
                        </a:rPr>
                        <m:t>&gt; = &lt;</m:t>
                      </m:r>
                      <m:r>
                        <a:rPr lang="en-US" altLang="ja-JP" sz="1600" b="0" i="1" smtClean="0">
                          <a:latin typeface="Cambria Math"/>
                        </a:rPr>
                        <m:t>𝜓</m:t>
                      </m:r>
                      <m:d>
                        <m:dPr>
                          <m:ctrlPr>
                            <a:rPr lang="en-US" altLang="ja-JP" sz="1600" b="0" i="1" smtClean="0">
                              <a:latin typeface="Cambria Math"/>
                            </a:rPr>
                          </m:ctrlPr>
                        </m:dPr>
                        <m:e>
                          <m:r>
                            <a:rPr lang="en-US" altLang="ja-JP" sz="1600" b="0" i="1" smtClean="0">
                              <a:latin typeface="Cambria Math"/>
                            </a:rPr>
                            <m:t>𝑡</m:t>
                          </m:r>
                        </m:e>
                      </m:d>
                      <m:d>
                        <m:dPr>
                          <m:begChr m:val="|"/>
                          <m:endChr m:val="|"/>
                          <m:ctrlPr>
                            <a:rPr lang="en-US" altLang="ja-JP" sz="1600" b="0" i="1" smtClean="0">
                              <a:latin typeface="Cambria Math"/>
                            </a:rPr>
                          </m:ctrlPr>
                        </m:dPr>
                        <m:e>
                          <m:sSub>
                            <m:sSubPr>
                              <m:ctrlPr>
                                <a:rPr lang="en-US" altLang="ja-JP" sz="1600" b="0" i="1" smtClean="0">
                                  <a:latin typeface="Cambria Math"/>
                                </a:rPr>
                              </m:ctrlPr>
                            </m:sSubPr>
                            <m:e>
                              <m:r>
                                <a:rPr lang="en-US" altLang="ja-JP" sz="1600" b="0" i="1" smtClean="0">
                                  <a:latin typeface="Cambria Math"/>
                                </a:rPr>
                                <m:t>𝑠</m:t>
                              </m:r>
                            </m:e>
                            <m:sub>
                              <m:r>
                                <a:rPr lang="en-US" altLang="ja-JP" sz="1600" b="0" i="1" smtClean="0">
                                  <a:latin typeface="Cambria Math"/>
                                </a:rPr>
                                <m:t>𝑧</m:t>
                              </m:r>
                            </m:sub>
                          </m:sSub>
                        </m:e>
                      </m:d>
                      <m:r>
                        <a:rPr lang="en-US" altLang="ja-JP" sz="1600" b="0" i="1" smtClean="0">
                          <a:latin typeface="Cambria Math"/>
                        </a:rPr>
                        <m:t>𝜓</m:t>
                      </m:r>
                      <m:d>
                        <m:dPr>
                          <m:ctrlPr>
                            <a:rPr lang="en-US" altLang="ja-JP" sz="1600" b="0" i="1" smtClean="0">
                              <a:latin typeface="Cambria Math"/>
                            </a:rPr>
                          </m:ctrlPr>
                        </m:dPr>
                        <m:e>
                          <m:r>
                            <a:rPr lang="en-US" altLang="ja-JP" sz="1600" b="0" i="1" smtClean="0">
                              <a:latin typeface="Cambria Math"/>
                            </a:rPr>
                            <m:t>𝑡</m:t>
                          </m:r>
                        </m:e>
                      </m:d>
                      <m:r>
                        <a:rPr lang="en-US" altLang="ja-JP" sz="1600" b="0" i="1" smtClean="0">
                          <a:latin typeface="Cambria Math"/>
                        </a:rPr>
                        <m:t>&gt;</m:t>
                      </m:r>
                    </m:oMath>
                  </m:oMathPara>
                </a14:m>
                <a:endParaRPr lang="en-US" altLang="ja-JP" sz="1600" b="0" dirty="0" smtClean="0"/>
              </a:p>
              <a:p>
                <a:r>
                  <a:rPr lang="en-US" altLang="ja-JP" sz="1600" dirty="0"/>
                  <a:t> </a:t>
                </a:r>
                <a14:m>
                  <m:oMath xmlns:m="http://schemas.openxmlformats.org/officeDocument/2006/math">
                    <m:r>
                      <a:rPr lang="en-US" altLang="ja-JP" sz="1600" b="0" i="0" smtClean="0">
                        <a:latin typeface="Cambria Math"/>
                      </a:rPr>
                      <m:t>                                                                                 </m:t>
                    </m:r>
                    <m:r>
                      <a:rPr lang="en-US" altLang="ja-JP" sz="1600" b="0" i="1" smtClean="0">
                        <a:latin typeface="Cambria Math"/>
                      </a:rPr>
                      <m:t>=</m:t>
                    </m:r>
                    <m:f>
                      <m:fPr>
                        <m:ctrlPr>
                          <a:rPr lang="en-US" altLang="ja-JP" sz="1600" b="0" i="1" smtClean="0">
                            <a:latin typeface="Cambria Math"/>
                          </a:rPr>
                        </m:ctrlPr>
                      </m:fPr>
                      <m:num>
                        <m:r>
                          <a:rPr lang="en-US" altLang="ja-JP" sz="1600" b="0" i="1" smtClean="0">
                            <a:latin typeface="Cambria Math"/>
                          </a:rPr>
                          <m:t>1</m:t>
                        </m:r>
                      </m:num>
                      <m:den>
                        <m:r>
                          <a:rPr lang="en-US" altLang="ja-JP" sz="1600" b="0" i="1" smtClean="0">
                            <a:latin typeface="Cambria Math"/>
                          </a:rPr>
                          <m:t>2</m:t>
                        </m:r>
                      </m:den>
                    </m:f>
                    <m:r>
                      <a:rPr lang="en-US" altLang="ja-JP" sz="1600" b="0" i="1" smtClean="0">
                        <a:latin typeface="Cambria Math"/>
                      </a:rPr>
                      <m:t>(</m:t>
                    </m:r>
                    <m:sSup>
                      <m:sSupPr>
                        <m:ctrlPr>
                          <a:rPr lang="en-US" altLang="ja-JP" sz="1600" b="0" i="1" smtClean="0">
                            <a:latin typeface="Cambria Math"/>
                          </a:rPr>
                        </m:ctrlPr>
                      </m:sSupPr>
                      <m:e>
                        <m:d>
                          <m:dPr>
                            <m:begChr m:val="|"/>
                            <m:endChr m:val="|"/>
                            <m:ctrlPr>
                              <a:rPr lang="en-US" altLang="ja-JP" sz="1600" b="0" i="1" smtClean="0">
                                <a:latin typeface="Cambria Math"/>
                              </a:rPr>
                            </m:ctrlPr>
                          </m:dPr>
                          <m:e>
                            <m:sSubSup>
                              <m:sSubSupPr>
                                <m:ctrlPr>
                                  <a:rPr lang="en-US" altLang="ja-JP" sz="1600" b="0" i="1" smtClean="0">
                                    <a:latin typeface="Cambria Math"/>
                                  </a:rPr>
                                </m:ctrlPr>
                              </m:sSubSupPr>
                              <m:e>
                                <m:r>
                                  <a:rPr lang="en-US" altLang="ja-JP" sz="1600" b="0" i="1" smtClean="0">
                                    <a:latin typeface="Cambria Math"/>
                                  </a:rPr>
                                  <m:t>𝐶</m:t>
                                </m:r>
                              </m:e>
                              <m:sub>
                                <m:r>
                                  <a:rPr lang="en-US" altLang="ja-JP" b="0" i="1" smtClean="0">
                                    <a:latin typeface="Cambria Math"/>
                                  </a:rPr>
                                  <m:t>1</m:t>
                                </m:r>
                              </m:sub>
                              <m:sup/>
                            </m:sSubSup>
                          </m:e>
                        </m:d>
                      </m:e>
                      <m:sup>
                        <m:r>
                          <a:rPr lang="en-US" altLang="ja-JP" sz="1600" b="0" i="1" smtClean="0">
                            <a:latin typeface="Cambria Math"/>
                          </a:rPr>
                          <m:t>2</m:t>
                        </m:r>
                      </m:sup>
                    </m:sSup>
                    <m:r>
                      <a:rPr lang="en-US" altLang="ja-JP" sz="1600" b="0" i="1" smtClean="0">
                        <a:latin typeface="Cambria Math"/>
                      </a:rPr>
                      <m:t>−</m:t>
                    </m:r>
                    <m:sSup>
                      <m:sSupPr>
                        <m:ctrlPr>
                          <a:rPr lang="en-US" altLang="ja-JP" sz="1600" b="0" i="1" smtClean="0">
                            <a:latin typeface="Cambria Math"/>
                          </a:rPr>
                        </m:ctrlPr>
                      </m:sSupPr>
                      <m:e>
                        <m:r>
                          <a:rPr lang="en-US" altLang="ja-JP" sz="1600" b="0" i="1" smtClean="0">
                            <a:latin typeface="Cambria Math"/>
                          </a:rPr>
                          <m:t>|</m:t>
                        </m:r>
                        <m:sSubSup>
                          <m:sSubSupPr>
                            <m:ctrlPr>
                              <a:rPr lang="en-US" altLang="ja-JP" sz="1600" b="0" i="1" smtClean="0">
                                <a:latin typeface="Cambria Math"/>
                              </a:rPr>
                            </m:ctrlPr>
                          </m:sSubSupPr>
                          <m:e>
                            <m:r>
                              <a:rPr lang="en-US" altLang="ja-JP" sz="1600" b="0" i="1" smtClean="0">
                                <a:latin typeface="Cambria Math"/>
                              </a:rPr>
                              <m:t>𝐶</m:t>
                            </m:r>
                          </m:e>
                          <m:sub>
                            <m:r>
                              <a:rPr lang="en-US" altLang="ja-JP" b="0" i="1" smtClean="0">
                                <a:latin typeface="Cambria Math"/>
                              </a:rPr>
                              <m:t>2</m:t>
                            </m:r>
                          </m:sub>
                          <m:sup/>
                        </m:sSubSup>
                        <m:r>
                          <a:rPr lang="en-US" altLang="ja-JP" sz="1600" b="0" i="1" smtClean="0">
                            <a:latin typeface="Cambria Math"/>
                          </a:rPr>
                          <m:t>|</m:t>
                        </m:r>
                      </m:e>
                      <m:sup>
                        <m:r>
                          <a:rPr lang="en-US" altLang="ja-JP" sz="1600" b="0" i="1" smtClean="0">
                            <a:latin typeface="Cambria Math"/>
                          </a:rPr>
                          <m:t>2</m:t>
                        </m:r>
                      </m:sup>
                    </m:sSup>
                    <m:r>
                      <a:rPr lang="en-US" altLang="ja-JP" sz="1600" b="0" i="1" smtClean="0">
                        <a:latin typeface="Cambria Math"/>
                      </a:rPr>
                      <m:t>)</m:t>
                    </m:r>
                  </m:oMath>
                </a14:m>
                <a:endParaRPr lang="en-US" altLang="ja-JP" sz="1600" dirty="0" smtClean="0"/>
              </a:p>
              <a:p>
                <a:r>
                  <a:rPr lang="ja-JP" altLang="en-US" sz="1600" dirty="0" smtClean="0"/>
                  <a:t>となり，時間変化しない．</a:t>
                </a:r>
                <a:endParaRPr lang="en-US" altLang="ja-JP" sz="1600" dirty="0" smtClean="0"/>
              </a:p>
              <a:p>
                <a:r>
                  <a:rPr lang="ja-JP" altLang="en-US" sz="1600" dirty="0" smtClean="0"/>
                  <a:t>　次に時刻</a:t>
                </a:r>
                <a:r>
                  <a:rPr lang="en-US" altLang="ja-JP" sz="1600" dirty="0" smtClean="0"/>
                  <a:t>t</a:t>
                </a:r>
                <a:r>
                  <a:rPr lang="ja-JP" altLang="en-US" sz="1600" dirty="0" smtClean="0"/>
                  <a:t>における</a:t>
                </a:r>
                <a:r>
                  <a:rPr lang="en-US" altLang="ja-JP" sz="1600" dirty="0" smtClean="0"/>
                  <a:t>x</a:t>
                </a:r>
                <a:r>
                  <a:rPr lang="ja-JP" altLang="en-US" sz="1600" dirty="0" smtClean="0"/>
                  <a:t>方向のスピン</a:t>
                </a:r>
                <a14:m>
                  <m:oMath xmlns:m="http://schemas.openxmlformats.org/officeDocument/2006/math">
                    <m:sSub>
                      <m:sSubPr>
                        <m:ctrlPr>
                          <a:rPr lang="en-US" altLang="ja-JP" sz="1600" i="1" smtClean="0">
                            <a:latin typeface="Cambria Math"/>
                          </a:rPr>
                        </m:ctrlPr>
                      </m:sSubPr>
                      <m:e>
                        <m:r>
                          <a:rPr lang="en-US" altLang="ja-JP" sz="1600" b="0" i="1" smtClean="0">
                            <a:latin typeface="Cambria Math"/>
                          </a:rPr>
                          <m:t>𝑠</m:t>
                        </m:r>
                      </m:e>
                      <m:sub>
                        <m:r>
                          <a:rPr lang="en-US" altLang="ja-JP" sz="1600" b="0" i="1" smtClean="0">
                            <a:latin typeface="Cambria Math"/>
                          </a:rPr>
                          <m:t>𝑥</m:t>
                        </m:r>
                      </m:sub>
                    </m:sSub>
                  </m:oMath>
                </a14:m>
                <a:r>
                  <a:rPr lang="ja-JP" altLang="en-US" sz="1600" dirty="0" smtClean="0"/>
                  <a:t>の期待値は</a:t>
                </a:r>
                <a:endParaRPr lang="en-US" altLang="ja-JP" sz="1600" dirty="0" smtClean="0"/>
              </a:p>
              <a:p>
                <a:pPr/>
                <a14:m>
                  <m:oMathPara xmlns:m="http://schemas.openxmlformats.org/officeDocument/2006/math">
                    <m:oMathParaPr>
                      <m:jc m:val="centerGroup"/>
                    </m:oMathParaPr>
                    <m:oMath xmlns:m="http://schemas.openxmlformats.org/officeDocument/2006/math">
                      <m:r>
                        <a:rPr lang="en-US" altLang="ja-JP" sz="1600" b="0" i="1" smtClean="0">
                          <a:latin typeface="Cambria Math"/>
                        </a:rPr>
                        <m:t>&lt;</m:t>
                      </m:r>
                      <m:sSub>
                        <m:sSubPr>
                          <m:ctrlPr>
                            <a:rPr lang="en-US" altLang="ja-JP" sz="1600" b="0" i="1" smtClean="0">
                              <a:latin typeface="Cambria Math"/>
                            </a:rPr>
                          </m:ctrlPr>
                        </m:sSubPr>
                        <m:e>
                          <m:r>
                            <a:rPr lang="en-US" altLang="ja-JP" sz="1600" b="0" i="1" smtClean="0">
                              <a:latin typeface="Cambria Math"/>
                            </a:rPr>
                            <m:t>𝑠</m:t>
                          </m:r>
                        </m:e>
                        <m:sub>
                          <m:r>
                            <a:rPr lang="en-US" altLang="ja-JP" sz="1600" b="0" i="1" smtClean="0">
                              <a:latin typeface="Cambria Math"/>
                            </a:rPr>
                            <m:t>𝑥</m:t>
                          </m:r>
                        </m:sub>
                      </m:sSub>
                      <m:r>
                        <a:rPr lang="en-US" altLang="ja-JP" sz="1600" b="0" i="1" smtClean="0">
                          <a:latin typeface="Cambria Math"/>
                        </a:rPr>
                        <m:t>&gt; = &lt;</m:t>
                      </m:r>
                      <m:r>
                        <a:rPr lang="en-US" altLang="ja-JP" sz="1600" b="0" i="1" smtClean="0">
                          <a:latin typeface="Cambria Math"/>
                        </a:rPr>
                        <m:t>𝜓</m:t>
                      </m:r>
                      <m:r>
                        <a:rPr lang="en-US" altLang="ja-JP" sz="1600" b="0" i="1" smtClean="0">
                          <a:latin typeface="Cambria Math"/>
                        </a:rPr>
                        <m:t>(</m:t>
                      </m:r>
                      <m:r>
                        <a:rPr lang="en-US" altLang="ja-JP" sz="1600" b="0" i="1" smtClean="0">
                          <a:latin typeface="Cambria Math"/>
                        </a:rPr>
                        <m:t>𝑡</m:t>
                      </m:r>
                      <m:r>
                        <a:rPr lang="en-US" altLang="ja-JP" sz="1600" b="0" i="1" smtClean="0">
                          <a:latin typeface="Cambria Math"/>
                        </a:rPr>
                        <m:t>)|</m:t>
                      </m:r>
                      <m:sSub>
                        <m:sSubPr>
                          <m:ctrlPr>
                            <a:rPr lang="en-US" altLang="ja-JP" sz="1600" b="0" i="1" smtClean="0">
                              <a:latin typeface="Cambria Math"/>
                            </a:rPr>
                          </m:ctrlPr>
                        </m:sSubPr>
                        <m:e>
                          <m:r>
                            <a:rPr lang="en-US" altLang="ja-JP" sz="1600" b="0" i="1" smtClean="0">
                              <a:latin typeface="Cambria Math"/>
                            </a:rPr>
                            <m:t>𝑠</m:t>
                          </m:r>
                        </m:e>
                        <m:sub>
                          <m:r>
                            <a:rPr lang="en-US" altLang="ja-JP" sz="1600" b="0" i="1" smtClean="0">
                              <a:latin typeface="Cambria Math"/>
                            </a:rPr>
                            <m:t>𝑥</m:t>
                          </m:r>
                        </m:sub>
                      </m:sSub>
                      <m:r>
                        <a:rPr lang="en-US" altLang="ja-JP" sz="1600" b="0" i="1" smtClean="0">
                          <a:latin typeface="Cambria Math"/>
                        </a:rPr>
                        <m:t>|</m:t>
                      </m:r>
                      <m:r>
                        <a:rPr lang="en-US" altLang="ja-JP" sz="1600" b="0" i="1" smtClean="0">
                          <a:latin typeface="Cambria Math"/>
                        </a:rPr>
                        <m:t>𝜓</m:t>
                      </m:r>
                      <m:r>
                        <a:rPr lang="en-US" altLang="ja-JP" sz="1600" b="0" i="1" smtClean="0">
                          <a:latin typeface="Cambria Math"/>
                        </a:rPr>
                        <m:t>(</m:t>
                      </m:r>
                      <m:r>
                        <a:rPr lang="en-US" altLang="ja-JP" sz="1600" b="0" i="1" smtClean="0">
                          <a:latin typeface="Cambria Math"/>
                        </a:rPr>
                        <m:t>𝑡</m:t>
                      </m:r>
                      <m:r>
                        <a:rPr lang="en-US" altLang="ja-JP" sz="1600" b="0" i="1" smtClean="0">
                          <a:latin typeface="Cambria Math"/>
                        </a:rPr>
                        <m:t>)&gt;</m:t>
                      </m:r>
                    </m:oMath>
                  </m:oMathPara>
                </a14:m>
                <a:endParaRPr lang="en-US" altLang="ja-JP" sz="1600" dirty="0" smtClean="0"/>
              </a:p>
              <a:p>
                <a:pPr/>
                <a14:m>
                  <m:oMathPara xmlns:m="http://schemas.openxmlformats.org/officeDocument/2006/math">
                    <m:oMathParaPr>
                      <m:jc m:val="centerGroup"/>
                    </m:oMathParaPr>
                    <m:oMath xmlns:m="http://schemas.openxmlformats.org/officeDocument/2006/math">
                      <m:r>
                        <a:rPr lang="en-US" altLang="ja-JP" sz="1600" b="0" i="1" smtClean="0">
                          <a:latin typeface="Cambria Math"/>
                        </a:rPr>
                        <m:t>=</m:t>
                      </m:r>
                      <m:f>
                        <m:fPr>
                          <m:ctrlPr>
                            <a:rPr lang="en-US" altLang="ja-JP" sz="1600" b="0" i="1" smtClean="0">
                              <a:latin typeface="Cambria Math"/>
                            </a:rPr>
                          </m:ctrlPr>
                        </m:fPr>
                        <m:num>
                          <m:r>
                            <a:rPr lang="en-US" altLang="ja-JP" sz="1600" b="0" i="1" smtClean="0">
                              <a:latin typeface="Cambria Math"/>
                            </a:rPr>
                            <m:t>1</m:t>
                          </m:r>
                        </m:num>
                        <m:den>
                          <m:r>
                            <a:rPr lang="en-US" altLang="ja-JP" sz="1600" b="0" i="1" smtClean="0">
                              <a:latin typeface="Cambria Math"/>
                            </a:rPr>
                            <m:t>2</m:t>
                          </m:r>
                        </m:den>
                      </m:f>
                      <m:r>
                        <a:rPr lang="en-US" altLang="ja-JP" sz="1600" b="0" i="1" smtClean="0">
                          <a:latin typeface="Cambria Math"/>
                        </a:rPr>
                        <m:t>(</m:t>
                      </m:r>
                      <m:sSubSup>
                        <m:sSubSupPr>
                          <m:ctrlPr>
                            <a:rPr lang="en-US" altLang="ja-JP" sz="1600" b="0" i="1" smtClean="0">
                              <a:latin typeface="Cambria Math"/>
                            </a:rPr>
                          </m:ctrlPr>
                        </m:sSubSupPr>
                        <m:e>
                          <m:r>
                            <a:rPr lang="en-US" altLang="ja-JP" sz="1600" b="0" i="1" smtClean="0">
                              <a:latin typeface="Cambria Math"/>
                            </a:rPr>
                            <m:t>𝐶</m:t>
                          </m:r>
                        </m:e>
                        <m:sub>
                          <m:r>
                            <a:rPr lang="en-US" altLang="ja-JP" sz="1600" b="0" i="1" smtClean="0">
                              <a:latin typeface="Cambria Math"/>
                            </a:rPr>
                            <m:t>1</m:t>
                          </m:r>
                        </m:sub>
                        <m:sup>
                          <m:r>
                            <a:rPr lang="en-US" altLang="ja-JP" sz="1600" b="0" i="1" smtClean="0">
                              <a:latin typeface="Cambria Math"/>
                            </a:rPr>
                            <m:t>∗</m:t>
                          </m:r>
                        </m:sup>
                      </m:sSubSup>
                      <m:sSub>
                        <m:sSubPr>
                          <m:ctrlPr>
                            <a:rPr lang="en-US" altLang="ja-JP" sz="1600" b="0" i="1" smtClean="0">
                              <a:latin typeface="Cambria Math"/>
                            </a:rPr>
                          </m:ctrlPr>
                        </m:sSubPr>
                        <m:e>
                          <m:r>
                            <a:rPr lang="en-US" altLang="ja-JP" sz="1600" b="0" i="1" smtClean="0">
                              <a:latin typeface="Cambria Math"/>
                            </a:rPr>
                            <m:t>𝐶</m:t>
                          </m:r>
                        </m:e>
                        <m:sub>
                          <m:r>
                            <a:rPr lang="en-US" altLang="ja-JP" sz="1600" b="0" i="1" smtClean="0">
                              <a:latin typeface="Cambria Math"/>
                            </a:rPr>
                            <m:t>2</m:t>
                          </m:r>
                        </m:sub>
                      </m:sSub>
                      <m:sSup>
                        <m:sSupPr>
                          <m:ctrlPr>
                            <a:rPr lang="en-US" altLang="ja-JP" sz="1600" b="0" i="1" smtClean="0">
                              <a:latin typeface="Cambria Math"/>
                            </a:rPr>
                          </m:ctrlPr>
                        </m:sSupPr>
                        <m:e>
                          <m:r>
                            <a:rPr lang="en-US" altLang="ja-JP" sz="1600" b="0" i="1" smtClean="0">
                              <a:latin typeface="Cambria Math"/>
                            </a:rPr>
                            <m:t>𝑒</m:t>
                          </m:r>
                        </m:e>
                        <m:sup>
                          <m:r>
                            <a:rPr lang="en-US" altLang="ja-JP" sz="1600" b="0" i="1" smtClean="0">
                              <a:latin typeface="Cambria Math"/>
                            </a:rPr>
                            <m:t>−</m:t>
                          </m:r>
                          <m:r>
                            <a:rPr lang="en-US" altLang="ja-JP" sz="1600" b="0" i="1" smtClean="0">
                              <a:latin typeface="Cambria Math"/>
                            </a:rPr>
                            <m:t>𝑖</m:t>
                          </m:r>
                          <m:r>
                            <a:rPr lang="en-US" altLang="ja-JP" sz="1600" b="0" i="1" smtClean="0">
                              <a:latin typeface="Cambria Math"/>
                            </a:rPr>
                            <m:t>𝜔</m:t>
                          </m:r>
                          <m:r>
                            <a:rPr lang="en-US" altLang="ja-JP" sz="1600" b="0" i="1" smtClean="0">
                              <a:latin typeface="Cambria Math"/>
                            </a:rPr>
                            <m:t>𝑡</m:t>
                          </m:r>
                        </m:sup>
                      </m:sSup>
                      <m:r>
                        <a:rPr lang="en-US" altLang="ja-JP" sz="1600" b="0" i="1" smtClean="0">
                          <a:latin typeface="Cambria Math"/>
                        </a:rPr>
                        <m:t>+</m:t>
                      </m:r>
                      <m:sSubSup>
                        <m:sSubSupPr>
                          <m:ctrlPr>
                            <a:rPr lang="en-US" altLang="ja-JP" sz="1600" i="1">
                              <a:latin typeface="Cambria Math"/>
                            </a:rPr>
                          </m:ctrlPr>
                        </m:sSubSupPr>
                        <m:e>
                          <m:r>
                            <a:rPr lang="en-US" altLang="ja-JP" sz="1600" i="1">
                              <a:latin typeface="Cambria Math"/>
                            </a:rPr>
                            <m:t>𝐶</m:t>
                          </m:r>
                        </m:e>
                        <m:sub>
                          <m:r>
                            <a:rPr lang="en-US" altLang="ja-JP" sz="1600" b="0" i="1" smtClean="0">
                              <a:latin typeface="Cambria Math"/>
                            </a:rPr>
                            <m:t>2</m:t>
                          </m:r>
                        </m:sub>
                        <m:sup>
                          <m:r>
                            <a:rPr lang="en-US" altLang="ja-JP" sz="1600" i="1">
                              <a:latin typeface="Cambria Math"/>
                            </a:rPr>
                            <m:t>∗</m:t>
                          </m:r>
                        </m:sup>
                      </m:sSubSup>
                      <m:sSub>
                        <m:sSubPr>
                          <m:ctrlPr>
                            <a:rPr lang="en-US" altLang="ja-JP" sz="1600" i="1">
                              <a:latin typeface="Cambria Math"/>
                            </a:rPr>
                          </m:ctrlPr>
                        </m:sSubPr>
                        <m:e>
                          <m:r>
                            <a:rPr lang="en-US" altLang="ja-JP" sz="1600" i="1">
                              <a:latin typeface="Cambria Math"/>
                            </a:rPr>
                            <m:t>𝐶</m:t>
                          </m:r>
                        </m:e>
                        <m:sub>
                          <m:r>
                            <a:rPr lang="en-US" altLang="ja-JP" sz="1600" b="0" i="1" smtClean="0">
                              <a:latin typeface="Cambria Math"/>
                            </a:rPr>
                            <m:t>1</m:t>
                          </m:r>
                        </m:sub>
                      </m:sSub>
                      <m:sSup>
                        <m:sSupPr>
                          <m:ctrlPr>
                            <a:rPr lang="en-US" altLang="ja-JP" sz="1600" i="1">
                              <a:latin typeface="Cambria Math"/>
                            </a:rPr>
                          </m:ctrlPr>
                        </m:sSupPr>
                        <m:e>
                          <m:r>
                            <a:rPr lang="en-US" altLang="ja-JP" sz="1600" i="1">
                              <a:latin typeface="Cambria Math"/>
                            </a:rPr>
                            <m:t>𝑒</m:t>
                          </m:r>
                        </m:e>
                        <m:sup>
                          <m:r>
                            <a:rPr lang="en-US" altLang="ja-JP" sz="1600" i="1">
                              <a:latin typeface="Cambria Math"/>
                            </a:rPr>
                            <m:t>𝑖</m:t>
                          </m:r>
                          <m:r>
                            <a:rPr lang="en-US" altLang="ja-JP" sz="1600" i="1">
                              <a:latin typeface="Cambria Math"/>
                            </a:rPr>
                            <m:t>𝜔</m:t>
                          </m:r>
                          <m:r>
                            <a:rPr lang="en-US" altLang="ja-JP" sz="1600" i="1">
                              <a:latin typeface="Cambria Math"/>
                            </a:rPr>
                            <m:t>𝑡</m:t>
                          </m:r>
                        </m:sup>
                      </m:sSup>
                      <m:r>
                        <a:rPr lang="en-US" altLang="ja-JP" sz="1600" b="0" i="1" smtClean="0">
                          <a:latin typeface="Cambria Math"/>
                        </a:rPr>
                        <m:t>)</m:t>
                      </m:r>
                    </m:oMath>
                  </m:oMathPara>
                </a14:m>
                <a:endParaRPr lang="en-US" altLang="ja-JP" sz="1600" dirty="0" smtClean="0"/>
              </a:p>
              <a:p>
                <a:r>
                  <a:rPr lang="ja-JP" altLang="en-US" sz="1600" dirty="0" smtClean="0"/>
                  <a:t>　よって角振動数</a:t>
                </a:r>
                <a:r>
                  <a:rPr lang="en-US" altLang="ja-JP" sz="1600" i="1" dirty="0" smtClean="0"/>
                  <a:t>ω</a:t>
                </a:r>
                <a:r>
                  <a:rPr lang="ja-JP" altLang="en-US" sz="1600" dirty="0" smtClean="0"/>
                  <a:t>で振動する．</a:t>
                </a:r>
                <a:r>
                  <a:rPr lang="en-US" altLang="ja-JP" sz="1600" dirty="0" smtClean="0"/>
                  <a:t>y</a:t>
                </a:r>
                <a:r>
                  <a:rPr lang="ja-JP" altLang="en-US" sz="1600" dirty="0" smtClean="0"/>
                  <a:t>方向についても同様に</a:t>
                </a:r>
                <a:r>
                  <a:rPr lang="en-US" altLang="ja-JP" sz="1600" i="1" dirty="0" smtClean="0"/>
                  <a:t>ω</a:t>
                </a:r>
                <a:r>
                  <a:rPr lang="ja-JP" altLang="en-US" sz="1600" dirty="0" smtClean="0"/>
                  <a:t>で振動するので，結局</a:t>
                </a:r>
                <a:r>
                  <a:rPr lang="en-US" altLang="ja-JP" sz="1600" dirty="0" err="1" smtClean="0"/>
                  <a:t>xy</a:t>
                </a:r>
                <a:r>
                  <a:rPr lang="ja-JP" altLang="en-US" sz="1600" dirty="0" smtClean="0"/>
                  <a:t>面内で歳差運動を行う．</a:t>
                </a:r>
                <a:endParaRPr lang="en-US" altLang="ja-JP" sz="1600" dirty="0" smtClean="0"/>
              </a:p>
              <a:p>
                <a:r>
                  <a:rPr lang="ja-JP" altLang="en-US" sz="1600" dirty="0" smtClean="0"/>
                  <a:t>　この</a:t>
                </a:r>
                <a:r>
                  <a:rPr lang="en-US" altLang="ja-JP" sz="1600" i="1" dirty="0" smtClean="0"/>
                  <a:t>ω</a:t>
                </a:r>
                <a:r>
                  <a:rPr lang="ja-JP" altLang="en-US" sz="1600" dirty="0" smtClean="0"/>
                  <a:t>を測定することで</a:t>
                </a:r>
                <a:endParaRPr lang="en-US" altLang="ja-JP" sz="1600" dirty="0" smtClean="0"/>
              </a:p>
              <a:p>
                <a:pPr/>
                <a14:m>
                  <m:oMathPara xmlns:m="http://schemas.openxmlformats.org/officeDocument/2006/math">
                    <m:oMathParaPr>
                      <m:jc m:val="centerGroup"/>
                    </m:oMathParaPr>
                    <m:oMath xmlns:m="http://schemas.openxmlformats.org/officeDocument/2006/math">
                      <m:r>
                        <a:rPr lang="en-US" altLang="ja-JP" sz="1600" b="0" i="1" smtClean="0">
                          <a:latin typeface="Cambria Math"/>
                        </a:rPr>
                        <m:t>𝑔</m:t>
                      </m:r>
                      <m:r>
                        <a:rPr lang="en-US" altLang="ja-JP" sz="1600" b="0" i="1" smtClean="0">
                          <a:latin typeface="Cambria Math"/>
                        </a:rPr>
                        <m:t>=</m:t>
                      </m:r>
                      <m:f>
                        <m:fPr>
                          <m:ctrlPr>
                            <a:rPr lang="en-US" altLang="ja-JP" sz="1600" b="0" i="1" smtClean="0">
                              <a:latin typeface="Cambria Math"/>
                            </a:rPr>
                          </m:ctrlPr>
                        </m:fPr>
                        <m:num>
                          <m:r>
                            <a:rPr lang="en-US" altLang="ja-JP" sz="1600" b="0" i="1" smtClean="0">
                              <a:latin typeface="Cambria Math"/>
                            </a:rPr>
                            <m:t>2</m:t>
                          </m:r>
                          <m:r>
                            <a:rPr lang="en-US" altLang="ja-JP" sz="1600" b="0" i="1" smtClean="0">
                              <a:latin typeface="Cambria Math"/>
                            </a:rPr>
                            <m:t>𝑚</m:t>
                          </m:r>
                          <m:r>
                            <a:rPr lang="en-US" altLang="ja-JP" sz="1600" b="0" i="1" smtClean="0">
                              <a:latin typeface="Cambria Math"/>
                            </a:rPr>
                            <m:t>𝜔</m:t>
                          </m:r>
                        </m:num>
                        <m:den>
                          <m:r>
                            <a:rPr lang="en-US" altLang="ja-JP" sz="1600" b="0" i="1" smtClean="0">
                              <a:latin typeface="Cambria Math"/>
                            </a:rPr>
                            <m:t>𝑒</m:t>
                          </m:r>
                          <m:sSub>
                            <m:sSubPr>
                              <m:ctrlPr>
                                <a:rPr lang="en-US" altLang="ja-JP" sz="1600" b="0" i="1" smtClean="0">
                                  <a:latin typeface="Cambria Math"/>
                                </a:rPr>
                              </m:ctrlPr>
                            </m:sSubPr>
                            <m:e>
                              <m:r>
                                <a:rPr lang="en-US" altLang="ja-JP" sz="1600" b="0" i="1" smtClean="0">
                                  <a:latin typeface="Cambria Math"/>
                                </a:rPr>
                                <m:t>𝐵</m:t>
                              </m:r>
                            </m:e>
                            <m:sub>
                              <m:r>
                                <a:rPr lang="en-US" altLang="ja-JP" sz="1600" b="0" i="1" smtClean="0">
                                  <a:latin typeface="Cambria Math"/>
                                </a:rPr>
                                <m:t>0</m:t>
                              </m:r>
                            </m:sub>
                          </m:sSub>
                        </m:den>
                      </m:f>
                    </m:oMath>
                  </m:oMathPara>
                </a14:m>
                <a:endParaRPr lang="en-US" altLang="ja-JP" sz="1600" dirty="0" smtClean="0"/>
              </a:p>
              <a:p>
                <a:r>
                  <a:rPr lang="ja-JP" altLang="en-US" sz="1600" dirty="0" smtClean="0"/>
                  <a:t>から</a:t>
                </a:r>
                <a:r>
                  <a:rPr lang="en-US" altLang="ja-JP" sz="1600" i="1" dirty="0" smtClean="0"/>
                  <a:t>g</a:t>
                </a:r>
                <a:r>
                  <a:rPr lang="ja-JP" altLang="en-US" sz="1600" dirty="0" smtClean="0"/>
                  <a:t>因子を得る．</a:t>
                </a:r>
                <a:endParaRPr lang="en-US" altLang="ja-JP" sz="1600" dirty="0" smtClean="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23528" y="188640"/>
                <a:ext cx="8496944" cy="6419001"/>
              </a:xfrm>
              <a:prstGeom prst="rect">
                <a:avLst/>
              </a:prstGeom>
              <a:blipFill rotWithShape="1">
                <a:blip r:embed="rId2" cstate="print"/>
                <a:stretch>
                  <a:fillRect l="-359" b="-38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693070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560" y="620688"/>
            <a:ext cx="7772400" cy="1470025"/>
          </a:xfrm>
        </p:spPr>
        <p:txBody>
          <a:bodyPr>
            <a:normAutofit/>
          </a:bodyPr>
          <a:lstStyle/>
          <a:p>
            <a:r>
              <a:rPr kumimoji="1" lang="en-US" altLang="ja-JP" sz="7200" dirty="0" smtClean="0"/>
              <a:t>TDC</a:t>
            </a:r>
            <a:r>
              <a:rPr kumimoji="1" lang="ja-JP" altLang="en-US" sz="7200" dirty="0" smtClean="0"/>
              <a:t>の</a:t>
            </a:r>
            <a:r>
              <a:rPr lang="ja-JP" altLang="en-US" sz="7200" dirty="0"/>
              <a:t>較正</a:t>
            </a:r>
            <a:endParaRPr kumimoji="1" lang="ja-JP" altLang="en-US" sz="7200" dirty="0"/>
          </a:p>
        </p:txBody>
      </p:sp>
      <p:sp>
        <p:nvSpPr>
          <p:cNvPr id="3" name="テキスト ボックス 2"/>
          <p:cNvSpPr txBox="1"/>
          <p:nvPr/>
        </p:nvSpPr>
        <p:spPr>
          <a:xfrm>
            <a:off x="683568" y="2564904"/>
            <a:ext cx="7416824" cy="3139321"/>
          </a:xfrm>
          <a:prstGeom prst="rect">
            <a:avLst/>
          </a:prstGeom>
          <a:noFill/>
        </p:spPr>
        <p:txBody>
          <a:bodyPr wrap="square" rtlCol="0">
            <a:spAutoFit/>
          </a:bodyPr>
          <a:lstStyle/>
          <a:p>
            <a:r>
              <a:rPr kumimoji="1" lang="en-US" altLang="ja-JP" dirty="0" smtClean="0"/>
              <a:t>Clock Generator</a:t>
            </a:r>
            <a:r>
              <a:rPr kumimoji="1" lang="ja-JP" altLang="en-US" dirty="0" smtClean="0"/>
              <a:t>を用いて、</a:t>
            </a:r>
            <a:r>
              <a:rPr kumimoji="1" lang="en-US" altLang="ja-JP" dirty="0" smtClean="0"/>
              <a:t>NIM</a:t>
            </a:r>
            <a:r>
              <a:rPr lang="ja-JP" altLang="en-US" dirty="0"/>
              <a:t>信号</a:t>
            </a:r>
            <a:r>
              <a:rPr lang="ja-JP" altLang="en-US" dirty="0" smtClean="0"/>
              <a:t>を作り出し、これを</a:t>
            </a:r>
            <a:r>
              <a:rPr lang="en-US" altLang="ja-JP" dirty="0" smtClean="0"/>
              <a:t>TDC</a:t>
            </a:r>
            <a:r>
              <a:rPr lang="ja-JP" altLang="en-US" dirty="0" smtClean="0"/>
              <a:t>のスタート信号に、また、同タイミングで生成された信号に対して</a:t>
            </a:r>
            <a:r>
              <a:rPr lang="en-US" altLang="ja-JP" dirty="0" smtClean="0"/>
              <a:t>Gate Generator</a:t>
            </a:r>
            <a:r>
              <a:rPr lang="ja-JP" altLang="en-US" dirty="0" smtClean="0"/>
              <a:t>を用いて適当なデュレイをかけた信号を各ストップチャンネルに送る。</a:t>
            </a:r>
            <a:endParaRPr lang="en-US" altLang="ja-JP" dirty="0" smtClean="0"/>
          </a:p>
          <a:p>
            <a:endParaRPr kumimoji="1" lang="en-US" altLang="ja-JP" dirty="0"/>
          </a:p>
          <a:p>
            <a:r>
              <a:rPr kumimoji="1" lang="ja-JP" altLang="en-US" dirty="0" smtClean="0"/>
              <a:t>デュレイ幅をオシロスコープで見ながら調節し、いくつか異なるデュレイ幅を用いて</a:t>
            </a:r>
            <a:r>
              <a:rPr kumimoji="1" lang="en-US" altLang="ja-JP" dirty="0" err="1" smtClean="0"/>
              <a:t>TDCcount</a:t>
            </a:r>
            <a:r>
              <a:rPr kumimoji="1" lang="ja-JP" altLang="en-US" dirty="0" smtClean="0"/>
              <a:t>を測定することで、時間</a:t>
            </a:r>
            <a:r>
              <a:rPr kumimoji="1" lang="en-US" altLang="ja-JP" dirty="0" smtClean="0"/>
              <a:t>[</a:t>
            </a:r>
            <a:r>
              <a:rPr kumimoji="1" lang="en-US" altLang="ja-JP" dirty="0" err="1" smtClean="0"/>
              <a:t>μs</a:t>
            </a:r>
            <a:r>
              <a:rPr kumimoji="1" lang="en-US" altLang="ja-JP" dirty="0" smtClean="0"/>
              <a:t>]</a:t>
            </a:r>
            <a:r>
              <a:rPr kumimoji="1" lang="ja-JP" altLang="en-US" dirty="0" smtClean="0"/>
              <a:t>と</a:t>
            </a:r>
            <a:r>
              <a:rPr kumimoji="1" lang="en-US" altLang="ja-JP" dirty="0" err="1" smtClean="0"/>
              <a:t>TDCcount</a:t>
            </a:r>
            <a:r>
              <a:rPr kumimoji="1" lang="ja-JP" altLang="en-US" dirty="0" smtClean="0"/>
              <a:t>の相関関係を得る。</a:t>
            </a:r>
            <a:endParaRPr kumimoji="1" lang="en-US" altLang="ja-JP" dirty="0" smtClean="0"/>
          </a:p>
          <a:p>
            <a:endParaRPr lang="en-US" altLang="ja-JP" dirty="0"/>
          </a:p>
          <a:p>
            <a:r>
              <a:rPr kumimoji="1" lang="ja-JP" altLang="en-US" dirty="0" smtClean="0"/>
              <a:t>今回は、各デュレイ幅に対して、</a:t>
            </a:r>
            <a:r>
              <a:rPr kumimoji="1" lang="en-US" altLang="ja-JP" dirty="0" smtClean="0"/>
              <a:t>2000event</a:t>
            </a:r>
            <a:r>
              <a:rPr lang="ja-JP" altLang="en-US" dirty="0" smtClean="0"/>
              <a:t>をとり、そのときの</a:t>
            </a:r>
            <a:r>
              <a:rPr lang="en-US" altLang="ja-JP" dirty="0" err="1" smtClean="0"/>
              <a:t>TDCcount</a:t>
            </a:r>
            <a:r>
              <a:rPr lang="ja-JP" altLang="en-US" dirty="0" smtClean="0"/>
              <a:t>の平均から相関関係をだした。</a:t>
            </a:r>
            <a:endParaRPr lang="en-US" altLang="ja-JP" dirty="0" smtClean="0"/>
          </a:p>
          <a:p>
            <a:endParaRPr kumimoji="1" lang="en-US" altLang="ja-JP" dirty="0"/>
          </a:p>
          <a:p>
            <a:r>
              <a:rPr kumimoji="1" lang="en-US" altLang="ja-JP" dirty="0" smtClean="0"/>
              <a:t>TDC</a:t>
            </a:r>
            <a:r>
              <a:rPr lang="ja-JP" altLang="en-US" dirty="0" smtClean="0"/>
              <a:t>の型番は「</a:t>
            </a:r>
            <a:r>
              <a:rPr lang="en-US" altLang="ja-JP" dirty="0" smtClean="0"/>
              <a:t>C-TS103KP 8ch Long Range High Resolution TDC</a:t>
            </a:r>
            <a:r>
              <a:rPr lang="ja-JP" altLang="en-US" dirty="0" smtClean="0"/>
              <a:t>」である。</a:t>
            </a:r>
            <a:endParaRPr kumimoji="1" lang="ja-JP" altLang="en-US" dirty="0"/>
          </a:p>
        </p:txBody>
      </p:sp>
    </p:spTree>
    <p:extLst>
      <p:ext uri="{BB962C8B-B14F-4D97-AF65-F5344CB8AC3E}">
        <p14:creationId xmlns:p14="http://schemas.microsoft.com/office/powerpoint/2010/main" val="2102417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7584" y="476672"/>
            <a:ext cx="4536504" cy="830997"/>
          </a:xfrm>
          <a:prstGeom prst="rect">
            <a:avLst/>
          </a:prstGeom>
          <a:noFill/>
        </p:spPr>
        <p:txBody>
          <a:bodyPr wrap="square" rtlCol="0">
            <a:spAutoFit/>
          </a:bodyPr>
          <a:lstStyle/>
          <a:p>
            <a:r>
              <a:rPr kumimoji="1" lang="en-US" altLang="ja-JP" sz="4800" u="sng" dirty="0" smtClean="0"/>
              <a:t>Ch0</a:t>
            </a:r>
            <a:r>
              <a:rPr kumimoji="1" lang="ja-JP" altLang="en-US" sz="4800" u="sng" dirty="0" smtClean="0"/>
              <a:t>の</a:t>
            </a:r>
            <a:r>
              <a:rPr lang="ja-JP" altLang="en-US" sz="4800" u="sng" dirty="0"/>
              <a:t>較正</a:t>
            </a:r>
            <a:r>
              <a:rPr kumimoji="1" lang="en-US" altLang="ja-JP" sz="4800" u="sng" dirty="0" smtClean="0"/>
              <a:t>(1)</a:t>
            </a:r>
            <a:endParaRPr kumimoji="1" lang="ja-JP" altLang="en-US" sz="4800" u="sng" dirty="0"/>
          </a:p>
        </p:txBody>
      </p:sp>
      <p:sp>
        <p:nvSpPr>
          <p:cNvPr id="5" name="テキスト ボックス 4"/>
          <p:cNvSpPr txBox="1"/>
          <p:nvPr/>
        </p:nvSpPr>
        <p:spPr>
          <a:xfrm>
            <a:off x="827584" y="1484784"/>
            <a:ext cx="3600400" cy="646331"/>
          </a:xfrm>
          <a:prstGeom prst="rect">
            <a:avLst/>
          </a:prstGeom>
          <a:noFill/>
        </p:spPr>
        <p:txBody>
          <a:bodyPr wrap="square" rtlCol="0">
            <a:spAutoFit/>
          </a:bodyPr>
          <a:lstStyle/>
          <a:p>
            <a:r>
              <a:rPr kumimoji="1" lang="ja-JP" altLang="en-US" dirty="0" smtClean="0"/>
              <a:t>デュレイ幅と</a:t>
            </a:r>
            <a:r>
              <a:rPr kumimoji="1" lang="en-US" altLang="ja-JP" dirty="0" smtClean="0"/>
              <a:t>ch0</a:t>
            </a:r>
            <a:r>
              <a:rPr kumimoji="1" lang="ja-JP" altLang="en-US" dirty="0" smtClean="0"/>
              <a:t>の</a:t>
            </a:r>
            <a:r>
              <a:rPr kumimoji="1" lang="en-US" altLang="ja-JP" dirty="0" smtClean="0"/>
              <a:t>TDC</a:t>
            </a:r>
            <a:r>
              <a:rPr kumimoji="1" lang="ja-JP" altLang="en-US" dirty="0" smtClean="0"/>
              <a:t>カウントの関係は以下の通り</a:t>
            </a:r>
            <a:endParaRPr kumimoji="1" lang="ja-JP" altLang="en-US" dirty="0"/>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1630891559"/>
                  </p:ext>
                </p:extLst>
              </p:nvPr>
            </p:nvGraphicFramePr>
            <p:xfrm>
              <a:off x="1607840" y="2276872"/>
              <a:ext cx="5640288" cy="3709480"/>
            </p:xfrm>
            <a:graphic>
              <a:graphicData uri="http://schemas.openxmlformats.org/drawingml/2006/table">
                <a:tbl>
                  <a:tblPr firstRow="1" bandRow="1">
                    <a:tableStyleId>{5C22544A-7EE6-4342-B048-85BDC9FD1C3A}</a:tableStyleId>
                  </a:tblPr>
                  <a:tblGrid>
                    <a:gridCol w="1754145"/>
                    <a:gridCol w="3886143"/>
                  </a:tblGrid>
                  <a:tr h="370840">
                    <a:tc>
                      <a:txBody>
                        <a:bodyPr/>
                        <a:lstStyle/>
                        <a:p>
                          <a:r>
                            <a:rPr kumimoji="1" lang="ja-JP" altLang="en-US" dirty="0" smtClean="0"/>
                            <a:t>デュレイ幅</a:t>
                          </a:r>
                          <a:r>
                            <a:rPr kumimoji="1" lang="en-US" altLang="ja-JP" dirty="0" smtClean="0"/>
                            <a:t>[</a:t>
                          </a:r>
                          <a:r>
                            <a:rPr kumimoji="1" lang="en-US" altLang="ja-JP" dirty="0" err="1" smtClean="0"/>
                            <a:t>μs</a:t>
                          </a:r>
                          <a:r>
                            <a:rPr kumimoji="1" lang="en-US" altLang="ja-JP" dirty="0" smtClean="0"/>
                            <a:t>]</a:t>
                          </a:r>
                          <a:endParaRPr kumimoji="1" lang="ja-JP" altLang="en-US" dirty="0"/>
                        </a:p>
                      </a:txBody>
                      <a:tcPr/>
                    </a:tc>
                    <a:tc>
                      <a:txBody>
                        <a:bodyPr/>
                        <a:lstStyle/>
                        <a:p>
                          <a:r>
                            <a:rPr kumimoji="1" lang="en-US" altLang="ja-JP" dirty="0" smtClean="0"/>
                            <a:t>TDCcount(Mean)[×</a:t>
                          </a:r>
                          <a14:m>
                            <m:oMath xmlns:m="http://schemas.openxmlformats.org/officeDocument/2006/math">
                              <m:sSup>
                                <m:sSupPr>
                                  <m:ctrlPr>
                                    <a:rPr kumimoji="1" lang="en-US" altLang="ja-JP" i="1" smtClean="0">
                                      <a:latin typeface="Cambria Math"/>
                                    </a:rPr>
                                  </m:ctrlPr>
                                </m:sSupPr>
                                <m:e>
                                  <m:r>
                                    <a:rPr kumimoji="1" lang="en-US" altLang="ja-JP" b="1" i="1" smtClean="0">
                                      <a:latin typeface="Cambria Math"/>
                                    </a:rPr>
                                    <m:t>𝟏𝟎</m:t>
                                  </m:r>
                                </m:e>
                                <m:sup>
                                  <m:r>
                                    <a:rPr kumimoji="1" lang="en-US" altLang="ja-JP" b="1" i="1" smtClean="0">
                                      <a:latin typeface="Cambria Math"/>
                                    </a:rPr>
                                    <m:t>𝟔</m:t>
                                  </m:r>
                                </m:sup>
                              </m:sSup>
                            </m:oMath>
                          </a14:m>
                          <a:r>
                            <a:rPr kumimoji="1" lang="en-US" altLang="ja-JP" dirty="0" smtClean="0"/>
                            <a:t>]</a:t>
                          </a:r>
                          <a:endParaRPr kumimoji="1" lang="ja-JP" altLang="en-US" dirty="0"/>
                        </a:p>
                      </a:txBody>
                      <a:tcPr/>
                    </a:tc>
                  </a:tr>
                  <a:tr h="370840">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2.736</a:t>
                          </a:r>
                          <a:endParaRPr kumimoji="1" lang="ja-JP" altLang="en-US" dirty="0"/>
                        </a:p>
                      </a:txBody>
                      <a:tcPr/>
                    </a:tc>
                  </a:tr>
                  <a:tr h="370840">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4.047</a:t>
                          </a:r>
                          <a:endParaRPr kumimoji="1" lang="ja-JP" altLang="en-US" dirty="0"/>
                        </a:p>
                      </a:txBody>
                      <a:tcPr/>
                    </a:tc>
                  </a:tr>
                  <a:tr h="370840">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5.362</a:t>
                          </a:r>
                          <a:endParaRPr kumimoji="1" lang="ja-JP" altLang="en-US" dirty="0"/>
                        </a:p>
                      </a:txBody>
                      <a:tcPr/>
                    </a:tc>
                  </a:tr>
                  <a:tr h="370840">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6.673</a:t>
                          </a:r>
                          <a:endParaRPr kumimoji="1" lang="ja-JP" altLang="en-US" dirty="0"/>
                        </a:p>
                      </a:txBody>
                      <a:tcPr/>
                    </a:tc>
                  </a:tr>
                  <a:tr h="370840">
                    <a:tc>
                      <a:txBody>
                        <a:bodyPr/>
                        <a:lstStyle/>
                        <a:p>
                          <a:pPr algn="ctr"/>
                          <a:r>
                            <a:rPr kumimoji="1" lang="en-US" altLang="ja-JP" dirty="0" smtClean="0"/>
                            <a:t>6</a:t>
                          </a:r>
                          <a:endParaRPr kumimoji="1" lang="ja-JP" altLang="en-US" dirty="0"/>
                        </a:p>
                      </a:txBody>
                      <a:tcPr/>
                    </a:tc>
                    <a:tc>
                      <a:txBody>
                        <a:bodyPr/>
                        <a:lstStyle/>
                        <a:p>
                          <a:pPr algn="ctr"/>
                          <a:r>
                            <a:rPr kumimoji="1" lang="en-US" altLang="ja-JP" dirty="0" smtClean="0"/>
                            <a:t>7.984</a:t>
                          </a:r>
                          <a:endParaRPr kumimoji="1" lang="ja-JP" altLang="en-US" dirty="0"/>
                        </a:p>
                      </a:txBody>
                      <a:tcPr/>
                    </a:tc>
                  </a:tr>
                  <a:tr h="370840">
                    <a:tc>
                      <a:txBody>
                        <a:bodyPr/>
                        <a:lstStyle/>
                        <a:p>
                          <a:pPr algn="ctr"/>
                          <a:r>
                            <a:rPr kumimoji="1" lang="en-US" altLang="ja-JP" dirty="0" smtClean="0"/>
                            <a:t>7</a:t>
                          </a:r>
                          <a:endParaRPr kumimoji="1" lang="ja-JP" altLang="en-US" dirty="0"/>
                        </a:p>
                      </a:txBody>
                      <a:tcPr/>
                    </a:tc>
                    <a:tc>
                      <a:txBody>
                        <a:bodyPr/>
                        <a:lstStyle/>
                        <a:p>
                          <a:pPr algn="ctr"/>
                          <a:r>
                            <a:rPr kumimoji="1" lang="en-US" altLang="ja-JP" dirty="0" smtClean="0"/>
                            <a:t>9.290</a:t>
                          </a:r>
                          <a:endParaRPr kumimoji="1" lang="ja-JP" altLang="en-US" dirty="0"/>
                        </a:p>
                      </a:txBody>
                      <a:tcPr/>
                    </a:tc>
                  </a:tr>
                  <a:tr h="370840">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10.6</a:t>
                          </a:r>
                          <a:endParaRPr kumimoji="1" lang="ja-JP" altLang="en-US" dirty="0"/>
                        </a:p>
                      </a:txBody>
                      <a:tcPr/>
                    </a:tc>
                  </a:tr>
                  <a:tr h="370840">
                    <a:tc>
                      <a:txBody>
                        <a:bodyPr/>
                        <a:lstStyle/>
                        <a:p>
                          <a:pPr algn="ctr"/>
                          <a:r>
                            <a:rPr kumimoji="1" lang="en-US" altLang="ja-JP" dirty="0" smtClean="0"/>
                            <a:t>9</a:t>
                          </a:r>
                          <a:endParaRPr kumimoji="1" lang="ja-JP" altLang="en-US" dirty="0"/>
                        </a:p>
                      </a:txBody>
                      <a:tcPr/>
                    </a:tc>
                    <a:tc>
                      <a:txBody>
                        <a:bodyPr/>
                        <a:lstStyle/>
                        <a:p>
                          <a:pPr algn="ctr"/>
                          <a:r>
                            <a:rPr kumimoji="1" lang="en-US" altLang="ja-JP" dirty="0" smtClean="0"/>
                            <a:t>11.92</a:t>
                          </a:r>
                          <a:endParaRPr kumimoji="1" lang="ja-JP" altLang="en-US" dirty="0"/>
                        </a:p>
                      </a:txBody>
                      <a:tcPr/>
                    </a:tc>
                  </a:tr>
                  <a:tr h="370840">
                    <a:tc>
                      <a:txBody>
                        <a:bodyPr/>
                        <a:lstStyle/>
                        <a:p>
                          <a:pPr algn="ctr"/>
                          <a:r>
                            <a:rPr kumimoji="1" lang="en-US" altLang="ja-JP" dirty="0" smtClean="0"/>
                            <a:t>11</a:t>
                          </a:r>
                          <a:endParaRPr kumimoji="1" lang="ja-JP" altLang="en-US" dirty="0"/>
                        </a:p>
                      </a:txBody>
                      <a:tcPr/>
                    </a:tc>
                    <a:tc>
                      <a:txBody>
                        <a:bodyPr/>
                        <a:lstStyle/>
                        <a:p>
                          <a:pPr algn="ctr"/>
                          <a:r>
                            <a:rPr kumimoji="1" lang="en-US" altLang="ja-JP" dirty="0" smtClean="0"/>
                            <a:t>14.52</a:t>
                          </a:r>
                          <a:endParaRPr kumimoji="1" lang="ja-JP" altLang="en-US" dirty="0"/>
                        </a:p>
                      </a:txBody>
                      <a:tcPr/>
                    </a:tc>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xmlns="" xmlns:a14="http://schemas.microsoft.com/office/drawing/2010/main" val="1630891559"/>
                  </p:ext>
                </p:extLst>
              </p:nvPr>
            </p:nvGraphicFramePr>
            <p:xfrm>
              <a:off x="1607840" y="2276872"/>
              <a:ext cx="5640288" cy="3709480"/>
            </p:xfrm>
            <a:graphic>
              <a:graphicData uri="http://schemas.openxmlformats.org/drawingml/2006/table">
                <a:tbl>
                  <a:tblPr firstRow="1" bandRow="1">
                    <a:tableStyleId>{5C22544A-7EE6-4342-B048-85BDC9FD1C3A}</a:tableStyleId>
                  </a:tblPr>
                  <a:tblGrid>
                    <a:gridCol w="1754145"/>
                    <a:gridCol w="3886143"/>
                  </a:tblGrid>
                  <a:tr h="371920">
                    <a:tc>
                      <a:txBody>
                        <a:bodyPr/>
                        <a:lstStyle/>
                        <a:p>
                          <a:r>
                            <a:rPr kumimoji="1" lang="ja-JP" altLang="en-US" dirty="0" smtClean="0"/>
                            <a:t>デュレイ幅</a:t>
                          </a:r>
                          <a:r>
                            <a:rPr kumimoji="1" lang="en-US" altLang="ja-JP" dirty="0" smtClean="0"/>
                            <a:t>[</a:t>
                          </a:r>
                          <a:r>
                            <a:rPr kumimoji="1" lang="en-US" altLang="ja-JP" dirty="0" err="1" smtClean="0"/>
                            <a:t>μs</a:t>
                          </a:r>
                          <a:r>
                            <a:rPr kumimoji="1" lang="en-US" altLang="ja-JP" dirty="0" smtClean="0"/>
                            <a:t>]</a:t>
                          </a:r>
                          <a:endParaRPr kumimoji="1" lang="ja-JP" altLang="en-US" dirty="0"/>
                        </a:p>
                      </a:txBody>
                      <a:tcPr/>
                    </a:tc>
                    <a:tc>
                      <a:txBody>
                        <a:bodyPr/>
                        <a:lstStyle/>
                        <a:p>
                          <a:endParaRPr lang="ja-JP"/>
                        </a:p>
                      </a:txBody>
                      <a:tcPr>
                        <a:blipFill rotWithShape="1">
                          <a:blip r:embed="rId2"/>
                          <a:stretch>
                            <a:fillRect l="-45369" t="-13115" b="-921311"/>
                          </a:stretch>
                        </a:blipFill>
                      </a:tcPr>
                    </a:tc>
                  </a:tr>
                  <a:tr h="370840">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2.736</a:t>
                          </a:r>
                          <a:endParaRPr kumimoji="1" lang="ja-JP" altLang="en-US" dirty="0"/>
                        </a:p>
                      </a:txBody>
                      <a:tcPr/>
                    </a:tc>
                  </a:tr>
                  <a:tr h="370840">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4.047</a:t>
                          </a:r>
                          <a:endParaRPr kumimoji="1" lang="ja-JP" altLang="en-US" dirty="0"/>
                        </a:p>
                      </a:txBody>
                      <a:tcPr/>
                    </a:tc>
                  </a:tr>
                  <a:tr h="370840">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5.362</a:t>
                          </a:r>
                          <a:endParaRPr kumimoji="1" lang="ja-JP" altLang="en-US" dirty="0"/>
                        </a:p>
                      </a:txBody>
                      <a:tcPr/>
                    </a:tc>
                  </a:tr>
                  <a:tr h="370840">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6.673</a:t>
                          </a:r>
                          <a:endParaRPr kumimoji="1" lang="ja-JP" altLang="en-US" dirty="0"/>
                        </a:p>
                      </a:txBody>
                      <a:tcPr/>
                    </a:tc>
                  </a:tr>
                  <a:tr h="370840">
                    <a:tc>
                      <a:txBody>
                        <a:bodyPr/>
                        <a:lstStyle/>
                        <a:p>
                          <a:pPr algn="ctr"/>
                          <a:r>
                            <a:rPr kumimoji="1" lang="en-US" altLang="ja-JP" dirty="0" smtClean="0"/>
                            <a:t>6</a:t>
                          </a:r>
                          <a:endParaRPr kumimoji="1" lang="ja-JP" altLang="en-US" dirty="0"/>
                        </a:p>
                      </a:txBody>
                      <a:tcPr/>
                    </a:tc>
                    <a:tc>
                      <a:txBody>
                        <a:bodyPr/>
                        <a:lstStyle/>
                        <a:p>
                          <a:pPr algn="ctr"/>
                          <a:r>
                            <a:rPr kumimoji="1" lang="en-US" altLang="ja-JP" dirty="0" smtClean="0"/>
                            <a:t>7.984</a:t>
                          </a:r>
                          <a:endParaRPr kumimoji="1" lang="ja-JP" altLang="en-US" dirty="0"/>
                        </a:p>
                      </a:txBody>
                      <a:tcPr/>
                    </a:tc>
                  </a:tr>
                  <a:tr h="370840">
                    <a:tc>
                      <a:txBody>
                        <a:bodyPr/>
                        <a:lstStyle/>
                        <a:p>
                          <a:pPr algn="ctr"/>
                          <a:r>
                            <a:rPr kumimoji="1" lang="en-US" altLang="ja-JP" dirty="0" smtClean="0"/>
                            <a:t>7</a:t>
                          </a:r>
                          <a:endParaRPr kumimoji="1" lang="ja-JP" altLang="en-US" dirty="0"/>
                        </a:p>
                      </a:txBody>
                      <a:tcPr/>
                    </a:tc>
                    <a:tc>
                      <a:txBody>
                        <a:bodyPr/>
                        <a:lstStyle/>
                        <a:p>
                          <a:pPr algn="ctr"/>
                          <a:r>
                            <a:rPr kumimoji="1" lang="en-US" altLang="ja-JP" dirty="0" smtClean="0"/>
                            <a:t>9.290</a:t>
                          </a:r>
                          <a:endParaRPr kumimoji="1" lang="ja-JP" altLang="en-US" dirty="0"/>
                        </a:p>
                      </a:txBody>
                      <a:tcPr/>
                    </a:tc>
                  </a:tr>
                  <a:tr h="370840">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10.6</a:t>
                          </a:r>
                          <a:endParaRPr kumimoji="1" lang="ja-JP" altLang="en-US" dirty="0"/>
                        </a:p>
                      </a:txBody>
                      <a:tcPr/>
                    </a:tc>
                  </a:tr>
                  <a:tr h="370840">
                    <a:tc>
                      <a:txBody>
                        <a:bodyPr/>
                        <a:lstStyle/>
                        <a:p>
                          <a:pPr algn="ctr"/>
                          <a:r>
                            <a:rPr kumimoji="1" lang="en-US" altLang="ja-JP" dirty="0" smtClean="0"/>
                            <a:t>9</a:t>
                          </a:r>
                          <a:endParaRPr kumimoji="1" lang="ja-JP" altLang="en-US" dirty="0"/>
                        </a:p>
                      </a:txBody>
                      <a:tcPr/>
                    </a:tc>
                    <a:tc>
                      <a:txBody>
                        <a:bodyPr/>
                        <a:lstStyle/>
                        <a:p>
                          <a:pPr algn="ctr"/>
                          <a:r>
                            <a:rPr kumimoji="1" lang="en-US" altLang="ja-JP" dirty="0" smtClean="0"/>
                            <a:t>11.92</a:t>
                          </a:r>
                          <a:endParaRPr kumimoji="1" lang="ja-JP" altLang="en-US" dirty="0"/>
                        </a:p>
                      </a:txBody>
                      <a:tcPr/>
                    </a:tc>
                  </a:tr>
                  <a:tr h="370840">
                    <a:tc>
                      <a:txBody>
                        <a:bodyPr/>
                        <a:lstStyle/>
                        <a:p>
                          <a:pPr algn="ctr"/>
                          <a:r>
                            <a:rPr kumimoji="1" lang="en-US" altLang="ja-JP" dirty="0" smtClean="0"/>
                            <a:t>11</a:t>
                          </a:r>
                          <a:endParaRPr kumimoji="1" lang="ja-JP" altLang="en-US" dirty="0"/>
                        </a:p>
                      </a:txBody>
                      <a:tcPr/>
                    </a:tc>
                    <a:tc>
                      <a:txBody>
                        <a:bodyPr/>
                        <a:lstStyle/>
                        <a:p>
                          <a:pPr algn="ctr"/>
                          <a:r>
                            <a:rPr kumimoji="1" lang="en-US" altLang="ja-JP" dirty="0" smtClean="0"/>
                            <a:t>14.52</a:t>
                          </a:r>
                          <a:endParaRPr kumimoji="1" lang="ja-JP" altLang="en-US" dirty="0"/>
                        </a:p>
                      </a:txBody>
                      <a:tcPr/>
                    </a:tc>
                  </a:tr>
                </a:tbl>
              </a:graphicData>
            </a:graphic>
          </p:graphicFrame>
        </mc:Fallback>
      </mc:AlternateContent>
    </p:spTree>
    <p:extLst>
      <p:ext uri="{BB962C8B-B14F-4D97-AF65-F5344CB8AC3E}">
        <p14:creationId xmlns:p14="http://schemas.microsoft.com/office/powerpoint/2010/main" val="748777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21227" y="476672"/>
            <a:ext cx="4464496" cy="830997"/>
          </a:xfrm>
          <a:prstGeom prst="rect">
            <a:avLst/>
          </a:prstGeom>
          <a:noFill/>
        </p:spPr>
        <p:txBody>
          <a:bodyPr wrap="square" rtlCol="0">
            <a:spAutoFit/>
          </a:bodyPr>
          <a:lstStyle/>
          <a:p>
            <a:r>
              <a:rPr lang="en-US" altLang="ja-JP" sz="4800" u="sng" dirty="0" smtClean="0"/>
              <a:t>Ch0</a:t>
            </a:r>
            <a:r>
              <a:rPr lang="ja-JP" altLang="en-US" sz="4800" u="sng" dirty="0" smtClean="0"/>
              <a:t>の</a:t>
            </a:r>
            <a:r>
              <a:rPr lang="ja-JP" altLang="en-US" sz="4800" u="sng" dirty="0"/>
              <a:t>較正</a:t>
            </a:r>
            <a:r>
              <a:rPr lang="en-US" altLang="ja-JP" sz="4800" u="sng" dirty="0" smtClean="0"/>
              <a:t>(2)</a:t>
            </a:r>
            <a:endParaRPr kumimoji="1" lang="ja-JP" altLang="en-US" sz="4800" u="sng"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7" y="3068960"/>
            <a:ext cx="56279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721227" y="1307668"/>
                <a:ext cx="7667197" cy="1698414"/>
              </a:xfrm>
              <a:prstGeom prst="rect">
                <a:avLst/>
              </a:prstGeom>
              <a:noFill/>
            </p:spPr>
            <p:txBody>
              <a:bodyPr wrap="square" rtlCol="0">
                <a:spAutoFit/>
              </a:bodyPr>
              <a:lstStyle/>
              <a:p>
                <a:r>
                  <a:rPr lang="ja-JP" altLang="en-US" dirty="0" smtClean="0"/>
                  <a:t>前頁の表をグラフにすると以下の通り。</a:t>
                </a:r>
                <a:endParaRPr lang="en-US" altLang="ja-JP" dirty="0" smtClean="0"/>
              </a:p>
              <a:p>
                <a:r>
                  <a:rPr kumimoji="1" lang="ja-JP" altLang="en-US" dirty="0"/>
                  <a:t>これ</a:t>
                </a:r>
                <a:r>
                  <a:rPr kumimoji="1" lang="ja-JP" altLang="en-US" dirty="0" smtClean="0"/>
                  <a:t>を</a:t>
                </a:r>
                <a:r>
                  <a:rPr kumimoji="1" lang="en-US" altLang="ja-JP" dirty="0" smtClean="0"/>
                  <a:t>ROOT</a:t>
                </a:r>
                <a:r>
                  <a:rPr kumimoji="1" lang="ja-JP" altLang="en-US" dirty="0" smtClean="0"/>
                  <a:t>を用いて一次式でフィッティングを行う</a:t>
                </a:r>
                <a:r>
                  <a:rPr lang="ja-JP" altLang="en-US" dirty="0" smtClean="0"/>
                  <a:t>と、</a:t>
                </a:r>
                <a:endParaRPr lang="en-US" altLang="ja-JP" dirty="0" smtClean="0"/>
              </a:p>
              <a:p>
                <a:r>
                  <a:rPr lang="en-US" altLang="ja-JP" sz="3200" dirty="0" smtClean="0"/>
                  <a:t>        y=1.204</a:t>
                </a:r>
                <a14:m>
                  <m:oMath xmlns:m="http://schemas.openxmlformats.org/officeDocument/2006/math">
                    <m:r>
                      <a:rPr lang="en-US" altLang="ja-JP" sz="3200">
                        <a:latin typeface="Cambria Math"/>
                      </a:rPr>
                      <m:t>×</m:t>
                    </m:r>
                    <m:sSup>
                      <m:sSupPr>
                        <m:ctrlPr>
                          <a:rPr lang="en-US" altLang="ja-JP" sz="3200" i="1" smtClean="0">
                            <a:latin typeface="Cambria Math"/>
                          </a:rPr>
                        </m:ctrlPr>
                      </m:sSupPr>
                      <m:e>
                        <m:r>
                          <a:rPr lang="en-US" altLang="ja-JP" sz="3200" b="0" i="1" smtClean="0">
                            <a:latin typeface="Cambria Math"/>
                          </a:rPr>
                          <m:t>10</m:t>
                        </m:r>
                      </m:e>
                      <m:sup>
                        <m:r>
                          <a:rPr lang="en-US" altLang="ja-JP" sz="3200" b="0" i="1" smtClean="0">
                            <a:latin typeface="Cambria Math"/>
                          </a:rPr>
                          <m:t>5</m:t>
                        </m:r>
                      </m:sup>
                    </m:sSup>
                  </m:oMath>
                </a14:m>
                <a:r>
                  <a:rPr lang="en-US" altLang="ja-JP" sz="3200" dirty="0" smtClean="0"/>
                  <a:t>+1.310×</a:t>
                </a:r>
                <a14:m>
                  <m:oMath xmlns:m="http://schemas.openxmlformats.org/officeDocument/2006/math">
                    <m:sSup>
                      <m:sSupPr>
                        <m:ctrlPr>
                          <a:rPr lang="en-US" altLang="ja-JP" sz="3200" i="1" dirty="0" smtClean="0">
                            <a:latin typeface="Cambria Math"/>
                          </a:rPr>
                        </m:ctrlPr>
                      </m:sSupPr>
                      <m:e>
                        <m:r>
                          <a:rPr lang="en-US" altLang="ja-JP" sz="3200" b="0" i="1" dirty="0" smtClean="0">
                            <a:latin typeface="Cambria Math"/>
                          </a:rPr>
                          <m:t>10</m:t>
                        </m:r>
                      </m:e>
                      <m:sup>
                        <m:r>
                          <a:rPr lang="en-US" altLang="ja-JP" sz="3200" b="0" i="1" dirty="0" smtClean="0">
                            <a:latin typeface="Cambria Math"/>
                          </a:rPr>
                          <m:t>6</m:t>
                        </m:r>
                      </m:sup>
                    </m:sSup>
                  </m:oMath>
                </a14:m>
                <a:r>
                  <a:rPr lang="en-US" altLang="ja-JP" sz="3200" dirty="0" smtClean="0"/>
                  <a:t>x</a:t>
                </a:r>
              </a:p>
              <a:p>
                <a:r>
                  <a:rPr kumimoji="1" lang="en-US" altLang="ja-JP" dirty="0"/>
                  <a:t> </a:t>
                </a:r>
                <a:r>
                  <a:rPr kumimoji="1" lang="en-US" altLang="ja-JP" dirty="0" smtClean="0"/>
                  <a:t>           (y</a:t>
                </a:r>
                <a:r>
                  <a:rPr kumimoji="1" lang="ja-JP" altLang="en-US" dirty="0" smtClean="0"/>
                  <a:t>：</a:t>
                </a:r>
                <a:r>
                  <a:rPr kumimoji="1" lang="en-US" altLang="ja-JP" dirty="0" err="1" smtClean="0"/>
                  <a:t>TDCcount</a:t>
                </a:r>
                <a:r>
                  <a:rPr kumimoji="1" lang="en-US" altLang="ja-JP" dirty="0" smtClean="0"/>
                  <a:t> </a:t>
                </a:r>
                <a:r>
                  <a:rPr kumimoji="1" lang="ja-JP" altLang="en-US" dirty="0" err="1" smtClean="0"/>
                  <a:t>，</a:t>
                </a:r>
                <a:r>
                  <a:rPr kumimoji="1" lang="en-US" altLang="ja-JP" dirty="0" smtClean="0"/>
                  <a:t>x</a:t>
                </a:r>
                <a:r>
                  <a:rPr kumimoji="1" lang="ja-JP" altLang="en-US" dirty="0" smtClean="0"/>
                  <a:t>：</a:t>
                </a:r>
                <a:r>
                  <a:rPr lang="ja-JP" altLang="en-US" dirty="0"/>
                  <a:t>時間</a:t>
                </a:r>
                <a:r>
                  <a:rPr lang="en-US" altLang="ja-JP" dirty="0" smtClean="0"/>
                  <a:t>[</a:t>
                </a:r>
                <a:r>
                  <a:rPr lang="en-US" altLang="ja-JP" dirty="0" err="1" smtClean="0"/>
                  <a:t>μs</a:t>
                </a:r>
                <a:r>
                  <a:rPr lang="en-US" altLang="ja-JP" dirty="0" smtClean="0"/>
                  <a:t>]</a:t>
                </a:r>
                <a:r>
                  <a:rPr kumimoji="1" lang="en-US" altLang="ja-JP" dirty="0" smtClean="0"/>
                  <a:t>)</a:t>
                </a:r>
              </a:p>
              <a:p>
                <a:r>
                  <a:rPr lang="en-US" altLang="ja-JP" dirty="0"/>
                  <a:t> </a:t>
                </a:r>
                <a:r>
                  <a:rPr lang="en-US" altLang="ja-JP" dirty="0" smtClean="0"/>
                  <a:t>                                                 </a:t>
                </a:r>
                <a:r>
                  <a:rPr lang="ja-JP" altLang="en-US" dirty="0" smtClean="0"/>
                  <a:t>　　　　　　　　　　　　　　　　　となる。</a:t>
                </a:r>
                <a:endParaRPr kumimoji="1" lang="en-US" altLang="ja-JP" dirty="0" smtClean="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21227" y="1307668"/>
                <a:ext cx="7667197" cy="1698414"/>
              </a:xfrm>
              <a:prstGeom prst="rect">
                <a:avLst/>
              </a:prstGeom>
              <a:blipFill rotWithShape="1">
                <a:blip r:embed="rId3" cstate="print"/>
                <a:stretch>
                  <a:fillRect l="-636" t="-2878" b="-395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32178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548680"/>
            <a:ext cx="4032448" cy="830997"/>
          </a:xfrm>
          <a:prstGeom prst="rect">
            <a:avLst/>
          </a:prstGeom>
          <a:noFill/>
        </p:spPr>
        <p:txBody>
          <a:bodyPr wrap="square" rtlCol="0">
            <a:spAutoFit/>
          </a:bodyPr>
          <a:lstStyle/>
          <a:p>
            <a:r>
              <a:rPr kumimoji="1" lang="en-US" altLang="ja-JP" sz="4800" u="sng" dirty="0" smtClean="0"/>
              <a:t>Ch1</a:t>
            </a:r>
            <a:r>
              <a:rPr kumimoji="1" lang="ja-JP" altLang="en-US" sz="4800" u="sng" dirty="0" smtClean="0"/>
              <a:t>の</a:t>
            </a:r>
            <a:r>
              <a:rPr lang="ja-JP" altLang="en-US" sz="4800" u="sng" dirty="0"/>
              <a:t>較正</a:t>
            </a:r>
            <a:r>
              <a:rPr kumimoji="1" lang="en-US" altLang="ja-JP" sz="4800" u="sng" dirty="0" smtClean="0"/>
              <a:t>(1)</a:t>
            </a:r>
            <a:endParaRPr kumimoji="1" lang="ja-JP" altLang="en-US" sz="4800" u="sng" dirty="0"/>
          </a:p>
        </p:txBody>
      </p:sp>
      <mc:AlternateContent xmlns:mc="http://schemas.openxmlformats.org/markup-compatibility/2006" xmlns:a14="http://schemas.microsoft.com/office/drawing/2010/main">
        <mc:Choice Requires="a14">
          <p:graphicFrame>
            <p:nvGraphicFramePr>
              <p:cNvPr id="5" name="表 4"/>
              <p:cNvGraphicFramePr>
                <a:graphicFrameLocks noGrp="1"/>
              </p:cNvGraphicFramePr>
              <p:nvPr>
                <p:extLst>
                  <p:ext uri="{D42A27DB-BD31-4B8C-83A1-F6EECF244321}">
                    <p14:modId xmlns:p14="http://schemas.microsoft.com/office/powerpoint/2010/main" val="2799469845"/>
                  </p:ext>
                </p:extLst>
              </p:nvPr>
            </p:nvGraphicFramePr>
            <p:xfrm>
              <a:off x="1547664" y="2060848"/>
              <a:ext cx="6096000" cy="37094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kumimoji="1" lang="ja-JP" altLang="en-US" dirty="0" smtClean="0"/>
                            <a:t>デュレイ幅</a:t>
                          </a:r>
                          <a:r>
                            <a:rPr kumimoji="1" lang="en-US" altLang="ja-JP" dirty="0" smtClean="0"/>
                            <a:t>[</a:t>
                          </a:r>
                          <a:r>
                            <a:rPr kumimoji="1" lang="en-US" altLang="ja-JP" dirty="0" err="1" smtClean="0"/>
                            <a:t>μs</a:t>
                          </a:r>
                          <a:r>
                            <a:rPr kumimoji="1" lang="en-US" altLang="ja-JP" dirty="0" smtClean="0"/>
                            <a:t>]</a:t>
                          </a:r>
                          <a:endParaRPr kumimoji="1" lang="ja-JP" altLang="en-US" dirty="0"/>
                        </a:p>
                      </a:txBody>
                      <a:tcPr/>
                    </a:tc>
                    <a:tc>
                      <a:txBody>
                        <a:bodyPr/>
                        <a:lstStyle/>
                        <a:p>
                          <a:pPr algn="ctr"/>
                          <a:r>
                            <a:rPr kumimoji="1" lang="en-US" altLang="ja-JP" dirty="0" smtClean="0"/>
                            <a:t>TDCcount(Mean)[</a:t>
                          </a:r>
                          <a14:m>
                            <m:oMath xmlns:m="http://schemas.openxmlformats.org/officeDocument/2006/math">
                              <m:r>
                                <a:rPr kumimoji="1" lang="en-US" altLang="ja-JP" b="1" i="1" smtClean="0">
                                  <a:latin typeface="Cambria Math"/>
                                </a:rPr>
                                <m:t>×</m:t>
                              </m:r>
                              <m:sSup>
                                <m:sSupPr>
                                  <m:ctrlPr>
                                    <a:rPr kumimoji="1" lang="en-US" altLang="ja-JP" i="1" smtClean="0">
                                      <a:latin typeface="Cambria Math"/>
                                    </a:rPr>
                                  </m:ctrlPr>
                                </m:sSupPr>
                                <m:e>
                                  <m:r>
                                    <a:rPr kumimoji="1" lang="en-US" altLang="ja-JP" b="1" i="1" smtClean="0">
                                      <a:latin typeface="Cambria Math"/>
                                    </a:rPr>
                                    <m:t>𝟏𝟎</m:t>
                                  </m:r>
                                </m:e>
                                <m:sup>
                                  <m:r>
                                    <a:rPr kumimoji="1" lang="en-US" altLang="ja-JP" b="1" i="1" smtClean="0">
                                      <a:latin typeface="Cambria Math"/>
                                    </a:rPr>
                                    <m:t>𝟔</m:t>
                                  </m:r>
                                </m:sup>
                              </m:sSup>
                            </m:oMath>
                          </a14:m>
                          <a:r>
                            <a:rPr kumimoji="1" lang="en-US" altLang="ja-JP" dirty="0" smtClean="0"/>
                            <a:t>]</a:t>
                          </a:r>
                          <a:endParaRPr kumimoji="1" lang="ja-JP" altLang="en-US" dirty="0"/>
                        </a:p>
                      </a:txBody>
                      <a:tcPr/>
                    </a:tc>
                  </a:tr>
                  <a:tr h="370840">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2.736</a:t>
                          </a:r>
                          <a:endParaRPr kumimoji="1" lang="ja-JP" altLang="en-US" dirty="0"/>
                        </a:p>
                      </a:txBody>
                      <a:tcPr/>
                    </a:tc>
                  </a:tr>
                  <a:tr h="370840">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4.048</a:t>
                          </a:r>
                          <a:endParaRPr kumimoji="1" lang="ja-JP" altLang="en-US" dirty="0"/>
                        </a:p>
                      </a:txBody>
                      <a:tcPr/>
                    </a:tc>
                  </a:tr>
                  <a:tr h="370840">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5.363</a:t>
                          </a:r>
                          <a:endParaRPr kumimoji="1" lang="ja-JP" altLang="en-US" dirty="0"/>
                        </a:p>
                      </a:txBody>
                      <a:tcPr/>
                    </a:tc>
                  </a:tr>
                  <a:tr h="370840">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6.674</a:t>
                          </a:r>
                          <a:endParaRPr kumimoji="1" lang="ja-JP" altLang="en-US" dirty="0"/>
                        </a:p>
                      </a:txBody>
                      <a:tcPr/>
                    </a:tc>
                  </a:tr>
                  <a:tr h="370840">
                    <a:tc>
                      <a:txBody>
                        <a:bodyPr/>
                        <a:lstStyle/>
                        <a:p>
                          <a:pPr algn="ctr"/>
                          <a:r>
                            <a:rPr kumimoji="1" lang="en-US" altLang="ja-JP" dirty="0" smtClean="0"/>
                            <a:t>6</a:t>
                          </a:r>
                          <a:endParaRPr kumimoji="1" lang="ja-JP" altLang="en-US" dirty="0"/>
                        </a:p>
                      </a:txBody>
                      <a:tcPr/>
                    </a:tc>
                    <a:tc>
                      <a:txBody>
                        <a:bodyPr/>
                        <a:lstStyle/>
                        <a:p>
                          <a:pPr algn="ctr"/>
                          <a:r>
                            <a:rPr kumimoji="1" lang="en-US" altLang="ja-JP" dirty="0" smtClean="0"/>
                            <a:t>7.986</a:t>
                          </a:r>
                          <a:endParaRPr kumimoji="1" lang="ja-JP" altLang="en-US" dirty="0"/>
                        </a:p>
                      </a:txBody>
                      <a:tcPr/>
                    </a:tc>
                  </a:tr>
                  <a:tr h="370840">
                    <a:tc>
                      <a:txBody>
                        <a:bodyPr/>
                        <a:lstStyle/>
                        <a:p>
                          <a:pPr algn="ctr"/>
                          <a:r>
                            <a:rPr kumimoji="1" lang="en-US" altLang="ja-JP" dirty="0" smtClean="0"/>
                            <a:t>7</a:t>
                          </a:r>
                          <a:endParaRPr kumimoji="1" lang="ja-JP" altLang="en-US" dirty="0"/>
                        </a:p>
                      </a:txBody>
                      <a:tcPr/>
                    </a:tc>
                    <a:tc>
                      <a:txBody>
                        <a:bodyPr/>
                        <a:lstStyle/>
                        <a:p>
                          <a:pPr algn="ctr"/>
                          <a:r>
                            <a:rPr kumimoji="1" lang="en-US" altLang="ja-JP" dirty="0" smtClean="0"/>
                            <a:t>9.291</a:t>
                          </a:r>
                          <a:endParaRPr kumimoji="1" lang="ja-JP" altLang="en-US" dirty="0"/>
                        </a:p>
                      </a:txBody>
                      <a:tcPr/>
                    </a:tc>
                  </a:tr>
                  <a:tr h="370840">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10.6</a:t>
                          </a:r>
                          <a:endParaRPr kumimoji="1" lang="ja-JP" altLang="en-US" dirty="0"/>
                        </a:p>
                      </a:txBody>
                      <a:tcPr/>
                    </a:tc>
                  </a:tr>
                  <a:tr h="370840">
                    <a:tc>
                      <a:txBody>
                        <a:bodyPr/>
                        <a:lstStyle/>
                        <a:p>
                          <a:pPr algn="ctr"/>
                          <a:r>
                            <a:rPr kumimoji="1" lang="en-US" altLang="ja-JP" dirty="0" smtClean="0"/>
                            <a:t>9</a:t>
                          </a:r>
                          <a:endParaRPr kumimoji="1" lang="ja-JP" altLang="en-US" dirty="0"/>
                        </a:p>
                      </a:txBody>
                      <a:tcPr/>
                    </a:tc>
                    <a:tc>
                      <a:txBody>
                        <a:bodyPr/>
                        <a:lstStyle/>
                        <a:p>
                          <a:pPr algn="ctr"/>
                          <a:r>
                            <a:rPr kumimoji="1" lang="en-US" altLang="ja-JP" dirty="0" smtClean="0"/>
                            <a:t>11.92</a:t>
                          </a:r>
                          <a:endParaRPr kumimoji="1" lang="ja-JP" altLang="en-US" dirty="0"/>
                        </a:p>
                      </a:txBody>
                      <a:tcPr/>
                    </a:tc>
                  </a:tr>
                  <a:tr h="370840">
                    <a:tc>
                      <a:txBody>
                        <a:bodyPr/>
                        <a:lstStyle/>
                        <a:p>
                          <a:pPr algn="ctr"/>
                          <a:r>
                            <a:rPr kumimoji="1" lang="en-US" altLang="ja-JP" dirty="0" smtClean="0"/>
                            <a:t>11</a:t>
                          </a:r>
                          <a:endParaRPr kumimoji="1" lang="ja-JP" altLang="en-US" dirty="0"/>
                        </a:p>
                      </a:txBody>
                      <a:tcPr/>
                    </a:tc>
                    <a:tc>
                      <a:txBody>
                        <a:bodyPr/>
                        <a:lstStyle/>
                        <a:p>
                          <a:pPr algn="ctr"/>
                          <a:r>
                            <a:rPr kumimoji="1" lang="en-US" altLang="ja-JP" dirty="0" smtClean="0"/>
                            <a:t>14.52</a:t>
                          </a:r>
                          <a:endParaRPr kumimoji="1" lang="ja-JP" altLang="en-US" dirty="0"/>
                        </a:p>
                      </a:txBody>
                      <a:tcPr/>
                    </a:tc>
                  </a:tr>
                </a:tbl>
              </a:graphicData>
            </a:graphic>
          </p:graphicFrame>
        </mc:Choice>
        <mc:Fallback xmlns="">
          <p:graphicFrame>
            <p:nvGraphicFramePr>
              <p:cNvPr id="5" name="表 4"/>
              <p:cNvGraphicFramePr>
                <a:graphicFrameLocks noGrp="1"/>
              </p:cNvGraphicFramePr>
              <p:nvPr>
                <p:extLst>
                  <p:ext uri="{D42A27DB-BD31-4B8C-83A1-F6EECF244321}">
                    <p14:modId xmlns:p14="http://schemas.microsoft.com/office/powerpoint/2010/main" xmlns="" xmlns:a14="http://schemas.microsoft.com/office/drawing/2010/main" val="2799469845"/>
                  </p:ext>
                </p:extLst>
              </p:nvPr>
            </p:nvGraphicFramePr>
            <p:xfrm>
              <a:off x="1547664" y="2060848"/>
              <a:ext cx="6096000" cy="3709480"/>
            </p:xfrm>
            <a:graphic>
              <a:graphicData uri="http://schemas.openxmlformats.org/drawingml/2006/table">
                <a:tbl>
                  <a:tblPr firstRow="1" bandRow="1">
                    <a:tableStyleId>{5C22544A-7EE6-4342-B048-85BDC9FD1C3A}</a:tableStyleId>
                  </a:tblPr>
                  <a:tblGrid>
                    <a:gridCol w="3048000"/>
                    <a:gridCol w="3048000"/>
                  </a:tblGrid>
                  <a:tr h="371920">
                    <a:tc>
                      <a:txBody>
                        <a:bodyPr/>
                        <a:lstStyle/>
                        <a:p>
                          <a:pPr algn="ctr"/>
                          <a:r>
                            <a:rPr kumimoji="1" lang="ja-JP" altLang="en-US" dirty="0" smtClean="0"/>
                            <a:t>デュレイ幅</a:t>
                          </a:r>
                          <a:r>
                            <a:rPr kumimoji="1" lang="en-US" altLang="ja-JP" dirty="0" smtClean="0"/>
                            <a:t>[</a:t>
                          </a:r>
                          <a:r>
                            <a:rPr kumimoji="1" lang="en-US" altLang="ja-JP" dirty="0" err="1" smtClean="0"/>
                            <a:t>μs</a:t>
                          </a:r>
                          <a:r>
                            <a:rPr kumimoji="1" lang="en-US" altLang="ja-JP" dirty="0" smtClean="0"/>
                            <a:t>]</a:t>
                          </a:r>
                          <a:endParaRPr kumimoji="1" lang="ja-JP" altLang="en-US" dirty="0"/>
                        </a:p>
                      </a:txBody>
                      <a:tcPr/>
                    </a:tc>
                    <a:tc>
                      <a:txBody>
                        <a:bodyPr/>
                        <a:lstStyle/>
                        <a:p>
                          <a:endParaRPr lang="ja-JP"/>
                        </a:p>
                      </a:txBody>
                      <a:tcPr>
                        <a:blipFill rotWithShape="1">
                          <a:blip r:embed="rId2"/>
                          <a:stretch>
                            <a:fillRect l="-100200" t="-13115" b="-922951"/>
                          </a:stretch>
                        </a:blipFill>
                      </a:tcPr>
                    </a:tc>
                  </a:tr>
                  <a:tr h="370840">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2.736</a:t>
                          </a:r>
                          <a:endParaRPr kumimoji="1" lang="ja-JP" altLang="en-US" dirty="0"/>
                        </a:p>
                      </a:txBody>
                      <a:tcPr/>
                    </a:tc>
                  </a:tr>
                  <a:tr h="370840">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4.048</a:t>
                          </a:r>
                          <a:endParaRPr kumimoji="1" lang="ja-JP" altLang="en-US" dirty="0"/>
                        </a:p>
                      </a:txBody>
                      <a:tcPr/>
                    </a:tc>
                  </a:tr>
                  <a:tr h="370840">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5.363</a:t>
                          </a:r>
                          <a:endParaRPr kumimoji="1" lang="ja-JP" altLang="en-US" dirty="0"/>
                        </a:p>
                      </a:txBody>
                      <a:tcPr/>
                    </a:tc>
                  </a:tr>
                  <a:tr h="370840">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6.674</a:t>
                          </a:r>
                          <a:endParaRPr kumimoji="1" lang="ja-JP" altLang="en-US" dirty="0"/>
                        </a:p>
                      </a:txBody>
                      <a:tcPr/>
                    </a:tc>
                  </a:tr>
                  <a:tr h="370840">
                    <a:tc>
                      <a:txBody>
                        <a:bodyPr/>
                        <a:lstStyle/>
                        <a:p>
                          <a:pPr algn="ctr"/>
                          <a:r>
                            <a:rPr kumimoji="1" lang="en-US" altLang="ja-JP" dirty="0" smtClean="0"/>
                            <a:t>6</a:t>
                          </a:r>
                          <a:endParaRPr kumimoji="1" lang="ja-JP" altLang="en-US" dirty="0"/>
                        </a:p>
                      </a:txBody>
                      <a:tcPr/>
                    </a:tc>
                    <a:tc>
                      <a:txBody>
                        <a:bodyPr/>
                        <a:lstStyle/>
                        <a:p>
                          <a:pPr algn="ctr"/>
                          <a:r>
                            <a:rPr kumimoji="1" lang="en-US" altLang="ja-JP" dirty="0" smtClean="0"/>
                            <a:t>7.986</a:t>
                          </a:r>
                          <a:endParaRPr kumimoji="1" lang="ja-JP" altLang="en-US" dirty="0"/>
                        </a:p>
                      </a:txBody>
                      <a:tcPr/>
                    </a:tc>
                  </a:tr>
                  <a:tr h="370840">
                    <a:tc>
                      <a:txBody>
                        <a:bodyPr/>
                        <a:lstStyle/>
                        <a:p>
                          <a:pPr algn="ctr"/>
                          <a:r>
                            <a:rPr kumimoji="1" lang="en-US" altLang="ja-JP" dirty="0" smtClean="0"/>
                            <a:t>7</a:t>
                          </a:r>
                          <a:endParaRPr kumimoji="1" lang="ja-JP" altLang="en-US" dirty="0"/>
                        </a:p>
                      </a:txBody>
                      <a:tcPr/>
                    </a:tc>
                    <a:tc>
                      <a:txBody>
                        <a:bodyPr/>
                        <a:lstStyle/>
                        <a:p>
                          <a:pPr algn="ctr"/>
                          <a:r>
                            <a:rPr kumimoji="1" lang="en-US" altLang="ja-JP" dirty="0" smtClean="0"/>
                            <a:t>9.291</a:t>
                          </a:r>
                          <a:endParaRPr kumimoji="1" lang="ja-JP" altLang="en-US" dirty="0"/>
                        </a:p>
                      </a:txBody>
                      <a:tcPr/>
                    </a:tc>
                  </a:tr>
                  <a:tr h="370840">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10.6</a:t>
                          </a:r>
                          <a:endParaRPr kumimoji="1" lang="ja-JP" altLang="en-US" dirty="0"/>
                        </a:p>
                      </a:txBody>
                      <a:tcPr/>
                    </a:tc>
                  </a:tr>
                  <a:tr h="370840">
                    <a:tc>
                      <a:txBody>
                        <a:bodyPr/>
                        <a:lstStyle/>
                        <a:p>
                          <a:pPr algn="ctr"/>
                          <a:r>
                            <a:rPr kumimoji="1" lang="en-US" altLang="ja-JP" dirty="0" smtClean="0"/>
                            <a:t>9</a:t>
                          </a:r>
                          <a:endParaRPr kumimoji="1" lang="ja-JP" altLang="en-US" dirty="0"/>
                        </a:p>
                      </a:txBody>
                      <a:tcPr/>
                    </a:tc>
                    <a:tc>
                      <a:txBody>
                        <a:bodyPr/>
                        <a:lstStyle/>
                        <a:p>
                          <a:pPr algn="ctr"/>
                          <a:r>
                            <a:rPr kumimoji="1" lang="en-US" altLang="ja-JP" dirty="0" smtClean="0"/>
                            <a:t>11.92</a:t>
                          </a:r>
                          <a:endParaRPr kumimoji="1" lang="ja-JP" altLang="en-US" dirty="0"/>
                        </a:p>
                      </a:txBody>
                      <a:tcPr/>
                    </a:tc>
                  </a:tr>
                  <a:tr h="370840">
                    <a:tc>
                      <a:txBody>
                        <a:bodyPr/>
                        <a:lstStyle/>
                        <a:p>
                          <a:pPr algn="ctr"/>
                          <a:r>
                            <a:rPr kumimoji="1" lang="en-US" altLang="ja-JP" dirty="0" smtClean="0"/>
                            <a:t>11</a:t>
                          </a:r>
                          <a:endParaRPr kumimoji="1" lang="ja-JP" altLang="en-US" dirty="0"/>
                        </a:p>
                      </a:txBody>
                      <a:tcPr/>
                    </a:tc>
                    <a:tc>
                      <a:txBody>
                        <a:bodyPr/>
                        <a:lstStyle/>
                        <a:p>
                          <a:pPr algn="ctr"/>
                          <a:r>
                            <a:rPr kumimoji="1" lang="en-US" altLang="ja-JP" dirty="0" smtClean="0"/>
                            <a:t>14.52</a:t>
                          </a:r>
                          <a:endParaRPr kumimoji="1" lang="ja-JP" altLang="en-US" dirty="0"/>
                        </a:p>
                      </a:txBody>
                      <a:tcPr/>
                    </a:tc>
                  </a:tr>
                </a:tbl>
              </a:graphicData>
            </a:graphic>
          </p:graphicFrame>
        </mc:Fallback>
      </mc:AlternateContent>
    </p:spTree>
    <p:extLst>
      <p:ext uri="{BB962C8B-B14F-4D97-AF65-F5344CB8AC3E}">
        <p14:creationId xmlns:p14="http://schemas.microsoft.com/office/powerpoint/2010/main" val="28583179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2931" y="620688"/>
            <a:ext cx="4824536" cy="830997"/>
          </a:xfrm>
          <a:prstGeom prst="rect">
            <a:avLst/>
          </a:prstGeom>
          <a:noFill/>
        </p:spPr>
        <p:txBody>
          <a:bodyPr wrap="square" rtlCol="0">
            <a:spAutoFit/>
          </a:bodyPr>
          <a:lstStyle/>
          <a:p>
            <a:r>
              <a:rPr kumimoji="1" lang="en-US" altLang="ja-JP" sz="4800" u="sng" dirty="0" smtClean="0"/>
              <a:t>Ch1</a:t>
            </a:r>
            <a:r>
              <a:rPr kumimoji="1" lang="ja-JP" altLang="en-US" sz="4800" u="sng" dirty="0" smtClean="0"/>
              <a:t>の</a:t>
            </a:r>
            <a:r>
              <a:rPr lang="ja-JP" altLang="en-US" sz="4800" u="sng" dirty="0"/>
              <a:t>較正</a:t>
            </a:r>
            <a:r>
              <a:rPr kumimoji="1" lang="en-US" altLang="ja-JP" sz="4800" u="sng" dirty="0" smtClean="0"/>
              <a:t>(2)</a:t>
            </a:r>
            <a:endParaRPr kumimoji="1" lang="ja-JP" altLang="en-US" sz="4800" u="sng"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996952"/>
            <a:ext cx="5641247" cy="33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1547664" y="1700808"/>
                <a:ext cx="6120680" cy="1144416"/>
              </a:xfrm>
              <a:prstGeom prst="rect">
                <a:avLst/>
              </a:prstGeom>
              <a:noFill/>
            </p:spPr>
            <p:txBody>
              <a:bodyPr wrap="square" rtlCol="0">
                <a:spAutoFit/>
              </a:bodyPr>
              <a:lstStyle/>
              <a:p>
                <a:r>
                  <a:rPr lang="en-US" altLang="ja-JP" sz="3200" dirty="0" smtClean="0"/>
                  <a:t>y=1.216</a:t>
                </a:r>
                <a14:m>
                  <m:oMath xmlns:m="http://schemas.openxmlformats.org/officeDocument/2006/math">
                    <m:r>
                      <a:rPr lang="en-US" altLang="ja-JP" sz="3200">
                        <a:latin typeface="Cambria Math"/>
                      </a:rPr>
                      <m:t>×</m:t>
                    </m:r>
                    <m:sSup>
                      <m:sSupPr>
                        <m:ctrlPr>
                          <a:rPr lang="en-US" altLang="ja-JP" sz="3200" i="1" smtClean="0">
                            <a:latin typeface="Cambria Math"/>
                          </a:rPr>
                        </m:ctrlPr>
                      </m:sSupPr>
                      <m:e>
                        <m:r>
                          <a:rPr lang="en-US" altLang="ja-JP" sz="3200" b="0" i="1" smtClean="0">
                            <a:latin typeface="Cambria Math"/>
                          </a:rPr>
                          <m:t>10</m:t>
                        </m:r>
                      </m:e>
                      <m:sup>
                        <m:r>
                          <a:rPr lang="en-US" altLang="ja-JP" sz="3200" b="0" i="1" smtClean="0">
                            <a:latin typeface="Cambria Math"/>
                          </a:rPr>
                          <m:t>5</m:t>
                        </m:r>
                      </m:sup>
                    </m:sSup>
                  </m:oMath>
                </a14:m>
                <a:r>
                  <a:rPr lang="en-US" altLang="ja-JP" sz="3200" dirty="0" smtClean="0"/>
                  <a:t>+1.310×</a:t>
                </a:r>
                <a14:m>
                  <m:oMath xmlns:m="http://schemas.openxmlformats.org/officeDocument/2006/math">
                    <m:sSup>
                      <m:sSupPr>
                        <m:ctrlPr>
                          <a:rPr lang="en-US" altLang="ja-JP" sz="3200" i="1" dirty="0" smtClean="0">
                            <a:latin typeface="Cambria Math"/>
                          </a:rPr>
                        </m:ctrlPr>
                      </m:sSupPr>
                      <m:e>
                        <m:r>
                          <a:rPr lang="en-US" altLang="ja-JP" sz="3200" b="0" i="1" dirty="0" smtClean="0">
                            <a:latin typeface="Cambria Math"/>
                          </a:rPr>
                          <m:t>10</m:t>
                        </m:r>
                      </m:e>
                      <m:sup>
                        <m:r>
                          <a:rPr lang="en-US" altLang="ja-JP" sz="3200" b="0" i="1" dirty="0" smtClean="0">
                            <a:latin typeface="Cambria Math"/>
                          </a:rPr>
                          <m:t>6</m:t>
                        </m:r>
                      </m:sup>
                    </m:sSup>
                  </m:oMath>
                </a14:m>
                <a:r>
                  <a:rPr lang="en-US" altLang="ja-JP" sz="3200" dirty="0" smtClean="0"/>
                  <a:t>x</a:t>
                </a:r>
              </a:p>
              <a:p>
                <a:r>
                  <a:rPr lang="en-US" altLang="ja-JP" dirty="0"/>
                  <a:t>            (y</a:t>
                </a:r>
                <a:r>
                  <a:rPr lang="ja-JP" altLang="en-US" dirty="0"/>
                  <a:t>：</a:t>
                </a:r>
                <a:r>
                  <a:rPr lang="en-US" altLang="ja-JP" dirty="0" err="1"/>
                  <a:t>TDCcount</a:t>
                </a:r>
                <a:r>
                  <a:rPr lang="en-US" altLang="ja-JP" dirty="0"/>
                  <a:t> </a:t>
                </a:r>
                <a:r>
                  <a:rPr lang="ja-JP" altLang="en-US" dirty="0" err="1"/>
                  <a:t>，</a:t>
                </a:r>
                <a:r>
                  <a:rPr lang="en-US" altLang="ja-JP" dirty="0"/>
                  <a:t>x</a:t>
                </a:r>
                <a:r>
                  <a:rPr lang="ja-JP" altLang="en-US" dirty="0"/>
                  <a:t>：時間</a:t>
                </a:r>
                <a:r>
                  <a:rPr lang="en-US" altLang="ja-JP" dirty="0" smtClean="0"/>
                  <a:t>[</a:t>
                </a:r>
                <a:r>
                  <a:rPr lang="en-US" altLang="ja-JP" dirty="0" err="1" smtClean="0"/>
                  <a:t>μs</a:t>
                </a:r>
                <a:r>
                  <a:rPr lang="en-US" altLang="ja-JP" dirty="0" smtClean="0"/>
                  <a:t>]</a:t>
                </a:r>
                <a:r>
                  <a:rPr lang="en-US" altLang="ja-JP" dirty="0"/>
                  <a:t>)</a:t>
                </a:r>
              </a:p>
              <a:p>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547664" y="1700808"/>
                <a:ext cx="6120680" cy="1144416"/>
              </a:xfrm>
              <a:prstGeom prst="rect">
                <a:avLst/>
              </a:prstGeom>
              <a:blipFill rotWithShape="1">
                <a:blip r:embed="rId3" cstate="print"/>
                <a:stretch>
                  <a:fillRect l="-2590" t="-95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43911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フィッティングの際の誤差について</a:t>
            </a:r>
            <a:endParaRPr kumimoji="1" lang="ja-JP" altLang="en-US" dirty="0"/>
          </a:p>
        </p:txBody>
      </p:sp>
      <p:sp>
        <p:nvSpPr>
          <p:cNvPr id="4" name="テキスト ボックス 3"/>
          <p:cNvSpPr txBox="1"/>
          <p:nvPr/>
        </p:nvSpPr>
        <p:spPr>
          <a:xfrm>
            <a:off x="611560" y="1556792"/>
            <a:ext cx="6912768" cy="1354217"/>
          </a:xfrm>
          <a:prstGeom prst="rect">
            <a:avLst/>
          </a:prstGeom>
          <a:noFill/>
        </p:spPr>
        <p:txBody>
          <a:bodyPr wrap="square" rtlCol="0">
            <a:spAutoFit/>
          </a:bodyPr>
          <a:lstStyle/>
          <a:p>
            <a:r>
              <a:rPr lang="ja-JP" altLang="en-US" sz="2800" dirty="0" smtClean="0"/>
              <a:t>横軸について</a:t>
            </a:r>
            <a:endParaRPr lang="en-US" altLang="ja-JP" sz="2800" dirty="0" smtClean="0"/>
          </a:p>
          <a:p>
            <a:endParaRPr kumimoji="1" lang="en-US" altLang="ja-JP" dirty="0"/>
          </a:p>
          <a:p>
            <a:r>
              <a:rPr lang="ja-JP" altLang="en-US" dirty="0" smtClean="0"/>
              <a:t>デュレイ幅を計る際、オシロスコープのメジャー機能を用いて計った為、</a:t>
            </a:r>
            <a:r>
              <a:rPr lang="en-US" altLang="ja-JP" dirty="0" smtClean="0"/>
              <a:t>±20ns</a:t>
            </a:r>
            <a:r>
              <a:rPr lang="ja-JP" altLang="en-US" dirty="0" smtClean="0"/>
              <a:t>以内の誤差でデュレイ幅を決定できた。</a:t>
            </a:r>
            <a:endParaRPr kumimoji="1" lang="ja-JP" altLang="en-US" dirty="0"/>
          </a:p>
        </p:txBody>
      </p:sp>
      <p:sp>
        <p:nvSpPr>
          <p:cNvPr id="5" name="テキスト ボックス 4"/>
          <p:cNvSpPr txBox="1"/>
          <p:nvPr/>
        </p:nvSpPr>
        <p:spPr>
          <a:xfrm>
            <a:off x="611560" y="3645024"/>
            <a:ext cx="7128792" cy="1631216"/>
          </a:xfrm>
          <a:prstGeom prst="rect">
            <a:avLst/>
          </a:prstGeom>
          <a:noFill/>
        </p:spPr>
        <p:txBody>
          <a:bodyPr wrap="square" rtlCol="0">
            <a:spAutoFit/>
          </a:bodyPr>
          <a:lstStyle/>
          <a:p>
            <a:r>
              <a:rPr kumimoji="1" lang="ja-JP" altLang="en-US" sz="2800" dirty="0" smtClean="0"/>
              <a:t>縦軸について</a:t>
            </a:r>
            <a:endParaRPr kumimoji="1" lang="en-US" altLang="ja-JP" sz="2800" dirty="0" smtClean="0"/>
          </a:p>
          <a:p>
            <a:endParaRPr lang="en-US" altLang="ja-JP" dirty="0"/>
          </a:p>
          <a:p>
            <a:r>
              <a:rPr lang="ja-JP" altLang="en-US" dirty="0"/>
              <a:t>各</a:t>
            </a:r>
            <a:r>
              <a:rPr kumimoji="1" lang="ja-JP" altLang="en-US" dirty="0" smtClean="0"/>
              <a:t>デュレイ幅における</a:t>
            </a:r>
            <a:r>
              <a:rPr kumimoji="1" lang="en-US" altLang="ja-JP" dirty="0" err="1" smtClean="0"/>
              <a:t>TDCcount</a:t>
            </a:r>
            <a:r>
              <a:rPr kumimoji="1" lang="ja-JP" altLang="en-US" dirty="0" smtClean="0"/>
              <a:t>の</a:t>
            </a:r>
            <a:r>
              <a:rPr lang="en-US" altLang="ja-JP" dirty="0" smtClean="0"/>
              <a:t>σ</a:t>
            </a:r>
            <a:r>
              <a:rPr kumimoji="1" lang="en-US" altLang="ja-JP" dirty="0" smtClean="0"/>
              <a:t>(ROOT</a:t>
            </a:r>
            <a:r>
              <a:rPr kumimoji="1" lang="ja-JP" altLang="en-US" dirty="0" smtClean="0"/>
              <a:t>上の表記では</a:t>
            </a:r>
            <a:r>
              <a:rPr kumimoji="1" lang="en-US" altLang="ja-JP" dirty="0" smtClean="0"/>
              <a:t>RMS</a:t>
            </a:r>
            <a:r>
              <a:rPr kumimoji="1" lang="ja-JP" altLang="en-US" dirty="0" smtClean="0"/>
              <a:t>となっていたが、その値から恐らく偏差</a:t>
            </a:r>
            <a:r>
              <a:rPr kumimoji="1" lang="en-US" altLang="ja-JP" dirty="0" smtClean="0"/>
              <a:t>σ</a:t>
            </a:r>
            <a:r>
              <a:rPr kumimoji="1" lang="ja-JP" altLang="en-US" dirty="0" smtClean="0"/>
              <a:t>のことと思われる</a:t>
            </a:r>
            <a:r>
              <a:rPr kumimoji="1" lang="en-US" altLang="ja-JP" dirty="0" smtClean="0"/>
              <a:t>)</a:t>
            </a:r>
            <a:r>
              <a:rPr kumimoji="1" lang="ja-JP" altLang="en-US" dirty="0" smtClean="0"/>
              <a:t>が</a:t>
            </a:r>
            <a:r>
              <a:rPr lang="ja-JP" altLang="en-US" dirty="0" smtClean="0"/>
              <a:t>、</a:t>
            </a:r>
            <a:r>
              <a:rPr lang="en-US" altLang="ja-JP" dirty="0" err="1" smtClean="0"/>
              <a:t>TDCcount</a:t>
            </a:r>
            <a:r>
              <a:rPr lang="ja-JP" altLang="en-US" dirty="0" smtClean="0"/>
              <a:t>の</a:t>
            </a:r>
            <a:r>
              <a:rPr lang="en-US" altLang="ja-JP" dirty="0" smtClean="0"/>
              <a:t>Mean</a:t>
            </a:r>
            <a:r>
              <a:rPr lang="ja-JP" altLang="en-US" dirty="0" smtClean="0"/>
              <a:t>の</a:t>
            </a:r>
            <a:r>
              <a:rPr lang="en-US" altLang="ja-JP" dirty="0" smtClean="0"/>
              <a:t>10</a:t>
            </a:r>
            <a:r>
              <a:rPr lang="ja-JP" altLang="en-US" dirty="0" smtClean="0"/>
              <a:t>の</a:t>
            </a:r>
            <a:r>
              <a:rPr lang="en-US" altLang="ja-JP" dirty="0" smtClean="0"/>
              <a:t>6</a:t>
            </a:r>
            <a:r>
              <a:rPr lang="ja-JP" altLang="en-US" dirty="0" smtClean="0"/>
              <a:t>～</a:t>
            </a:r>
            <a:r>
              <a:rPr lang="en-US" altLang="ja-JP" dirty="0" smtClean="0"/>
              <a:t>7</a:t>
            </a:r>
            <a:r>
              <a:rPr lang="ja-JP" altLang="en-US" dirty="0" smtClean="0"/>
              <a:t>乗オーダーに対して</a:t>
            </a:r>
            <a:r>
              <a:rPr lang="en-US" altLang="ja-JP" dirty="0" smtClean="0"/>
              <a:t>10</a:t>
            </a:r>
            <a:r>
              <a:rPr lang="ja-JP" altLang="en-US" dirty="0" smtClean="0"/>
              <a:t>の</a:t>
            </a:r>
            <a:r>
              <a:rPr lang="en-US" altLang="ja-JP" dirty="0" smtClean="0"/>
              <a:t>2</a:t>
            </a:r>
            <a:r>
              <a:rPr lang="ja-JP" altLang="en-US" dirty="0" smtClean="0"/>
              <a:t>～</a:t>
            </a:r>
            <a:r>
              <a:rPr lang="en-US" altLang="ja-JP" smtClean="0"/>
              <a:t>3</a:t>
            </a:r>
            <a:r>
              <a:rPr lang="ja-JP" altLang="en-US" smtClean="0"/>
              <a:t>乗</a:t>
            </a:r>
            <a:r>
              <a:rPr lang="ja-JP" altLang="en-US" dirty="0" smtClean="0"/>
              <a:t>程度のオーダーであった。</a:t>
            </a:r>
            <a:endParaRPr kumimoji="1" lang="ja-JP" altLang="en-US" dirty="0"/>
          </a:p>
        </p:txBody>
      </p:sp>
    </p:spTree>
    <p:extLst>
      <p:ext uri="{BB962C8B-B14F-4D97-AF65-F5344CB8AC3E}">
        <p14:creationId xmlns:p14="http://schemas.microsoft.com/office/powerpoint/2010/main" val="27491811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2420888"/>
            <a:ext cx="5128328"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回路設定</a:t>
            </a:r>
            <a:endParaRPr lang="ja-JP" alt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Tree>
    <p:extLst>
      <p:ext uri="{BB962C8B-B14F-4D97-AF65-F5344CB8AC3E}">
        <p14:creationId xmlns:p14="http://schemas.microsoft.com/office/powerpoint/2010/main" val="2505415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0728" y="260648"/>
            <a:ext cx="8229600" cy="1143000"/>
          </a:xfrm>
        </p:spPr>
        <p:txBody>
          <a:bodyPr>
            <a:normAutofit/>
          </a:bodyPr>
          <a:lstStyle/>
          <a:p>
            <a:r>
              <a:rPr lang="ja-JP" altLang="en-US" sz="5400" u="sng" dirty="0" smtClean="0"/>
              <a:t>実験回路</a:t>
            </a:r>
            <a:endParaRPr kumimoji="1" lang="ja-JP" altLang="en-US" sz="5400" u="sng" dirty="0"/>
          </a:p>
        </p:txBody>
      </p:sp>
      <p:sp>
        <p:nvSpPr>
          <p:cNvPr id="4" name="テキスト ボックス 3"/>
          <p:cNvSpPr txBox="1"/>
          <p:nvPr/>
        </p:nvSpPr>
        <p:spPr>
          <a:xfrm>
            <a:off x="323528" y="1772816"/>
            <a:ext cx="1008112" cy="246221"/>
          </a:xfrm>
          <a:prstGeom prst="rect">
            <a:avLst/>
          </a:prstGeom>
          <a:solidFill>
            <a:schemeClr val="accent1">
              <a:alpha val="66000"/>
            </a:schemeClr>
          </a:solidFill>
          <a:ln>
            <a:solidFill>
              <a:schemeClr val="accent1"/>
            </a:solidFill>
          </a:ln>
        </p:spPr>
        <p:txBody>
          <a:bodyPr wrap="square" rtlCol="0">
            <a:spAutoFit/>
          </a:bodyPr>
          <a:lstStyle/>
          <a:p>
            <a:r>
              <a:rPr kumimoji="1" lang="ja-JP" altLang="en-US" sz="1000" dirty="0" smtClean="0"/>
              <a:t>シンチレータ</a:t>
            </a:r>
            <a:r>
              <a:rPr kumimoji="1" lang="en-US" altLang="ja-JP" sz="1000" dirty="0" smtClean="0"/>
              <a:t>A</a:t>
            </a:r>
            <a:endParaRPr kumimoji="1" lang="ja-JP" altLang="en-US" sz="1000" dirty="0"/>
          </a:p>
        </p:txBody>
      </p:sp>
      <p:sp>
        <p:nvSpPr>
          <p:cNvPr id="5" name="テキスト ボックス 4"/>
          <p:cNvSpPr txBox="1"/>
          <p:nvPr/>
        </p:nvSpPr>
        <p:spPr>
          <a:xfrm>
            <a:off x="323528" y="4437112"/>
            <a:ext cx="1008112" cy="246221"/>
          </a:xfrm>
          <a:prstGeom prst="rect">
            <a:avLst/>
          </a:prstGeom>
          <a:solidFill>
            <a:schemeClr val="accent1">
              <a:alpha val="66000"/>
            </a:schemeClr>
          </a:solidFill>
          <a:ln>
            <a:solidFill>
              <a:schemeClr val="accent1"/>
            </a:solidFill>
          </a:ln>
        </p:spPr>
        <p:txBody>
          <a:bodyPr wrap="square" rtlCol="0">
            <a:spAutoFit/>
          </a:bodyPr>
          <a:lstStyle/>
          <a:p>
            <a:r>
              <a:rPr kumimoji="1" lang="ja-JP" altLang="en-US" sz="1000" dirty="0" smtClean="0"/>
              <a:t>シンチレータ</a:t>
            </a:r>
            <a:r>
              <a:rPr lang="en-US" altLang="ja-JP" sz="1000" dirty="0"/>
              <a:t>B</a:t>
            </a:r>
            <a:endParaRPr kumimoji="1" lang="ja-JP" altLang="en-US" sz="1000" dirty="0"/>
          </a:p>
        </p:txBody>
      </p:sp>
      <p:sp>
        <p:nvSpPr>
          <p:cNvPr id="6" name="テキスト ボックス 5"/>
          <p:cNvSpPr txBox="1"/>
          <p:nvPr/>
        </p:nvSpPr>
        <p:spPr>
          <a:xfrm>
            <a:off x="323528" y="5229200"/>
            <a:ext cx="1008112" cy="246221"/>
          </a:xfrm>
          <a:prstGeom prst="rect">
            <a:avLst/>
          </a:prstGeom>
          <a:solidFill>
            <a:schemeClr val="accent1">
              <a:alpha val="66000"/>
            </a:schemeClr>
          </a:solidFill>
          <a:ln>
            <a:solidFill>
              <a:schemeClr val="accent1"/>
            </a:solidFill>
          </a:ln>
        </p:spPr>
        <p:txBody>
          <a:bodyPr wrap="square" rtlCol="0">
            <a:spAutoFit/>
          </a:bodyPr>
          <a:lstStyle/>
          <a:p>
            <a:r>
              <a:rPr kumimoji="1" lang="ja-JP" altLang="en-US" sz="1000" dirty="0" smtClean="0"/>
              <a:t>シンチレータ</a:t>
            </a:r>
            <a:r>
              <a:rPr lang="en-US" altLang="ja-JP" sz="1000" dirty="0"/>
              <a:t>C</a:t>
            </a:r>
            <a:endParaRPr kumimoji="1" lang="ja-JP" altLang="en-US" sz="1000" dirty="0"/>
          </a:p>
        </p:txBody>
      </p:sp>
      <p:sp>
        <p:nvSpPr>
          <p:cNvPr id="7" name="テキスト ボックス 6"/>
          <p:cNvSpPr txBox="1"/>
          <p:nvPr/>
        </p:nvSpPr>
        <p:spPr>
          <a:xfrm>
            <a:off x="1331640" y="1711260"/>
            <a:ext cx="792088" cy="369332"/>
          </a:xfrm>
          <a:prstGeom prst="rect">
            <a:avLst/>
          </a:prstGeom>
          <a:solidFill>
            <a:schemeClr val="accent1">
              <a:lumMod val="50000"/>
              <a:alpha val="88000"/>
            </a:schemeClr>
          </a:solidFill>
          <a:ln>
            <a:solidFill>
              <a:schemeClr val="accent1">
                <a:alpha val="94000"/>
              </a:schemeClr>
            </a:solidFill>
          </a:ln>
        </p:spPr>
        <p:txBody>
          <a:bodyPr wrap="square" rtlCol="0">
            <a:spAutoFit/>
          </a:bodyPr>
          <a:lstStyle/>
          <a:p>
            <a:r>
              <a:rPr kumimoji="1" lang="en-US" altLang="ja-JP" dirty="0" smtClean="0"/>
              <a:t>PMT5</a:t>
            </a:r>
            <a:endParaRPr kumimoji="1" lang="ja-JP" altLang="en-US" dirty="0"/>
          </a:p>
        </p:txBody>
      </p:sp>
      <p:sp>
        <p:nvSpPr>
          <p:cNvPr id="8" name="テキスト ボックス 7"/>
          <p:cNvSpPr txBox="1"/>
          <p:nvPr/>
        </p:nvSpPr>
        <p:spPr>
          <a:xfrm>
            <a:off x="1331640" y="4375556"/>
            <a:ext cx="792088" cy="369332"/>
          </a:xfrm>
          <a:prstGeom prst="rect">
            <a:avLst/>
          </a:prstGeom>
          <a:solidFill>
            <a:schemeClr val="accent1">
              <a:lumMod val="50000"/>
              <a:alpha val="88000"/>
            </a:schemeClr>
          </a:solidFill>
          <a:ln>
            <a:solidFill>
              <a:schemeClr val="accent1">
                <a:alpha val="94000"/>
              </a:schemeClr>
            </a:solidFill>
          </a:ln>
        </p:spPr>
        <p:txBody>
          <a:bodyPr wrap="square" rtlCol="0">
            <a:spAutoFit/>
          </a:bodyPr>
          <a:lstStyle/>
          <a:p>
            <a:r>
              <a:rPr kumimoji="1" lang="en-US" altLang="ja-JP" dirty="0" smtClean="0"/>
              <a:t>PMT4</a:t>
            </a:r>
            <a:endParaRPr kumimoji="1" lang="ja-JP" altLang="en-US" dirty="0"/>
          </a:p>
        </p:txBody>
      </p:sp>
      <p:sp>
        <p:nvSpPr>
          <p:cNvPr id="9" name="テキスト ボックス 8"/>
          <p:cNvSpPr txBox="1"/>
          <p:nvPr/>
        </p:nvSpPr>
        <p:spPr>
          <a:xfrm>
            <a:off x="1331640" y="5167644"/>
            <a:ext cx="792088" cy="369332"/>
          </a:xfrm>
          <a:prstGeom prst="rect">
            <a:avLst/>
          </a:prstGeom>
          <a:solidFill>
            <a:schemeClr val="accent1">
              <a:lumMod val="50000"/>
              <a:alpha val="88000"/>
            </a:schemeClr>
          </a:solidFill>
          <a:ln>
            <a:solidFill>
              <a:schemeClr val="accent1">
                <a:alpha val="94000"/>
              </a:schemeClr>
            </a:solidFill>
          </a:ln>
        </p:spPr>
        <p:txBody>
          <a:bodyPr wrap="square" rtlCol="0">
            <a:spAutoFit/>
          </a:bodyPr>
          <a:lstStyle/>
          <a:p>
            <a:r>
              <a:rPr kumimoji="1" lang="en-US" altLang="ja-JP" dirty="0" smtClean="0"/>
              <a:t>PMT2</a:t>
            </a:r>
            <a:endParaRPr kumimoji="1" lang="ja-JP" altLang="en-US" dirty="0"/>
          </a:p>
        </p:txBody>
      </p:sp>
      <p:cxnSp>
        <p:nvCxnSpPr>
          <p:cNvPr id="11" name="直線コネクタ 10"/>
          <p:cNvCxnSpPr>
            <a:stCxn id="7" idx="3"/>
          </p:cNvCxnSpPr>
          <p:nvPr/>
        </p:nvCxnSpPr>
        <p:spPr>
          <a:xfrm>
            <a:off x="2123728" y="189592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123728" y="4560222"/>
            <a:ext cx="57606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699792" y="1634316"/>
            <a:ext cx="1656184" cy="523220"/>
          </a:xfrm>
          <a:prstGeom prst="rect">
            <a:avLst/>
          </a:prstGeom>
          <a:solidFill>
            <a:schemeClr val="accent6">
              <a:lumMod val="60000"/>
              <a:lumOff val="40000"/>
              <a:alpha val="65000"/>
            </a:schemeClr>
          </a:solidFill>
        </p:spPr>
        <p:txBody>
          <a:bodyPr wrap="square" rtlCol="0">
            <a:spAutoFit/>
          </a:bodyPr>
          <a:lstStyle/>
          <a:p>
            <a:r>
              <a:rPr lang="en-US" altLang="ja-JP" sz="1400" dirty="0" smtClean="0"/>
              <a:t>Digital Delay:200ns</a:t>
            </a:r>
          </a:p>
          <a:p>
            <a:r>
              <a:rPr kumimoji="1" lang="en-US" altLang="ja-JP" sz="1400" dirty="0" smtClean="0"/>
              <a:t>(Gate Generator)</a:t>
            </a:r>
            <a:endParaRPr kumimoji="1" lang="ja-JP" altLang="en-US" sz="1400" dirty="0"/>
          </a:p>
        </p:txBody>
      </p:sp>
      <p:sp>
        <p:nvSpPr>
          <p:cNvPr id="18" name="テキスト ボックス 17"/>
          <p:cNvSpPr txBox="1"/>
          <p:nvPr/>
        </p:nvSpPr>
        <p:spPr>
          <a:xfrm>
            <a:off x="2699792" y="4298612"/>
            <a:ext cx="1656184" cy="523220"/>
          </a:xfrm>
          <a:prstGeom prst="rect">
            <a:avLst/>
          </a:prstGeom>
          <a:solidFill>
            <a:schemeClr val="accent6">
              <a:lumMod val="60000"/>
              <a:lumOff val="40000"/>
              <a:alpha val="65000"/>
            </a:schemeClr>
          </a:solidFill>
        </p:spPr>
        <p:txBody>
          <a:bodyPr wrap="square" rtlCol="0">
            <a:spAutoFit/>
          </a:bodyPr>
          <a:lstStyle/>
          <a:p>
            <a:r>
              <a:rPr lang="en-US" altLang="ja-JP" sz="1400" dirty="0" smtClean="0"/>
              <a:t>Digital Delay:200ns</a:t>
            </a:r>
          </a:p>
          <a:p>
            <a:r>
              <a:rPr kumimoji="1" lang="en-US" altLang="ja-JP" sz="1400" dirty="0" smtClean="0"/>
              <a:t>(Gate Generator)</a:t>
            </a:r>
            <a:endParaRPr kumimoji="1" lang="ja-JP" altLang="en-US" sz="1400" dirty="0"/>
          </a:p>
        </p:txBody>
      </p:sp>
      <p:sp>
        <p:nvSpPr>
          <p:cNvPr id="19" name="テキスト ボックス 18"/>
          <p:cNvSpPr txBox="1"/>
          <p:nvPr/>
        </p:nvSpPr>
        <p:spPr>
          <a:xfrm>
            <a:off x="2699792" y="5949280"/>
            <a:ext cx="1656184" cy="523220"/>
          </a:xfrm>
          <a:prstGeom prst="rect">
            <a:avLst/>
          </a:prstGeom>
          <a:solidFill>
            <a:schemeClr val="accent6">
              <a:lumMod val="60000"/>
              <a:lumOff val="40000"/>
              <a:alpha val="65000"/>
            </a:schemeClr>
          </a:solidFill>
        </p:spPr>
        <p:txBody>
          <a:bodyPr wrap="square" rtlCol="0">
            <a:spAutoFit/>
          </a:bodyPr>
          <a:lstStyle/>
          <a:p>
            <a:r>
              <a:rPr lang="en-US" altLang="ja-JP" sz="1400" dirty="0" smtClean="0"/>
              <a:t>Digital Delay:200ns</a:t>
            </a:r>
          </a:p>
          <a:p>
            <a:r>
              <a:rPr kumimoji="1" lang="en-US" altLang="ja-JP" sz="1400" dirty="0" smtClean="0"/>
              <a:t>(Gate Generator)</a:t>
            </a:r>
            <a:endParaRPr kumimoji="1" lang="ja-JP" altLang="en-US" sz="1400" dirty="0"/>
          </a:p>
        </p:txBody>
      </p:sp>
      <p:cxnSp>
        <p:nvCxnSpPr>
          <p:cNvPr id="20" name="直線コネクタ 19"/>
          <p:cNvCxnSpPr>
            <a:endCxn id="19" idx="1"/>
          </p:cNvCxnSpPr>
          <p:nvPr/>
        </p:nvCxnSpPr>
        <p:spPr>
          <a:xfrm>
            <a:off x="2123728" y="5352310"/>
            <a:ext cx="576064" cy="85858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355976" y="2539187"/>
            <a:ext cx="1080120" cy="1323439"/>
          </a:xfrm>
          <a:prstGeom prst="rect">
            <a:avLst/>
          </a:prstGeom>
          <a:solidFill>
            <a:schemeClr val="accent4">
              <a:lumMod val="60000"/>
              <a:lumOff val="40000"/>
              <a:alpha val="50000"/>
            </a:schemeClr>
          </a:solidFill>
          <a:ln>
            <a:solidFill>
              <a:schemeClr val="accent2">
                <a:lumMod val="75000"/>
              </a:schemeClr>
            </a:solidFill>
          </a:ln>
        </p:spPr>
        <p:txBody>
          <a:bodyPr wrap="square" rtlCol="0">
            <a:spAutoFit/>
          </a:bodyPr>
          <a:lstStyle/>
          <a:p>
            <a:r>
              <a:rPr kumimoji="1" lang="en-US" altLang="ja-JP" sz="1400" dirty="0" smtClean="0"/>
              <a:t>Coincidence</a:t>
            </a:r>
          </a:p>
          <a:p>
            <a:r>
              <a:rPr lang="en-US" altLang="ja-JP" sz="800" dirty="0" smtClean="0"/>
              <a:t>(200ns</a:t>
            </a:r>
            <a:r>
              <a:rPr lang="ja-JP" altLang="en-US" sz="800" dirty="0" smtClean="0"/>
              <a:t>幅の</a:t>
            </a:r>
            <a:r>
              <a:rPr lang="en-US" altLang="ja-JP" sz="800" dirty="0" smtClean="0"/>
              <a:t>NIM</a:t>
            </a:r>
            <a:r>
              <a:rPr lang="ja-JP" altLang="en-US" sz="800" dirty="0" smtClean="0"/>
              <a:t>信号</a:t>
            </a:r>
            <a:r>
              <a:rPr lang="en-US" altLang="ja-JP" sz="800" dirty="0" smtClean="0"/>
              <a:t>)</a:t>
            </a:r>
          </a:p>
          <a:p>
            <a:endParaRPr lang="en-US" altLang="ja-JP" sz="800" dirty="0"/>
          </a:p>
          <a:p>
            <a:r>
              <a:rPr kumimoji="1" lang="en-US" altLang="ja-JP" sz="1000" dirty="0" smtClean="0"/>
              <a:t>In                    out</a:t>
            </a:r>
          </a:p>
          <a:p>
            <a:endParaRPr lang="en-US" altLang="ja-JP" sz="1000" dirty="0"/>
          </a:p>
          <a:p>
            <a:r>
              <a:rPr kumimoji="1" lang="en-US" altLang="ja-JP" sz="1000" dirty="0" smtClean="0"/>
              <a:t>In                    out</a:t>
            </a:r>
          </a:p>
          <a:p>
            <a:endParaRPr lang="en-US" altLang="ja-JP" sz="1000" dirty="0"/>
          </a:p>
          <a:p>
            <a:r>
              <a:rPr kumimoji="1" lang="en-US" altLang="ja-JP" sz="1000" dirty="0" smtClean="0"/>
              <a:t>           veto</a:t>
            </a:r>
            <a:endParaRPr kumimoji="1" lang="ja-JP" altLang="en-US" sz="1000" dirty="0"/>
          </a:p>
        </p:txBody>
      </p:sp>
      <p:cxnSp>
        <p:nvCxnSpPr>
          <p:cNvPr id="25" name="カギ線コネクタ 24"/>
          <p:cNvCxnSpPr>
            <a:stCxn id="17" idx="2"/>
          </p:cNvCxnSpPr>
          <p:nvPr/>
        </p:nvCxnSpPr>
        <p:spPr>
          <a:xfrm rot="16200000" flipH="1">
            <a:off x="3450449" y="2234971"/>
            <a:ext cx="982963" cy="828092"/>
          </a:xfrm>
          <a:prstGeom prst="bentConnector3">
            <a:avLst>
              <a:gd name="adj1" fmla="val 98013"/>
            </a:avLst>
          </a:prstGeom>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18" idx="0"/>
          </p:cNvCxnSpPr>
          <p:nvPr/>
        </p:nvCxnSpPr>
        <p:spPr>
          <a:xfrm rot="5400000" flipH="1" flipV="1">
            <a:off x="3400772" y="3343408"/>
            <a:ext cx="1082317" cy="828092"/>
          </a:xfrm>
          <a:prstGeom prst="bentConnector3">
            <a:avLst>
              <a:gd name="adj1" fmla="val 77253"/>
            </a:avLst>
          </a:prstGeom>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635896" y="2924944"/>
            <a:ext cx="576064" cy="246221"/>
          </a:xfrm>
          <a:prstGeom prst="rect">
            <a:avLst/>
          </a:prstGeom>
          <a:noFill/>
        </p:spPr>
        <p:txBody>
          <a:bodyPr wrap="square" rtlCol="0">
            <a:spAutoFit/>
          </a:bodyPr>
          <a:lstStyle/>
          <a:p>
            <a:r>
              <a:rPr kumimoji="1" lang="en-US" altLang="ja-JP" sz="1000" dirty="0" smtClean="0"/>
              <a:t>(2ns)</a:t>
            </a:r>
            <a:endParaRPr kumimoji="1" lang="ja-JP" altLang="en-US" sz="1000" dirty="0"/>
          </a:p>
        </p:txBody>
      </p:sp>
      <p:sp>
        <p:nvSpPr>
          <p:cNvPr id="32" name="テキスト ボックス 31"/>
          <p:cNvSpPr txBox="1"/>
          <p:nvPr/>
        </p:nvSpPr>
        <p:spPr>
          <a:xfrm>
            <a:off x="3653898" y="3456012"/>
            <a:ext cx="576064" cy="246221"/>
          </a:xfrm>
          <a:prstGeom prst="rect">
            <a:avLst/>
          </a:prstGeom>
          <a:noFill/>
        </p:spPr>
        <p:txBody>
          <a:bodyPr wrap="square" rtlCol="0">
            <a:spAutoFit/>
          </a:bodyPr>
          <a:lstStyle/>
          <a:p>
            <a:r>
              <a:rPr kumimoji="1" lang="en-US" altLang="ja-JP" sz="1000" dirty="0" smtClean="0"/>
              <a:t>(2ns)</a:t>
            </a:r>
            <a:endParaRPr kumimoji="1" lang="ja-JP" altLang="en-US" sz="1000" dirty="0"/>
          </a:p>
        </p:txBody>
      </p:sp>
      <p:sp>
        <p:nvSpPr>
          <p:cNvPr id="34" name="テキスト ボックス 33"/>
          <p:cNvSpPr txBox="1"/>
          <p:nvPr/>
        </p:nvSpPr>
        <p:spPr>
          <a:xfrm>
            <a:off x="2699793" y="5106088"/>
            <a:ext cx="1656184" cy="492443"/>
          </a:xfrm>
          <a:prstGeom prst="rect">
            <a:avLst/>
          </a:prstGeom>
          <a:solidFill>
            <a:schemeClr val="accent2">
              <a:lumMod val="40000"/>
              <a:lumOff val="60000"/>
            </a:schemeClr>
          </a:solidFill>
        </p:spPr>
        <p:txBody>
          <a:bodyPr wrap="square" rtlCol="0">
            <a:spAutoFit/>
          </a:bodyPr>
          <a:lstStyle/>
          <a:p>
            <a:pPr algn="ctr"/>
            <a:r>
              <a:rPr kumimoji="1" lang="en-US" altLang="ja-JP" sz="1400" dirty="0" smtClean="0"/>
              <a:t>Gate Generator</a:t>
            </a:r>
          </a:p>
          <a:p>
            <a:r>
              <a:rPr lang="en-US" altLang="ja-JP" sz="1200" dirty="0" smtClean="0"/>
              <a:t>(500ns</a:t>
            </a:r>
            <a:r>
              <a:rPr lang="ja-JP" altLang="en-US" sz="1200" dirty="0" smtClean="0"/>
              <a:t>幅の</a:t>
            </a:r>
            <a:r>
              <a:rPr lang="en-US" altLang="ja-JP" sz="1200" dirty="0" smtClean="0"/>
              <a:t>NIM</a:t>
            </a:r>
            <a:r>
              <a:rPr lang="ja-JP" altLang="en-US" sz="1200" dirty="0" smtClean="0"/>
              <a:t>信号</a:t>
            </a:r>
            <a:r>
              <a:rPr lang="en-US" altLang="ja-JP" sz="1200" dirty="0" smtClean="0"/>
              <a:t>)</a:t>
            </a:r>
            <a:endParaRPr kumimoji="1" lang="ja-JP" altLang="en-US" sz="1200" dirty="0"/>
          </a:p>
        </p:txBody>
      </p:sp>
      <p:cxnSp>
        <p:nvCxnSpPr>
          <p:cNvPr id="36" name="直線コネクタ 35"/>
          <p:cNvCxnSpPr>
            <a:stCxn id="9" idx="3"/>
            <a:endCxn id="34" idx="1"/>
          </p:cNvCxnSpPr>
          <p:nvPr/>
        </p:nvCxnSpPr>
        <p:spPr>
          <a:xfrm>
            <a:off x="2123728" y="5352310"/>
            <a:ext cx="5760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34" idx="3"/>
            <a:endCxn id="21" idx="2"/>
          </p:cNvCxnSpPr>
          <p:nvPr/>
        </p:nvCxnSpPr>
        <p:spPr>
          <a:xfrm flipV="1">
            <a:off x="4355977" y="3862626"/>
            <a:ext cx="540059" cy="148968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267744" y="1484784"/>
            <a:ext cx="144016" cy="4726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889702" y="3216295"/>
            <a:ext cx="1044116" cy="276999"/>
          </a:xfrm>
          <a:prstGeom prst="rect">
            <a:avLst/>
          </a:prstGeom>
          <a:noFill/>
        </p:spPr>
        <p:txBody>
          <a:bodyPr wrap="square" rtlCol="0">
            <a:spAutoFit/>
          </a:bodyPr>
          <a:lstStyle/>
          <a:p>
            <a:r>
              <a:rPr kumimoji="1" lang="en-US" altLang="ja-JP" sz="1200" dirty="0" smtClean="0"/>
              <a:t>Discriminator</a:t>
            </a:r>
            <a:endParaRPr kumimoji="1" lang="ja-JP" altLang="en-US" sz="1200" dirty="0"/>
          </a:p>
        </p:txBody>
      </p:sp>
      <p:sp>
        <p:nvSpPr>
          <p:cNvPr id="41" name="テキスト ボックス 40"/>
          <p:cNvSpPr txBox="1"/>
          <p:nvPr/>
        </p:nvSpPr>
        <p:spPr>
          <a:xfrm>
            <a:off x="5292080" y="4421722"/>
            <a:ext cx="1368152" cy="276999"/>
          </a:xfrm>
          <a:prstGeom prst="rect">
            <a:avLst/>
          </a:prstGeom>
          <a:solidFill>
            <a:schemeClr val="accent3">
              <a:lumMod val="75000"/>
            </a:schemeClr>
          </a:solidFill>
        </p:spPr>
        <p:txBody>
          <a:bodyPr wrap="square" rtlCol="0">
            <a:spAutoFit/>
          </a:bodyPr>
          <a:lstStyle/>
          <a:p>
            <a:pPr algn="ctr"/>
            <a:r>
              <a:rPr kumimoji="1" lang="en-US" altLang="ja-JP" sz="1200" dirty="0" smtClean="0"/>
              <a:t>Analog Delay:31ns</a:t>
            </a:r>
            <a:endParaRPr kumimoji="1" lang="ja-JP" altLang="en-US" sz="1200" dirty="0"/>
          </a:p>
        </p:txBody>
      </p:sp>
      <p:cxnSp>
        <p:nvCxnSpPr>
          <p:cNvPr id="43" name="直線コネクタ 42"/>
          <p:cNvCxnSpPr>
            <a:stCxn id="18" idx="3"/>
          </p:cNvCxnSpPr>
          <p:nvPr/>
        </p:nvCxnSpPr>
        <p:spPr>
          <a:xfrm flipV="1">
            <a:off x="4355976" y="4560221"/>
            <a:ext cx="43204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a:endCxn id="41" idx="1"/>
          </p:cNvCxnSpPr>
          <p:nvPr/>
        </p:nvCxnSpPr>
        <p:spPr>
          <a:xfrm>
            <a:off x="5004048" y="4560221"/>
            <a:ext cx="288032" cy="1"/>
          </a:xfrm>
          <a:prstGeom prst="line">
            <a:avLst/>
          </a:prstGeom>
        </p:spPr>
        <p:style>
          <a:lnRef idx="1">
            <a:schemeClr val="accent1"/>
          </a:lnRef>
          <a:fillRef idx="0">
            <a:schemeClr val="accent1"/>
          </a:fillRef>
          <a:effectRef idx="0">
            <a:schemeClr val="accent1"/>
          </a:effectRef>
          <a:fontRef idx="minor">
            <a:schemeClr val="tx1"/>
          </a:fontRef>
        </p:style>
      </p:cxnSp>
      <p:sp>
        <p:nvSpPr>
          <p:cNvPr id="52" name="フリーフォーム 51"/>
          <p:cNvSpPr/>
          <p:nvPr/>
        </p:nvSpPr>
        <p:spPr>
          <a:xfrm>
            <a:off x="4763729" y="4389694"/>
            <a:ext cx="237393" cy="182306"/>
          </a:xfrm>
          <a:custGeom>
            <a:avLst/>
            <a:gdLst>
              <a:gd name="connsiteX0" fmla="*/ 0 w 237393"/>
              <a:gd name="connsiteY0" fmla="*/ 167558 h 182306"/>
              <a:gd name="connsiteX1" fmla="*/ 88490 w 237393"/>
              <a:gd name="connsiteY1" fmla="*/ 5325 h 182306"/>
              <a:gd name="connsiteX2" fmla="*/ 221226 w 237393"/>
              <a:gd name="connsiteY2" fmla="*/ 49571 h 182306"/>
              <a:gd name="connsiteX3" fmla="*/ 235974 w 237393"/>
              <a:gd name="connsiteY3" fmla="*/ 152809 h 182306"/>
              <a:gd name="connsiteX4" fmla="*/ 235974 w 237393"/>
              <a:gd name="connsiteY4" fmla="*/ 182306 h 18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93" h="182306">
                <a:moveTo>
                  <a:pt x="0" y="167558"/>
                </a:moveTo>
                <a:cubicBezTo>
                  <a:pt x="25809" y="96273"/>
                  <a:pt x="51619" y="24989"/>
                  <a:pt x="88490" y="5325"/>
                </a:cubicBezTo>
                <a:cubicBezTo>
                  <a:pt x="125361" y="-14339"/>
                  <a:pt x="196645" y="24990"/>
                  <a:pt x="221226" y="49571"/>
                </a:cubicBezTo>
                <a:cubicBezTo>
                  <a:pt x="245807" y="74152"/>
                  <a:pt x="233516" y="130687"/>
                  <a:pt x="235974" y="152809"/>
                </a:cubicBezTo>
                <a:cubicBezTo>
                  <a:pt x="238432" y="174931"/>
                  <a:pt x="237203" y="178618"/>
                  <a:pt x="235974" y="1823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4283968" y="4499746"/>
            <a:ext cx="576064" cy="246221"/>
          </a:xfrm>
          <a:prstGeom prst="rect">
            <a:avLst/>
          </a:prstGeom>
          <a:noFill/>
        </p:spPr>
        <p:txBody>
          <a:bodyPr wrap="square" rtlCol="0">
            <a:spAutoFit/>
          </a:bodyPr>
          <a:lstStyle/>
          <a:p>
            <a:r>
              <a:rPr kumimoji="1" lang="en-US" altLang="ja-JP" sz="1000" dirty="0" smtClean="0"/>
              <a:t>(2ns)</a:t>
            </a:r>
            <a:endParaRPr kumimoji="1" lang="ja-JP" altLang="en-US" sz="1000" dirty="0"/>
          </a:p>
        </p:txBody>
      </p:sp>
      <p:sp>
        <p:nvSpPr>
          <p:cNvPr id="56" name="テキスト ボックス 55"/>
          <p:cNvSpPr txBox="1"/>
          <p:nvPr/>
        </p:nvSpPr>
        <p:spPr>
          <a:xfrm>
            <a:off x="5292080" y="6072390"/>
            <a:ext cx="1368152" cy="276999"/>
          </a:xfrm>
          <a:prstGeom prst="rect">
            <a:avLst/>
          </a:prstGeom>
          <a:solidFill>
            <a:schemeClr val="accent3">
              <a:lumMod val="75000"/>
            </a:schemeClr>
          </a:solidFill>
        </p:spPr>
        <p:txBody>
          <a:bodyPr wrap="square" rtlCol="0">
            <a:spAutoFit/>
          </a:bodyPr>
          <a:lstStyle/>
          <a:p>
            <a:pPr algn="ctr"/>
            <a:r>
              <a:rPr kumimoji="1" lang="en-US" altLang="ja-JP" sz="1200" dirty="0" smtClean="0"/>
              <a:t>Analog Delay:31ns</a:t>
            </a:r>
            <a:endParaRPr kumimoji="1" lang="ja-JP" altLang="en-US" sz="1200" dirty="0"/>
          </a:p>
        </p:txBody>
      </p:sp>
      <p:cxnSp>
        <p:nvCxnSpPr>
          <p:cNvPr id="58" name="直線コネクタ 57"/>
          <p:cNvCxnSpPr>
            <a:stCxn id="19" idx="3"/>
            <a:endCxn id="56" idx="1"/>
          </p:cNvCxnSpPr>
          <p:nvPr/>
        </p:nvCxnSpPr>
        <p:spPr>
          <a:xfrm>
            <a:off x="4355976" y="6210890"/>
            <a:ext cx="936104"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868144" y="1757426"/>
            <a:ext cx="1368152" cy="276999"/>
          </a:xfrm>
          <a:prstGeom prst="rect">
            <a:avLst/>
          </a:prstGeom>
          <a:solidFill>
            <a:schemeClr val="accent3">
              <a:lumMod val="75000"/>
            </a:schemeClr>
          </a:solidFill>
        </p:spPr>
        <p:txBody>
          <a:bodyPr wrap="square" rtlCol="0">
            <a:spAutoFit/>
          </a:bodyPr>
          <a:lstStyle/>
          <a:p>
            <a:pPr algn="ctr"/>
            <a:r>
              <a:rPr kumimoji="1" lang="en-US" altLang="ja-JP" sz="1200" dirty="0" smtClean="0"/>
              <a:t>Analog Delay:31ns</a:t>
            </a:r>
            <a:endParaRPr kumimoji="1" lang="ja-JP" altLang="en-US" sz="1200" dirty="0"/>
          </a:p>
        </p:txBody>
      </p:sp>
      <p:cxnSp>
        <p:nvCxnSpPr>
          <p:cNvPr id="61" name="カギ線コネクタ 60"/>
          <p:cNvCxnSpPr>
            <a:stCxn id="21" idx="3"/>
          </p:cNvCxnSpPr>
          <p:nvPr/>
        </p:nvCxnSpPr>
        <p:spPr>
          <a:xfrm flipV="1">
            <a:off x="5436096" y="2034446"/>
            <a:ext cx="792088" cy="116646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6590406" y="2867361"/>
            <a:ext cx="1080120" cy="1046440"/>
          </a:xfrm>
          <a:prstGeom prst="rect">
            <a:avLst/>
          </a:prstGeom>
          <a:solidFill>
            <a:schemeClr val="accent4">
              <a:lumMod val="60000"/>
              <a:lumOff val="40000"/>
              <a:alpha val="50000"/>
            </a:schemeClr>
          </a:solidFill>
          <a:ln>
            <a:solidFill>
              <a:schemeClr val="accent2">
                <a:lumMod val="75000"/>
              </a:schemeClr>
            </a:solidFill>
          </a:ln>
        </p:spPr>
        <p:txBody>
          <a:bodyPr wrap="square" rtlCol="0">
            <a:spAutoFit/>
          </a:bodyPr>
          <a:lstStyle/>
          <a:p>
            <a:r>
              <a:rPr kumimoji="1" lang="en-US" altLang="ja-JP" sz="1400" dirty="0" smtClean="0"/>
              <a:t>Coincidence</a:t>
            </a:r>
          </a:p>
          <a:p>
            <a:endParaRPr lang="en-US" altLang="ja-JP" dirty="0"/>
          </a:p>
          <a:p>
            <a:r>
              <a:rPr kumimoji="1" lang="en-US" altLang="ja-JP" sz="1000" dirty="0" smtClean="0"/>
              <a:t>Veto               out</a:t>
            </a:r>
          </a:p>
          <a:p>
            <a:endParaRPr lang="en-US" altLang="ja-JP" sz="1000" dirty="0"/>
          </a:p>
          <a:p>
            <a:r>
              <a:rPr kumimoji="1" lang="en-US" altLang="ja-JP" sz="1000" dirty="0" smtClean="0"/>
              <a:t>   In                    </a:t>
            </a:r>
          </a:p>
        </p:txBody>
      </p:sp>
      <p:cxnSp>
        <p:nvCxnSpPr>
          <p:cNvPr id="64" name="カギ線コネクタ 63"/>
          <p:cNvCxnSpPr>
            <a:stCxn id="41" idx="3"/>
          </p:cNvCxnSpPr>
          <p:nvPr/>
        </p:nvCxnSpPr>
        <p:spPr>
          <a:xfrm flipV="1">
            <a:off x="6660232" y="3913801"/>
            <a:ext cx="144016" cy="64642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5436096" y="3456012"/>
            <a:ext cx="1154310" cy="37282"/>
          </a:xfrm>
          <a:prstGeom prst="line">
            <a:avLst/>
          </a:prstGeom>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5544108" y="2970075"/>
            <a:ext cx="576064" cy="246221"/>
          </a:xfrm>
          <a:prstGeom prst="rect">
            <a:avLst/>
          </a:prstGeom>
          <a:noFill/>
        </p:spPr>
        <p:txBody>
          <a:bodyPr wrap="square" rtlCol="0">
            <a:spAutoFit/>
          </a:bodyPr>
          <a:lstStyle/>
          <a:p>
            <a:r>
              <a:rPr kumimoji="1" lang="en-US" altLang="ja-JP" sz="1000" dirty="0" smtClean="0"/>
              <a:t>(1ns)</a:t>
            </a:r>
            <a:endParaRPr kumimoji="1" lang="ja-JP" altLang="en-US" sz="1000" dirty="0"/>
          </a:p>
        </p:txBody>
      </p:sp>
      <p:sp>
        <p:nvSpPr>
          <p:cNvPr id="68" name="テキスト ボックス 67"/>
          <p:cNvSpPr txBox="1"/>
          <p:nvPr/>
        </p:nvSpPr>
        <p:spPr>
          <a:xfrm>
            <a:off x="5688124" y="3474653"/>
            <a:ext cx="576064" cy="246221"/>
          </a:xfrm>
          <a:prstGeom prst="rect">
            <a:avLst/>
          </a:prstGeom>
          <a:noFill/>
        </p:spPr>
        <p:txBody>
          <a:bodyPr wrap="square" rtlCol="0">
            <a:spAutoFit/>
          </a:bodyPr>
          <a:lstStyle/>
          <a:p>
            <a:r>
              <a:rPr kumimoji="1" lang="en-US" altLang="ja-JP" sz="1000" dirty="0" smtClean="0"/>
              <a:t>(1ns)</a:t>
            </a:r>
            <a:endParaRPr kumimoji="1" lang="ja-JP" altLang="en-US" sz="1000" dirty="0"/>
          </a:p>
        </p:txBody>
      </p:sp>
      <p:sp>
        <p:nvSpPr>
          <p:cNvPr id="69" name="テキスト ボックス 68"/>
          <p:cNvSpPr txBox="1"/>
          <p:nvPr/>
        </p:nvSpPr>
        <p:spPr>
          <a:xfrm>
            <a:off x="6753983" y="4052392"/>
            <a:ext cx="576064" cy="246221"/>
          </a:xfrm>
          <a:prstGeom prst="rect">
            <a:avLst/>
          </a:prstGeom>
          <a:noFill/>
        </p:spPr>
        <p:txBody>
          <a:bodyPr wrap="square" rtlCol="0">
            <a:spAutoFit/>
          </a:bodyPr>
          <a:lstStyle/>
          <a:p>
            <a:r>
              <a:rPr kumimoji="1" lang="en-US" altLang="ja-JP" sz="1000" dirty="0" smtClean="0"/>
              <a:t>(1ns)</a:t>
            </a:r>
            <a:endParaRPr kumimoji="1" lang="ja-JP" altLang="en-US" sz="1000" dirty="0"/>
          </a:p>
        </p:txBody>
      </p:sp>
      <p:sp>
        <p:nvSpPr>
          <p:cNvPr id="70" name="テキスト ボックス 69"/>
          <p:cNvSpPr txBox="1"/>
          <p:nvPr/>
        </p:nvSpPr>
        <p:spPr>
          <a:xfrm>
            <a:off x="4535996" y="6221417"/>
            <a:ext cx="576064" cy="246221"/>
          </a:xfrm>
          <a:prstGeom prst="rect">
            <a:avLst/>
          </a:prstGeom>
          <a:noFill/>
        </p:spPr>
        <p:txBody>
          <a:bodyPr wrap="square" rtlCol="0">
            <a:spAutoFit/>
          </a:bodyPr>
          <a:lstStyle/>
          <a:p>
            <a:r>
              <a:rPr kumimoji="1" lang="en-US" altLang="ja-JP" sz="1000" dirty="0" smtClean="0"/>
              <a:t>(3ns)</a:t>
            </a:r>
            <a:endParaRPr kumimoji="1" lang="ja-JP" altLang="en-US" sz="1000" dirty="0"/>
          </a:p>
        </p:txBody>
      </p:sp>
      <p:sp>
        <p:nvSpPr>
          <p:cNvPr id="71" name="テキスト ボックス 70"/>
          <p:cNvSpPr txBox="1"/>
          <p:nvPr/>
        </p:nvSpPr>
        <p:spPr>
          <a:xfrm>
            <a:off x="8100392" y="1268760"/>
            <a:ext cx="720080" cy="5416868"/>
          </a:xfrm>
          <a:prstGeom prst="rect">
            <a:avLst/>
          </a:prstGeom>
          <a:solidFill>
            <a:schemeClr val="accent6">
              <a:lumMod val="60000"/>
              <a:lumOff val="40000"/>
            </a:schemeClr>
          </a:solidFill>
        </p:spPr>
        <p:txBody>
          <a:bodyPr wrap="square" rtlCol="0">
            <a:spAutoFit/>
          </a:bodyPr>
          <a:lstStyle/>
          <a:p>
            <a:r>
              <a:rPr kumimoji="1" lang="en-US" altLang="ja-JP" dirty="0" smtClean="0"/>
              <a:t>TDC</a:t>
            </a:r>
          </a:p>
          <a:p>
            <a:endParaRPr lang="en-US" altLang="ja-JP" sz="1600" dirty="0" smtClean="0"/>
          </a:p>
          <a:p>
            <a:r>
              <a:rPr lang="en-US" altLang="ja-JP" sz="1200" dirty="0" smtClean="0"/>
              <a:t>Start</a:t>
            </a:r>
          </a:p>
          <a:p>
            <a:endParaRPr kumimoji="1" lang="en-US" altLang="ja-JP" sz="1200" dirty="0"/>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a:p>
          <a:p>
            <a:r>
              <a:rPr lang="en-US" altLang="ja-JP" sz="1200" dirty="0" smtClean="0"/>
              <a:t>Stop0</a:t>
            </a:r>
          </a:p>
          <a:p>
            <a:r>
              <a:rPr lang="en-US" altLang="ja-JP" sz="1200" dirty="0" smtClean="0"/>
              <a:t>   (ch0)</a:t>
            </a:r>
            <a:endParaRPr kumimoji="1" lang="en-US" altLang="ja-JP" sz="1200" dirty="0"/>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smtClean="0"/>
          </a:p>
          <a:p>
            <a:endParaRPr lang="en-US" altLang="ja-JP" sz="1200" dirty="0"/>
          </a:p>
          <a:p>
            <a:r>
              <a:rPr lang="en-US" altLang="ja-JP" sz="1200" dirty="0" smtClean="0"/>
              <a:t>Stop1</a:t>
            </a:r>
          </a:p>
          <a:p>
            <a:r>
              <a:rPr kumimoji="1" lang="en-US" altLang="ja-JP" sz="1200" dirty="0" smtClean="0"/>
              <a:t>(ch1)</a:t>
            </a:r>
            <a:endParaRPr kumimoji="1" lang="en-US" altLang="ja-JP" sz="1200" dirty="0"/>
          </a:p>
        </p:txBody>
      </p:sp>
      <p:cxnSp>
        <p:nvCxnSpPr>
          <p:cNvPr id="73" name="直線コネクタ 72"/>
          <p:cNvCxnSpPr>
            <a:stCxn id="59" idx="3"/>
          </p:cNvCxnSpPr>
          <p:nvPr/>
        </p:nvCxnSpPr>
        <p:spPr>
          <a:xfrm>
            <a:off x="7236296" y="189592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670526" y="3456012"/>
            <a:ext cx="4298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56" idx="3"/>
          </p:cNvCxnSpPr>
          <p:nvPr/>
        </p:nvCxnSpPr>
        <p:spPr>
          <a:xfrm flipV="1">
            <a:off x="6660232" y="6210889"/>
            <a:ext cx="1440160" cy="1"/>
          </a:xfrm>
          <a:prstGeom prst="line">
            <a:avLst/>
          </a:prstGeom>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7330047" y="1849381"/>
            <a:ext cx="576064" cy="246221"/>
          </a:xfrm>
          <a:prstGeom prst="rect">
            <a:avLst/>
          </a:prstGeom>
          <a:noFill/>
        </p:spPr>
        <p:txBody>
          <a:bodyPr wrap="square" rtlCol="0">
            <a:spAutoFit/>
          </a:bodyPr>
          <a:lstStyle/>
          <a:p>
            <a:r>
              <a:rPr kumimoji="1" lang="en-US" altLang="ja-JP" sz="1000" dirty="0" smtClean="0"/>
              <a:t>(3ns)</a:t>
            </a:r>
            <a:endParaRPr kumimoji="1" lang="ja-JP" altLang="en-US" sz="1000" dirty="0"/>
          </a:p>
        </p:txBody>
      </p:sp>
      <p:sp>
        <p:nvSpPr>
          <p:cNvPr id="79" name="テキスト ボックス 78"/>
          <p:cNvSpPr txBox="1"/>
          <p:nvPr/>
        </p:nvSpPr>
        <p:spPr>
          <a:xfrm>
            <a:off x="7670526" y="3399363"/>
            <a:ext cx="576064" cy="246221"/>
          </a:xfrm>
          <a:prstGeom prst="rect">
            <a:avLst/>
          </a:prstGeom>
          <a:noFill/>
        </p:spPr>
        <p:txBody>
          <a:bodyPr wrap="square" rtlCol="0">
            <a:spAutoFit/>
          </a:bodyPr>
          <a:lstStyle/>
          <a:p>
            <a:r>
              <a:rPr kumimoji="1" lang="en-US" altLang="ja-JP" sz="1000" dirty="0" smtClean="0"/>
              <a:t>(3ns)</a:t>
            </a:r>
            <a:endParaRPr kumimoji="1" lang="ja-JP" altLang="en-US" sz="1000" dirty="0"/>
          </a:p>
        </p:txBody>
      </p:sp>
      <p:sp>
        <p:nvSpPr>
          <p:cNvPr id="80" name="テキスト ボックス 79"/>
          <p:cNvSpPr txBox="1"/>
          <p:nvPr/>
        </p:nvSpPr>
        <p:spPr>
          <a:xfrm>
            <a:off x="7042015" y="6210889"/>
            <a:ext cx="576064" cy="246221"/>
          </a:xfrm>
          <a:prstGeom prst="rect">
            <a:avLst/>
          </a:prstGeom>
          <a:noFill/>
        </p:spPr>
        <p:txBody>
          <a:bodyPr wrap="square" rtlCol="0">
            <a:spAutoFit/>
          </a:bodyPr>
          <a:lstStyle/>
          <a:p>
            <a:r>
              <a:rPr kumimoji="1" lang="en-US" altLang="ja-JP" sz="1000" dirty="0" smtClean="0"/>
              <a:t>(3ns)</a:t>
            </a:r>
            <a:endParaRPr kumimoji="1" lang="ja-JP" altLang="en-US" sz="1000" dirty="0"/>
          </a:p>
        </p:txBody>
      </p:sp>
    </p:spTree>
    <p:extLst>
      <p:ext uri="{BB962C8B-B14F-4D97-AF65-F5344CB8AC3E}">
        <p14:creationId xmlns:p14="http://schemas.microsoft.com/office/powerpoint/2010/main" val="39182205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2636912"/>
            <a:ext cx="8220520"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実験結果・解析</a:t>
            </a:r>
            <a:endParaRPr lang="ja-JP" alt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Tree>
    <p:extLst>
      <p:ext uri="{BB962C8B-B14F-4D97-AF65-F5344CB8AC3E}">
        <p14:creationId xmlns:p14="http://schemas.microsoft.com/office/powerpoint/2010/main" val="5462356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4" name="テキスト ボックス 3"/>
          <p:cNvSpPr txBox="1"/>
          <p:nvPr/>
        </p:nvSpPr>
        <p:spPr>
          <a:xfrm>
            <a:off x="857224" y="1772816"/>
            <a:ext cx="7429552" cy="4955203"/>
          </a:xfrm>
          <a:prstGeom prst="rect">
            <a:avLst/>
          </a:prstGeom>
          <a:noFill/>
        </p:spPr>
        <p:txBody>
          <a:bodyPr wrap="square" rtlCol="0">
            <a:spAutoFit/>
          </a:bodyPr>
          <a:lstStyle/>
          <a:p>
            <a:r>
              <a:rPr kumimoji="1" lang="ja-JP" altLang="en-US" sz="2800" dirty="0" smtClean="0"/>
              <a:t>○測定期間：</a:t>
            </a:r>
            <a:r>
              <a:rPr kumimoji="1" lang="en-US" altLang="ja-JP" sz="2800" dirty="0" smtClean="0"/>
              <a:t>2/21</a:t>
            </a:r>
            <a:r>
              <a:rPr kumimoji="1" lang="ja-JP" altLang="en-US" sz="2800" dirty="0" smtClean="0"/>
              <a:t>～</a:t>
            </a:r>
            <a:r>
              <a:rPr kumimoji="1" lang="en-US" altLang="ja-JP" sz="2800" dirty="0" smtClean="0"/>
              <a:t>3/26</a:t>
            </a:r>
          </a:p>
          <a:p>
            <a:endParaRPr lang="en-US" altLang="ja-JP" sz="2800" dirty="0" smtClean="0"/>
          </a:p>
          <a:p>
            <a:r>
              <a:rPr kumimoji="1" lang="ja-JP" altLang="en-US" sz="2800" dirty="0" smtClean="0"/>
              <a:t>○総データ数：</a:t>
            </a:r>
            <a:endParaRPr kumimoji="1" lang="en-US" altLang="ja-JP" sz="2800" dirty="0" smtClean="0"/>
          </a:p>
          <a:p>
            <a:r>
              <a:rPr kumimoji="1" lang="en-US" altLang="ja-JP" sz="2800" dirty="0" smtClean="0"/>
              <a:t>Ch0</a:t>
            </a:r>
            <a:r>
              <a:rPr kumimoji="1" lang="ja-JP" altLang="en-US" sz="2800" dirty="0" smtClean="0"/>
              <a:t>：</a:t>
            </a:r>
            <a:r>
              <a:rPr kumimoji="1" lang="en-US" altLang="ja-JP" sz="2800" dirty="0" smtClean="0"/>
              <a:t>356743event</a:t>
            </a:r>
          </a:p>
          <a:p>
            <a:r>
              <a:rPr lang="en-US" altLang="ja-JP" sz="2800" dirty="0" smtClean="0"/>
              <a:t>Ch1</a:t>
            </a:r>
            <a:r>
              <a:rPr lang="ja-JP" altLang="en-US" sz="2800" dirty="0" smtClean="0"/>
              <a:t>：</a:t>
            </a:r>
            <a:r>
              <a:rPr lang="en-US" altLang="ja-JP" sz="2800" dirty="0" smtClean="0"/>
              <a:t>356743event</a:t>
            </a:r>
          </a:p>
          <a:p>
            <a:endParaRPr lang="en-US" altLang="ja-JP" sz="2800" dirty="0" smtClean="0"/>
          </a:p>
          <a:p>
            <a:r>
              <a:rPr kumimoji="1" lang="ja-JP" altLang="en-US" sz="2800" dirty="0" smtClean="0"/>
              <a:t>○有効データ数</a:t>
            </a:r>
            <a:r>
              <a:rPr lang="ja-JP" altLang="en-US" sz="2800" dirty="0" smtClean="0"/>
              <a:t>：</a:t>
            </a:r>
            <a:r>
              <a:rPr lang="en-US" altLang="ja-JP" sz="2800" dirty="0" smtClean="0">
                <a:sym typeface="Wingdings" pitchFamily="2" charset="2"/>
              </a:rPr>
              <a:t>2.3μs</a:t>
            </a:r>
            <a:r>
              <a:rPr lang="ja-JP" altLang="en-US" sz="2800" dirty="0" smtClean="0">
                <a:sym typeface="Wingdings" pitchFamily="2" charset="2"/>
              </a:rPr>
              <a:t>～</a:t>
            </a:r>
            <a:r>
              <a:rPr lang="en-US" altLang="ja-JP" sz="2800" dirty="0" smtClean="0">
                <a:sym typeface="Wingdings" pitchFamily="2" charset="2"/>
              </a:rPr>
              <a:t>20μs(</a:t>
            </a:r>
            <a:r>
              <a:rPr lang="ja-JP" altLang="en-US" sz="2800" dirty="0" smtClean="0">
                <a:sym typeface="Wingdings" pitchFamily="2" charset="2"/>
              </a:rPr>
              <a:t>この範囲については後述．</a:t>
            </a:r>
            <a:r>
              <a:rPr lang="en-US" altLang="ja-JP" sz="2800" dirty="0" smtClean="0">
                <a:sym typeface="Wingdings" pitchFamily="2" charset="2"/>
              </a:rPr>
              <a:t>)</a:t>
            </a:r>
            <a:endParaRPr kumimoji="1" lang="en-US" altLang="ja-JP" sz="2800" dirty="0" smtClean="0"/>
          </a:p>
          <a:p>
            <a:r>
              <a:rPr kumimoji="1" lang="en-US" altLang="ja-JP" sz="2800" dirty="0" smtClean="0"/>
              <a:t>Ch0</a:t>
            </a:r>
            <a:r>
              <a:rPr kumimoji="1" lang="ja-JP" altLang="en-US" sz="2800" dirty="0" smtClean="0"/>
              <a:t>：</a:t>
            </a:r>
            <a:r>
              <a:rPr lang="ja-JP" altLang="en-US" sz="2800" dirty="0"/>
              <a:t>なし</a:t>
            </a:r>
            <a:endParaRPr kumimoji="1" lang="en-US" altLang="ja-JP" sz="2800" dirty="0" smtClean="0"/>
          </a:p>
          <a:p>
            <a:r>
              <a:rPr lang="en-US" altLang="ja-JP" sz="2800" dirty="0" smtClean="0"/>
              <a:t>Ch1</a:t>
            </a:r>
            <a:r>
              <a:rPr lang="ja-JP" altLang="en-US" sz="2800" dirty="0" smtClean="0"/>
              <a:t>：</a:t>
            </a:r>
            <a:r>
              <a:rPr lang="en-US" altLang="ja-JP" sz="2800" dirty="0" smtClean="0"/>
              <a:t>69675event</a:t>
            </a:r>
          </a:p>
          <a:p>
            <a:endParaRPr kumimoji="1" lang="en-US" altLang="ja-JP" dirty="0" smtClean="0"/>
          </a:p>
          <a:p>
            <a:endParaRPr kumimoji="1" lang="ja-JP" altLang="en-US" dirty="0"/>
          </a:p>
        </p:txBody>
      </p:sp>
    </p:spTree>
    <p:extLst>
      <p:ext uri="{BB962C8B-B14F-4D97-AF65-F5344CB8AC3E}">
        <p14:creationId xmlns:p14="http://schemas.microsoft.com/office/powerpoint/2010/main" val="2564511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2564904"/>
            <a:ext cx="8220520"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rPr>
              <a:t>実験原理・方法</a:t>
            </a:r>
            <a:endParaRPr lang="ja-JP" alt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GP明朝E" pitchFamily="18" charset="-128"/>
              <a:ea typeface="HGP明朝E" pitchFamily="18" charset="-128"/>
            </a:endParaRPr>
          </a:p>
        </p:txBody>
      </p:sp>
    </p:spTree>
    <p:extLst>
      <p:ext uri="{BB962C8B-B14F-4D97-AF65-F5344CB8AC3E}">
        <p14:creationId xmlns:p14="http://schemas.microsoft.com/office/powerpoint/2010/main" val="39032773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a:t>
            </a:r>
            <a:r>
              <a:rPr kumimoji="1" lang="ja-JP" altLang="en-US" dirty="0" smtClean="0"/>
              <a:t>解析前のデータ（</a:t>
            </a:r>
            <a:r>
              <a:rPr kumimoji="1" lang="en-US" altLang="ja-JP" dirty="0" smtClean="0"/>
              <a:t>ch0</a:t>
            </a:r>
            <a:r>
              <a:rPr kumimoji="1" lang="ja-JP" altLang="en-US" dirty="0" smtClean="0"/>
              <a:t>）</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550" y="1191616"/>
            <a:ext cx="8064896" cy="5469298"/>
          </a:xfrm>
        </p:spPr>
      </p:pic>
      <p:sp>
        <p:nvSpPr>
          <p:cNvPr id="6" name="線吹き出し 1 (枠付き) 5"/>
          <p:cNvSpPr/>
          <p:nvPr/>
        </p:nvSpPr>
        <p:spPr>
          <a:xfrm>
            <a:off x="2494028" y="1666129"/>
            <a:ext cx="2571768" cy="1143008"/>
          </a:xfrm>
          <a:prstGeom prst="borderCallout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謎のイベント</a:t>
            </a:r>
            <a:endParaRPr kumimoji="1" lang="ja-JP" altLang="en-US" dirty="0">
              <a:solidFill>
                <a:schemeClr val="tx1"/>
              </a:solidFill>
            </a:endParaRPr>
          </a:p>
        </p:txBody>
      </p:sp>
      <p:sp>
        <p:nvSpPr>
          <p:cNvPr id="7" name="線吹き出し 2 (枠付き) 6"/>
          <p:cNvSpPr/>
          <p:nvPr/>
        </p:nvSpPr>
        <p:spPr>
          <a:xfrm>
            <a:off x="2779780" y="2852936"/>
            <a:ext cx="2000264" cy="1643074"/>
          </a:xfrm>
          <a:prstGeom prst="borderCallout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アフターパルス？</a:t>
            </a:r>
            <a:endParaRPr kumimoji="1" lang="ja-JP" altLang="en-US" dirty="0">
              <a:solidFill>
                <a:schemeClr val="tx1"/>
              </a:solidFill>
            </a:endParaRPr>
          </a:p>
        </p:txBody>
      </p:sp>
      <p:sp>
        <p:nvSpPr>
          <p:cNvPr id="5" name="テキスト ボックス 4"/>
          <p:cNvSpPr txBox="1"/>
          <p:nvPr/>
        </p:nvSpPr>
        <p:spPr>
          <a:xfrm>
            <a:off x="3779912" y="6291582"/>
            <a:ext cx="1224136" cy="369332"/>
          </a:xfrm>
          <a:prstGeom prst="rect">
            <a:avLst/>
          </a:prstGeom>
          <a:noFill/>
        </p:spPr>
        <p:txBody>
          <a:bodyPr wrap="square" rtlCol="0">
            <a:spAutoFit/>
          </a:bodyPr>
          <a:lstStyle/>
          <a:p>
            <a:r>
              <a:rPr kumimoji="1" lang="en-US" altLang="ja-JP" dirty="0" err="1" smtClean="0"/>
              <a:t>TDCcount</a:t>
            </a:r>
            <a:endParaRPr kumimoji="1" lang="ja-JP" altLang="en-US" dirty="0"/>
          </a:p>
        </p:txBody>
      </p:sp>
      <p:sp>
        <p:nvSpPr>
          <p:cNvPr id="8" name="テキスト ボックス 7"/>
          <p:cNvSpPr txBox="1"/>
          <p:nvPr/>
        </p:nvSpPr>
        <p:spPr>
          <a:xfrm>
            <a:off x="464813" y="2852936"/>
            <a:ext cx="461665" cy="1363022"/>
          </a:xfrm>
          <a:prstGeom prst="rect">
            <a:avLst/>
          </a:prstGeom>
          <a:noFill/>
        </p:spPr>
        <p:txBody>
          <a:bodyPr vert="eaVert" wrap="square" rtlCol="0">
            <a:spAutoFit/>
          </a:bodyPr>
          <a:lstStyle/>
          <a:p>
            <a:r>
              <a:rPr lang="ja-JP" altLang="en-US" dirty="0"/>
              <a:t>データ数</a:t>
            </a:r>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(1-A’)ch0</a:t>
            </a:r>
            <a:r>
              <a:rPr kumimoji="1" lang="ja-JP" altLang="en-US" dirty="0" smtClean="0"/>
              <a:t>のデータの放棄</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58693"/>
            <a:ext cx="6768752" cy="4590304"/>
          </a:xfrm>
        </p:spPr>
      </p:pic>
      <p:sp>
        <p:nvSpPr>
          <p:cNvPr id="6" name="テキスト ボックス 5"/>
          <p:cNvSpPr txBox="1"/>
          <p:nvPr/>
        </p:nvSpPr>
        <p:spPr>
          <a:xfrm>
            <a:off x="899592" y="1597237"/>
            <a:ext cx="7704856" cy="353943"/>
          </a:xfrm>
          <a:prstGeom prst="rect">
            <a:avLst/>
          </a:prstGeom>
          <a:noFill/>
        </p:spPr>
        <p:txBody>
          <a:bodyPr wrap="square" rtlCol="0">
            <a:spAutoFit/>
          </a:bodyPr>
          <a:lstStyle/>
          <a:p>
            <a:r>
              <a:rPr kumimoji="1" lang="en-US" altLang="ja-JP" sz="1700" dirty="0" smtClean="0"/>
              <a:t>Ch0</a:t>
            </a:r>
            <a:r>
              <a:rPr kumimoji="1" lang="ja-JP" altLang="en-US" sz="1700" dirty="0" smtClean="0"/>
              <a:t>のデータの</a:t>
            </a:r>
            <a:r>
              <a:rPr kumimoji="1" lang="en-US" altLang="ja-JP" sz="1700" dirty="0" smtClean="0"/>
              <a:t>2.3μs</a:t>
            </a:r>
            <a:r>
              <a:rPr kumimoji="1" lang="ja-JP" altLang="en-US" sz="1700" dirty="0" smtClean="0"/>
              <a:t>から</a:t>
            </a:r>
            <a:r>
              <a:rPr kumimoji="1" lang="en-US" altLang="ja-JP" sz="1700" dirty="0" smtClean="0"/>
              <a:t>20μs</a:t>
            </a:r>
            <a:r>
              <a:rPr kumimoji="1" lang="ja-JP" altLang="en-US" sz="1700" dirty="0" smtClean="0"/>
              <a:t>の間のデータを選択し，フィッティングを行ってみた．</a:t>
            </a:r>
            <a:endParaRPr kumimoji="1" lang="ja-JP" altLang="en-US" sz="1700" dirty="0"/>
          </a:p>
        </p:txBody>
      </p:sp>
    </p:spTree>
    <p:extLst>
      <p:ext uri="{BB962C8B-B14F-4D97-AF65-F5344CB8AC3E}">
        <p14:creationId xmlns:p14="http://schemas.microsoft.com/office/powerpoint/2010/main" val="20916122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(1-B)</a:t>
            </a:r>
            <a:r>
              <a:rPr lang="ja-JP" altLang="en-US" dirty="0" smtClean="0"/>
              <a:t>解析前のデータ（</a:t>
            </a:r>
            <a:r>
              <a:rPr lang="en-US" altLang="ja-JP" dirty="0" smtClean="0"/>
              <a:t>ch1</a:t>
            </a:r>
            <a:r>
              <a:rPr lang="ja-JP" altLang="en-US" dirty="0" smtClean="0"/>
              <a:t>）</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268760"/>
            <a:ext cx="7704856" cy="5225133"/>
          </a:xfrm>
        </p:spPr>
      </p:pic>
      <p:sp>
        <p:nvSpPr>
          <p:cNvPr id="5" name="テキスト ボックス 4"/>
          <p:cNvSpPr txBox="1"/>
          <p:nvPr/>
        </p:nvSpPr>
        <p:spPr>
          <a:xfrm>
            <a:off x="3923928" y="6106916"/>
            <a:ext cx="1224136" cy="369332"/>
          </a:xfrm>
          <a:prstGeom prst="rect">
            <a:avLst/>
          </a:prstGeom>
          <a:noFill/>
        </p:spPr>
        <p:txBody>
          <a:bodyPr wrap="square" rtlCol="0">
            <a:spAutoFit/>
          </a:bodyPr>
          <a:lstStyle/>
          <a:p>
            <a:r>
              <a:rPr kumimoji="1" lang="en-US" altLang="ja-JP" dirty="0" err="1" smtClean="0"/>
              <a:t>TDCcount</a:t>
            </a:r>
            <a:endParaRPr kumimoji="1" lang="ja-JP" altLang="en-US" dirty="0"/>
          </a:p>
        </p:txBody>
      </p:sp>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772816"/>
            <a:ext cx="295751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データのカット</a:t>
            </a:r>
            <a:endParaRPr kumimoji="1" lang="ja-JP" altLang="en-US" dirty="0"/>
          </a:p>
        </p:txBody>
      </p:sp>
      <p:sp>
        <p:nvSpPr>
          <p:cNvPr id="3" name="コンテンツ プレースホルダー 2"/>
          <p:cNvSpPr>
            <a:spLocks noGrp="1"/>
          </p:cNvSpPr>
          <p:nvPr>
            <p:ph idx="1"/>
          </p:nvPr>
        </p:nvSpPr>
        <p:spPr/>
        <p:txBody>
          <a:bodyPr/>
          <a:lstStyle/>
          <a:p>
            <a:r>
              <a:rPr lang="ja-JP" altLang="en-US" dirty="0"/>
              <a:t>　</a:t>
            </a:r>
            <a:r>
              <a:rPr lang="en-US" altLang="ja-JP" dirty="0"/>
              <a:t>ch0</a:t>
            </a:r>
            <a:r>
              <a:rPr lang="ja-JP" altLang="en-US" dirty="0"/>
              <a:t>と</a:t>
            </a:r>
            <a:r>
              <a:rPr lang="en-US" altLang="ja-JP" dirty="0"/>
              <a:t>ch1</a:t>
            </a:r>
            <a:r>
              <a:rPr lang="ja-JP" altLang="en-US" dirty="0"/>
              <a:t>の両方が有限の値をとったデータは除いた</a:t>
            </a:r>
            <a:endParaRPr kumimoji="1" lang="ja-JP" altLang="en-US" dirty="0"/>
          </a:p>
        </p:txBody>
      </p:sp>
    </p:spTree>
    <p:extLst>
      <p:ext uri="{BB962C8B-B14F-4D97-AF65-F5344CB8AC3E}">
        <p14:creationId xmlns:p14="http://schemas.microsoft.com/office/powerpoint/2010/main" val="31435285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解析</a:t>
            </a:r>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323528" y="1857364"/>
                <a:ext cx="8280920" cy="1943994"/>
              </a:xfrm>
              <a:prstGeom prst="rect">
                <a:avLst/>
              </a:prstGeom>
              <a:noFill/>
            </p:spPr>
            <p:txBody>
              <a:bodyPr wrap="square" rtlCol="0">
                <a:spAutoFit/>
              </a:bodyPr>
              <a:lstStyle/>
              <a:p>
                <a:r>
                  <a:rPr lang="ja-JP" altLang="en-US" dirty="0" smtClean="0"/>
                  <a:t>今回の解析では、</a:t>
                </a:r>
                <a:r>
                  <a:rPr lang="en-US" altLang="ja-JP" dirty="0" smtClean="0"/>
                  <a:t>μ</a:t>
                </a:r>
                <a:r>
                  <a:rPr lang="ja-JP" altLang="en-US" baseline="30000" dirty="0" smtClean="0"/>
                  <a:t>＋</a:t>
                </a:r>
                <a:r>
                  <a:rPr lang="ja-JP" altLang="en-US" dirty="0" smtClean="0"/>
                  <a:t>の寿命と</a:t>
                </a:r>
                <a:r>
                  <a:rPr lang="en-US" altLang="ja-JP" i="1" dirty="0" err="1"/>
                  <a:t>g</a:t>
                </a:r>
                <a:r>
                  <a:rPr lang="ja-JP" altLang="en-US" dirty="0" smtClean="0"/>
                  <a:t>因子を求めるため、以下の</a:t>
                </a:r>
                <a:r>
                  <a:rPr lang="en-US" altLang="ja-JP" dirty="0" smtClean="0"/>
                  <a:t>Fitting</a:t>
                </a:r>
                <a:r>
                  <a:rPr lang="ja-JP" altLang="en-US" dirty="0" smtClean="0"/>
                  <a:t>関数を用いた；</a:t>
                </a:r>
                <a:endParaRPr lang="en-US" altLang="ja-JP" dirty="0" smtClean="0"/>
              </a:p>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𝐹</m:t>
                      </m:r>
                      <m:d>
                        <m:dPr>
                          <m:ctrlPr>
                            <a:rPr kumimoji="1" lang="en-US" altLang="ja-JP" sz="2800" b="0" i="1" smtClean="0">
                              <a:latin typeface="Cambria Math"/>
                            </a:rPr>
                          </m:ctrlPr>
                        </m:dPr>
                        <m:e>
                          <m:r>
                            <a:rPr kumimoji="1" lang="en-US" altLang="ja-JP" sz="2800" b="0" i="1" smtClean="0">
                              <a:latin typeface="Cambria Math"/>
                            </a:rPr>
                            <m:t>𝑡</m:t>
                          </m:r>
                        </m:e>
                      </m:d>
                      <m:r>
                        <a:rPr kumimoji="1" lang="en-US" altLang="ja-JP" sz="2800" b="0" i="1" smtClean="0">
                          <a:latin typeface="Cambria Math"/>
                        </a:rPr>
                        <m:t>=</m:t>
                      </m:r>
                      <m:r>
                        <a:rPr kumimoji="1" lang="en-US" altLang="ja-JP" sz="2800" b="0" i="1" smtClean="0">
                          <a:latin typeface="Cambria Math"/>
                        </a:rPr>
                        <m:t>𝐴</m:t>
                      </m:r>
                      <m:r>
                        <m:rPr>
                          <m:sty m:val="p"/>
                        </m:rPr>
                        <a:rPr kumimoji="1" lang="en-US" altLang="ja-JP" sz="2800" b="0" i="0" smtClean="0">
                          <a:latin typeface="Cambria Math"/>
                        </a:rPr>
                        <m:t>exp</m:t>
                      </m:r>
                      <m:d>
                        <m:dPr>
                          <m:ctrlPr>
                            <a:rPr kumimoji="1" lang="en-US" altLang="ja-JP" sz="2800" b="0" i="1" smtClean="0">
                              <a:latin typeface="Cambria Math"/>
                            </a:rPr>
                          </m:ctrlPr>
                        </m:dPr>
                        <m:e>
                          <m:r>
                            <a:rPr kumimoji="1" lang="en-US" altLang="ja-JP" sz="2800" b="0" i="1" smtClean="0">
                              <a:latin typeface="Cambria Math"/>
                            </a:rPr>
                            <m:t>−</m:t>
                          </m:r>
                          <m:f>
                            <m:fPr>
                              <m:ctrlPr>
                                <a:rPr kumimoji="1" lang="en-US" altLang="ja-JP" sz="2800" b="0" i="1" smtClean="0">
                                  <a:latin typeface="Cambria Math"/>
                                </a:rPr>
                              </m:ctrlPr>
                            </m:fPr>
                            <m:num>
                              <m:r>
                                <a:rPr kumimoji="1" lang="en-US" altLang="ja-JP" sz="2800" b="0" i="1" smtClean="0">
                                  <a:latin typeface="Cambria Math"/>
                                </a:rPr>
                                <m:t>𝑡</m:t>
                              </m:r>
                            </m:num>
                            <m:den>
                              <m:r>
                                <a:rPr kumimoji="1" lang="en-US" altLang="ja-JP" sz="2800" b="0" i="1" smtClean="0">
                                  <a:latin typeface="Cambria Math"/>
                                </a:rPr>
                                <m:t>𝜏</m:t>
                              </m:r>
                            </m:den>
                          </m:f>
                        </m:e>
                      </m:d>
                      <m:r>
                        <a:rPr kumimoji="1" lang="en-US" altLang="ja-JP" sz="2800" b="0" i="1" smtClean="0">
                          <a:latin typeface="Cambria Math"/>
                        </a:rPr>
                        <m:t>+</m:t>
                      </m:r>
                      <m:r>
                        <a:rPr kumimoji="1" lang="en-US" altLang="ja-JP" sz="2800" b="0" i="1" smtClean="0">
                          <a:latin typeface="Cambria Math"/>
                        </a:rPr>
                        <m:t>𝐵</m:t>
                      </m:r>
                    </m:oMath>
                  </m:oMathPara>
                </a14:m>
                <a:endParaRPr kumimoji="1" lang="en-US" altLang="ja-JP" sz="2800" dirty="0" smtClean="0"/>
              </a:p>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𝐺</m:t>
                      </m:r>
                      <m:d>
                        <m:dPr>
                          <m:ctrlPr>
                            <a:rPr kumimoji="1" lang="en-US" altLang="ja-JP" sz="2800" b="0" i="1" smtClean="0">
                              <a:latin typeface="Cambria Math"/>
                            </a:rPr>
                          </m:ctrlPr>
                        </m:dPr>
                        <m:e>
                          <m:r>
                            <a:rPr kumimoji="1" lang="en-US" altLang="ja-JP" sz="2800" b="0" i="1" smtClean="0">
                              <a:latin typeface="Cambria Math"/>
                            </a:rPr>
                            <m:t>𝑡</m:t>
                          </m:r>
                        </m:e>
                      </m:d>
                      <m:r>
                        <a:rPr kumimoji="1" lang="en-US" altLang="ja-JP" sz="2800" b="0" i="1" smtClean="0">
                          <a:latin typeface="Cambria Math"/>
                        </a:rPr>
                        <m:t>=</m:t>
                      </m:r>
                      <m:r>
                        <a:rPr kumimoji="1" lang="en-US" altLang="ja-JP" sz="2800" b="0" i="1" smtClean="0">
                          <a:latin typeface="Cambria Math"/>
                        </a:rPr>
                        <m:t>𝐴</m:t>
                      </m:r>
                      <m:r>
                        <m:rPr>
                          <m:sty m:val="p"/>
                        </m:rPr>
                        <a:rPr kumimoji="1" lang="en-US" altLang="ja-JP" sz="2800" b="0" i="0" smtClean="0">
                          <a:latin typeface="Cambria Math"/>
                        </a:rPr>
                        <m:t>exp</m:t>
                      </m:r>
                      <m:d>
                        <m:dPr>
                          <m:ctrlPr>
                            <a:rPr kumimoji="1" lang="en-US" altLang="ja-JP" sz="2800" b="0" i="1" smtClean="0">
                              <a:latin typeface="Cambria Math"/>
                            </a:rPr>
                          </m:ctrlPr>
                        </m:dPr>
                        <m:e>
                          <m:r>
                            <a:rPr kumimoji="1" lang="en-US" altLang="ja-JP" sz="2800" b="0" i="1" smtClean="0">
                              <a:latin typeface="Cambria Math"/>
                            </a:rPr>
                            <m:t>−</m:t>
                          </m:r>
                          <m:f>
                            <m:fPr>
                              <m:ctrlPr>
                                <a:rPr kumimoji="1" lang="en-US" altLang="ja-JP" sz="2800" b="0" i="1" smtClean="0">
                                  <a:latin typeface="Cambria Math"/>
                                </a:rPr>
                              </m:ctrlPr>
                            </m:fPr>
                            <m:num>
                              <m:r>
                                <a:rPr kumimoji="1" lang="en-US" altLang="ja-JP" sz="2800" b="0" i="1" smtClean="0">
                                  <a:latin typeface="Cambria Math"/>
                                </a:rPr>
                                <m:t>𝑡</m:t>
                              </m:r>
                            </m:num>
                            <m:den>
                              <m:r>
                                <a:rPr kumimoji="1" lang="en-US" altLang="ja-JP" sz="2800" b="0" i="1" smtClean="0">
                                  <a:latin typeface="Cambria Math"/>
                                </a:rPr>
                                <m:t>𝜏</m:t>
                              </m:r>
                            </m:den>
                          </m:f>
                        </m:e>
                      </m:d>
                      <m:d>
                        <m:dPr>
                          <m:begChr m:val="{"/>
                          <m:endChr m:val="}"/>
                          <m:ctrlPr>
                            <a:rPr kumimoji="1" lang="en-US" altLang="ja-JP" sz="2800" b="0" i="1" smtClean="0">
                              <a:latin typeface="Cambria Math"/>
                            </a:rPr>
                          </m:ctrlPr>
                        </m:dPr>
                        <m:e>
                          <m:r>
                            <a:rPr kumimoji="1" lang="en-US" altLang="ja-JP" sz="2800" b="0" i="1" smtClean="0">
                              <a:latin typeface="Cambria Math"/>
                            </a:rPr>
                            <m:t>1+</m:t>
                          </m:r>
                          <m:r>
                            <a:rPr kumimoji="1" lang="en-US" altLang="ja-JP" sz="2800" b="0" i="1" smtClean="0">
                              <a:latin typeface="Cambria Math"/>
                            </a:rPr>
                            <m:t>𝐵</m:t>
                          </m:r>
                          <m:r>
                            <m:rPr>
                              <m:sty m:val="p"/>
                            </m:rPr>
                            <a:rPr kumimoji="1" lang="en-US" altLang="ja-JP" sz="2800" b="0" i="0" smtClean="0">
                              <a:latin typeface="Cambria Math"/>
                            </a:rPr>
                            <m:t>cos</m:t>
                          </m:r>
                          <m:d>
                            <m:dPr>
                              <m:ctrlPr>
                                <a:rPr kumimoji="1" lang="en-US" altLang="ja-JP" sz="2800" b="0" i="1" smtClean="0">
                                  <a:latin typeface="Cambria Math"/>
                                </a:rPr>
                              </m:ctrlPr>
                            </m:dPr>
                            <m:e>
                              <m:r>
                                <a:rPr kumimoji="1" lang="en-US" altLang="ja-JP" sz="2800" b="0" i="1" smtClean="0">
                                  <a:latin typeface="Cambria Math"/>
                                </a:rPr>
                                <m:t>𝜔</m:t>
                              </m:r>
                              <m:d>
                                <m:dPr>
                                  <m:ctrlPr>
                                    <a:rPr kumimoji="1" lang="en-US" altLang="ja-JP" sz="2800" b="0" i="1" smtClean="0">
                                      <a:latin typeface="Cambria Math"/>
                                    </a:rPr>
                                  </m:ctrlPr>
                                </m:dPr>
                                <m:e>
                                  <m:r>
                                    <a:rPr kumimoji="1" lang="en-US" altLang="ja-JP" sz="2800" b="0" i="1" smtClean="0">
                                      <a:latin typeface="Cambria Math"/>
                                    </a:rPr>
                                    <m:t>𝑡</m:t>
                                  </m:r>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𝑡</m:t>
                                      </m:r>
                                    </m:e>
                                    <m:sub>
                                      <m:r>
                                        <a:rPr kumimoji="1" lang="en-US" altLang="ja-JP" sz="2800" b="0" i="1" smtClean="0">
                                          <a:latin typeface="Cambria Math"/>
                                        </a:rPr>
                                        <m:t>0</m:t>
                                      </m:r>
                                    </m:sub>
                                  </m:sSub>
                                </m:e>
                              </m:d>
                            </m:e>
                          </m:d>
                        </m:e>
                      </m:d>
                      <m:r>
                        <a:rPr kumimoji="1" lang="en-US" altLang="ja-JP" sz="2800" b="0" i="1" smtClean="0">
                          <a:latin typeface="Cambria Math"/>
                        </a:rPr>
                        <m:t>+</m:t>
                      </m:r>
                      <m:r>
                        <a:rPr kumimoji="1" lang="en-US" altLang="ja-JP" sz="2800" b="0" i="1" smtClean="0">
                          <a:latin typeface="Cambria Math"/>
                        </a:rPr>
                        <m:t>𝐶</m:t>
                      </m:r>
                    </m:oMath>
                  </m:oMathPara>
                </a14:m>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23528" y="1857364"/>
                <a:ext cx="8280920" cy="1943994"/>
              </a:xfrm>
              <a:prstGeom prst="rect">
                <a:avLst/>
              </a:prstGeom>
              <a:blipFill rotWithShape="1">
                <a:blip r:embed="rId2"/>
                <a:stretch>
                  <a:fillRect l="-589" t="-2508"/>
                </a:stretch>
              </a:blipFill>
            </p:spPr>
            <p:txBody>
              <a:bodyPr/>
              <a:lstStyle/>
              <a:p>
                <a:r>
                  <a:rPr lang="ja-JP" altLang="en-US">
                    <a:noFill/>
                  </a:rPr>
                  <a:t> </a:t>
                </a:r>
              </a:p>
            </p:txBody>
          </p:sp>
        </mc:Fallback>
      </mc:AlternateContent>
      <p:sp>
        <p:nvSpPr>
          <p:cNvPr id="6" name="テキスト ボックス 5"/>
          <p:cNvSpPr txBox="1"/>
          <p:nvPr/>
        </p:nvSpPr>
        <p:spPr>
          <a:xfrm>
            <a:off x="6516216" y="3801358"/>
            <a:ext cx="2088232" cy="1200329"/>
          </a:xfrm>
          <a:prstGeom prst="rect">
            <a:avLst/>
          </a:prstGeom>
          <a:noFill/>
        </p:spPr>
        <p:txBody>
          <a:bodyPr wrap="square" rtlCol="0">
            <a:spAutoFit/>
          </a:bodyPr>
          <a:lstStyle/>
          <a:p>
            <a:r>
              <a:rPr lang="en-US" altLang="ja-JP" dirty="0" smtClean="0"/>
              <a:t>τ</a:t>
            </a:r>
            <a:r>
              <a:rPr lang="ja-JP" altLang="en-US" dirty="0" smtClean="0"/>
              <a:t>：</a:t>
            </a:r>
            <a:r>
              <a:rPr lang="en-US" altLang="ja-JP" dirty="0" smtClean="0"/>
              <a:t>μ</a:t>
            </a:r>
            <a:r>
              <a:rPr lang="ja-JP" altLang="en-US" baseline="30000" dirty="0" smtClean="0"/>
              <a:t>＋</a:t>
            </a:r>
            <a:r>
              <a:rPr lang="ja-JP" altLang="en-US" dirty="0" smtClean="0"/>
              <a:t>の寿命</a:t>
            </a:r>
            <a:endParaRPr kumimoji="1" lang="en-US" altLang="ja-JP" dirty="0" smtClean="0"/>
          </a:p>
          <a:p>
            <a:r>
              <a:rPr lang="en-US" altLang="ja-JP" dirty="0" smtClean="0"/>
              <a:t>ω</a:t>
            </a:r>
            <a:r>
              <a:rPr lang="ja-JP" altLang="en-US" dirty="0" smtClean="0"/>
              <a:t>：振動数</a:t>
            </a:r>
            <a:endParaRPr lang="en-US" altLang="ja-JP" dirty="0" smtClean="0"/>
          </a:p>
          <a:p>
            <a:r>
              <a:rPr lang="ja-JP" altLang="en-US" dirty="0" smtClean="0"/>
              <a:t>ｔ</a:t>
            </a:r>
            <a:r>
              <a:rPr lang="en-US" altLang="ja-JP" baseline="-25000" dirty="0" smtClean="0"/>
              <a:t>0</a:t>
            </a:r>
            <a:r>
              <a:rPr lang="ja-JP" altLang="en-US" dirty="0" smtClean="0"/>
              <a:t>：初期位相</a:t>
            </a:r>
            <a:endParaRPr lang="en-US" altLang="ja-JP" dirty="0" smtClean="0"/>
          </a:p>
          <a:p>
            <a:r>
              <a:rPr kumimoji="1" lang="en-US" altLang="ja-JP" dirty="0" smtClean="0"/>
              <a:t>A,B,C</a:t>
            </a:r>
            <a:r>
              <a:rPr kumimoji="1" lang="ja-JP" altLang="en-US" dirty="0" smtClean="0"/>
              <a:t>：定数</a:t>
            </a:r>
            <a:endParaRPr kumimoji="1" lang="en-US" altLang="ja-JP" dirty="0" smtClean="0"/>
          </a:p>
        </p:txBody>
      </p:sp>
      <p:sp>
        <p:nvSpPr>
          <p:cNvPr id="3" name="テキスト ボックス 2"/>
          <p:cNvSpPr txBox="1"/>
          <p:nvPr/>
        </p:nvSpPr>
        <p:spPr>
          <a:xfrm>
            <a:off x="1259632" y="5373216"/>
            <a:ext cx="7344816" cy="1200329"/>
          </a:xfrm>
          <a:prstGeom prst="rect">
            <a:avLst/>
          </a:prstGeom>
          <a:noFill/>
        </p:spPr>
        <p:txBody>
          <a:bodyPr wrap="square" rtlCol="0">
            <a:spAutoFit/>
          </a:bodyPr>
          <a:lstStyle/>
          <a:p>
            <a:r>
              <a:rPr lang="ja-JP" altLang="en-US" dirty="0" smtClean="0"/>
              <a:t>　尚，今回の実験では，</a:t>
            </a:r>
            <a:r>
              <a:rPr lang="en-US" altLang="ja-JP" dirty="0"/>
              <a:t> </a:t>
            </a:r>
            <a:r>
              <a:rPr lang="en-US" altLang="ja-JP" dirty="0" smtClean="0"/>
              <a:t>μ</a:t>
            </a:r>
            <a:r>
              <a:rPr lang="ja-JP" altLang="en-US" baseline="30000" dirty="0" smtClean="0"/>
              <a:t>－</a:t>
            </a:r>
            <a:r>
              <a:rPr lang="ja-JP" altLang="en-US" dirty="0" smtClean="0"/>
              <a:t>も同時に捕獲しているはずだが，</a:t>
            </a:r>
            <a:r>
              <a:rPr lang="ja-JP" altLang="en-US" dirty="0"/>
              <a:t> </a:t>
            </a:r>
            <a:r>
              <a:rPr lang="en-US" altLang="ja-JP" dirty="0" smtClean="0"/>
              <a:t>μ</a:t>
            </a:r>
            <a:r>
              <a:rPr lang="ja-JP" altLang="en-US" baseline="30000" dirty="0" smtClean="0"/>
              <a:t>－</a:t>
            </a:r>
            <a:r>
              <a:rPr lang="ja-JP" altLang="en-US" dirty="0" smtClean="0"/>
              <a:t>の寿命は銅板中では約</a:t>
            </a:r>
            <a:r>
              <a:rPr lang="en-US" altLang="ja-JP" dirty="0" smtClean="0"/>
              <a:t>160ns</a:t>
            </a:r>
            <a:r>
              <a:rPr lang="ja-JP" altLang="en-US" dirty="0"/>
              <a:t>で</a:t>
            </a:r>
            <a:r>
              <a:rPr lang="ja-JP" altLang="en-US" dirty="0" smtClean="0"/>
              <a:t>あり，今回解析を行った</a:t>
            </a:r>
            <a:r>
              <a:rPr lang="en-US" altLang="ja-JP" dirty="0" smtClean="0"/>
              <a:t>2.3μs</a:t>
            </a:r>
            <a:r>
              <a:rPr lang="ja-JP" altLang="en-US" dirty="0" smtClean="0"/>
              <a:t>以降では，</a:t>
            </a:r>
            <a:r>
              <a:rPr lang="ja-JP" altLang="en-US" dirty="0"/>
              <a:t> </a:t>
            </a:r>
            <a:r>
              <a:rPr lang="en-US" altLang="ja-JP" dirty="0" smtClean="0"/>
              <a:t>μ</a:t>
            </a:r>
            <a:r>
              <a:rPr lang="ja-JP" altLang="en-US" baseline="30000" dirty="0"/>
              <a:t>－</a:t>
            </a:r>
            <a:r>
              <a:rPr lang="ja-JP" altLang="en-US" dirty="0" smtClean="0"/>
              <a:t>の崩壊のグラフはほとんど減衰してしまっていると考え，フィッティング関数には入れなかった．</a:t>
            </a:r>
            <a:endParaRPr kumimoji="1" lang="ja-JP" altLang="en-US" dirty="0"/>
          </a:p>
        </p:txBody>
      </p:sp>
      <p:sp>
        <p:nvSpPr>
          <p:cNvPr id="4" name="左中かっこ 3"/>
          <p:cNvSpPr/>
          <p:nvPr/>
        </p:nvSpPr>
        <p:spPr>
          <a:xfrm>
            <a:off x="6372200" y="3933056"/>
            <a:ext cx="189735" cy="10686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フィッティングの範囲</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フィッティングは</a:t>
            </a:r>
            <a:endParaRPr lang="en-US" altLang="ja-JP" dirty="0" smtClean="0"/>
          </a:p>
          <a:p>
            <a:pPr marL="0" indent="0">
              <a:buNone/>
            </a:pPr>
            <a:r>
              <a:rPr kumimoji="1" lang="en-US" altLang="ja-JP" dirty="0"/>
              <a:t> </a:t>
            </a:r>
            <a:r>
              <a:rPr kumimoji="1" lang="en-US" altLang="ja-JP" dirty="0" smtClean="0"/>
              <a:t>               </a:t>
            </a:r>
            <a:r>
              <a:rPr kumimoji="1" lang="ja-JP" altLang="en-US" dirty="0" smtClean="0"/>
              <a:t>　　　　　　</a:t>
            </a:r>
            <a:r>
              <a:rPr kumimoji="1" lang="en-US" altLang="ja-JP" dirty="0" smtClean="0"/>
              <a:t> 2.3μs</a:t>
            </a:r>
            <a:r>
              <a:rPr kumimoji="1" lang="ja-JP" altLang="en-US" dirty="0" smtClean="0"/>
              <a:t>～</a:t>
            </a:r>
            <a:r>
              <a:rPr kumimoji="1" lang="en-US" altLang="ja-JP" dirty="0" smtClean="0"/>
              <a:t>20</a:t>
            </a:r>
            <a:r>
              <a:rPr lang="en-US" altLang="ja-JP" dirty="0" smtClean="0"/>
              <a:t>μs</a:t>
            </a:r>
          </a:p>
          <a:p>
            <a:pPr marL="0" indent="0">
              <a:buNone/>
            </a:pPr>
            <a:r>
              <a:rPr lang="ja-JP" altLang="en-US" dirty="0" smtClean="0"/>
              <a:t>の範囲で行った．</a:t>
            </a:r>
            <a:endParaRPr lang="en-US" altLang="ja-JP" dirty="0" smtClean="0"/>
          </a:p>
          <a:p>
            <a:r>
              <a:rPr kumimoji="1" lang="ja-JP" altLang="en-US" dirty="0"/>
              <a:t>これに</a:t>
            </a:r>
            <a:r>
              <a:rPr kumimoji="1" lang="ja-JP" altLang="en-US" dirty="0" smtClean="0"/>
              <a:t>より，結局</a:t>
            </a:r>
            <a:r>
              <a:rPr kumimoji="1" lang="en-US" altLang="ja-JP" dirty="0" smtClean="0"/>
              <a:t>2.3μs</a:t>
            </a:r>
            <a:r>
              <a:rPr kumimoji="1" lang="ja-JP" altLang="en-US" dirty="0" smtClean="0"/>
              <a:t>から</a:t>
            </a:r>
            <a:r>
              <a:rPr kumimoji="1" lang="en-US" altLang="ja-JP" dirty="0" smtClean="0"/>
              <a:t>20μs</a:t>
            </a:r>
            <a:r>
              <a:rPr kumimoji="1" lang="ja-JP" altLang="en-US" dirty="0" smtClean="0"/>
              <a:t>の範囲外のデータをカットしたことになる</a:t>
            </a:r>
            <a:r>
              <a:rPr lang="en-US" altLang="ja-JP" dirty="0" smtClean="0"/>
              <a:t>.</a:t>
            </a:r>
          </a:p>
          <a:p>
            <a:pPr marL="0" indent="0">
              <a:buNone/>
            </a:pPr>
            <a:endParaRPr kumimoji="1" lang="en-US" altLang="ja-JP" dirty="0" smtClean="0"/>
          </a:p>
        </p:txBody>
      </p:sp>
    </p:spTree>
    <p:extLst>
      <p:ext uri="{BB962C8B-B14F-4D97-AF65-F5344CB8AC3E}">
        <p14:creationId xmlns:p14="http://schemas.microsoft.com/office/powerpoint/2010/main" val="27064626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(3-B)Fitting</a:t>
            </a:r>
            <a:r>
              <a:rPr lang="ja-JP" altLang="en-US" dirty="0" smtClean="0"/>
              <a:t>結果</a:t>
            </a:r>
            <a:r>
              <a:rPr lang="en-US" altLang="ja-JP" dirty="0" smtClean="0"/>
              <a:t>(</a:t>
            </a:r>
            <a:r>
              <a:rPr lang="en-US" altLang="ja-JP" i="1" dirty="0" smtClean="0"/>
              <a:t>F(t)</a:t>
            </a:r>
            <a:r>
              <a:rPr lang="en-US" altLang="ja-JP" dirty="0" smtClean="0"/>
              <a:t>)</a:t>
            </a:r>
            <a:r>
              <a:rPr lang="ja-JP" altLang="en-US" dirty="0" smtClean="0"/>
              <a:t>（</a:t>
            </a:r>
            <a:r>
              <a:rPr lang="en-US" altLang="ja-JP" dirty="0" smtClean="0"/>
              <a:t>ch1</a:t>
            </a:r>
            <a:r>
              <a:rPr lang="ja-JP" altLang="en-US" dirty="0" smtClean="0"/>
              <a:t>）</a:t>
            </a:r>
            <a:endParaRPr kumimoji="1" lang="ja-JP" altLang="en-US" dirty="0"/>
          </a:p>
        </p:txBody>
      </p:sp>
      <p:pic>
        <p:nvPicPr>
          <p:cNvPr id="113666" name="Picture 2" descr="C:\Users\A1\Pictures\3.CH1fit(ex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43224"/>
            <a:ext cx="8424936" cy="57134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矢印コネクタ 3"/>
          <p:cNvCxnSpPr/>
          <p:nvPr/>
        </p:nvCxnSpPr>
        <p:spPr>
          <a:xfrm>
            <a:off x="6444208" y="2276872"/>
            <a:ext cx="50405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095023" y="2092206"/>
            <a:ext cx="274434" cy="369332"/>
          </a:xfrm>
          <a:prstGeom prst="rect">
            <a:avLst/>
          </a:prstGeom>
          <a:noFill/>
        </p:spPr>
        <p:txBody>
          <a:bodyPr wrap="none" rtlCol="0">
            <a:spAutoFit/>
          </a:bodyPr>
          <a:lstStyle/>
          <a:p>
            <a:r>
              <a:rPr kumimoji="1" lang="en-US" altLang="ja-JP" dirty="0" smtClean="0"/>
              <a:t>τ</a:t>
            </a:r>
            <a:endParaRPr kumimoji="1"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(4-B)Fitting</a:t>
            </a:r>
            <a:r>
              <a:rPr lang="ja-JP" altLang="en-US" dirty="0" smtClean="0"/>
              <a:t>結果</a:t>
            </a:r>
            <a:r>
              <a:rPr lang="en-US" altLang="ja-JP" dirty="0" smtClean="0"/>
              <a:t>(</a:t>
            </a:r>
            <a:r>
              <a:rPr lang="en-US" altLang="ja-JP" i="1" dirty="0" smtClean="0"/>
              <a:t>G(t)</a:t>
            </a:r>
            <a:r>
              <a:rPr lang="en-US" altLang="ja-JP" dirty="0" smtClean="0"/>
              <a:t>)</a:t>
            </a:r>
            <a:r>
              <a:rPr lang="ja-JP" altLang="en-US" dirty="0" smtClean="0"/>
              <a:t>（</a:t>
            </a:r>
            <a:r>
              <a:rPr lang="en-US" altLang="ja-JP" dirty="0"/>
              <a:t>ch1</a:t>
            </a:r>
            <a:r>
              <a:rPr lang="ja-JP" altLang="en-US" dirty="0"/>
              <a:t>）</a:t>
            </a:r>
            <a:endParaRPr kumimoji="1" lang="ja-JP" altLang="en-US" dirty="0"/>
          </a:p>
        </p:txBody>
      </p:sp>
      <p:pic>
        <p:nvPicPr>
          <p:cNvPr id="114691" name="Picture 3" descr="C:\Users\A1\Pictures\3.CH1f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244408" cy="559103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265712" y="6438873"/>
            <a:ext cx="792088" cy="369332"/>
          </a:xfrm>
          <a:prstGeom prst="rect">
            <a:avLst/>
          </a:prstGeom>
          <a:noFill/>
        </p:spPr>
        <p:txBody>
          <a:bodyPr wrap="square" rtlCol="0">
            <a:spAutoFit/>
          </a:bodyPr>
          <a:lstStyle/>
          <a:p>
            <a:r>
              <a:rPr lang="en-US" altLang="ja-JP" dirty="0" smtClean="0"/>
              <a:t>[</a:t>
            </a:r>
            <a:r>
              <a:rPr lang="en-US" altLang="ja-JP" dirty="0" err="1" smtClean="0"/>
              <a:t>μs</a:t>
            </a:r>
            <a:r>
              <a:rPr lang="en-US" altLang="ja-JP" dirty="0" smtClean="0"/>
              <a:t>]</a:t>
            </a:r>
            <a:endParaRPr kumimoji="1" lang="ja-JP" altLang="en-US" dirty="0"/>
          </a:p>
        </p:txBody>
      </p:sp>
      <p:sp>
        <p:nvSpPr>
          <p:cNvPr id="3" name="正方形/長方形 2"/>
          <p:cNvSpPr/>
          <p:nvPr/>
        </p:nvSpPr>
        <p:spPr>
          <a:xfrm>
            <a:off x="6876256" y="2276872"/>
            <a:ext cx="1656184" cy="72008"/>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876256" y="2060848"/>
            <a:ext cx="1656184" cy="45719"/>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47226" y="2164214"/>
            <a:ext cx="360040" cy="369332"/>
          </a:xfrm>
          <a:prstGeom prst="rect">
            <a:avLst/>
          </a:prstGeom>
          <a:noFill/>
        </p:spPr>
        <p:txBody>
          <a:bodyPr wrap="square" rtlCol="0">
            <a:spAutoFit/>
          </a:bodyPr>
          <a:lstStyle/>
          <a:p>
            <a:r>
              <a:rPr kumimoji="1" lang="en-US" altLang="ja-JP" dirty="0" smtClean="0"/>
              <a:t>ω</a:t>
            </a:r>
            <a:endParaRPr kumimoji="1" lang="ja-JP" altLang="en-US" dirty="0"/>
          </a:p>
        </p:txBody>
      </p:sp>
      <p:sp>
        <p:nvSpPr>
          <p:cNvPr id="7" name="テキスト ボックス 6"/>
          <p:cNvSpPr txBox="1"/>
          <p:nvPr/>
        </p:nvSpPr>
        <p:spPr>
          <a:xfrm>
            <a:off x="6547226" y="1907540"/>
            <a:ext cx="329030" cy="369332"/>
          </a:xfrm>
          <a:prstGeom prst="rect">
            <a:avLst/>
          </a:prstGeom>
          <a:noFill/>
        </p:spPr>
        <p:txBody>
          <a:bodyPr wrap="square" rtlCol="0">
            <a:spAutoFit/>
          </a:bodyPr>
          <a:lstStyle/>
          <a:p>
            <a:r>
              <a:rPr kumimoji="1" lang="en-US" altLang="ja-JP" dirty="0" smtClean="0"/>
              <a:t>τ</a:t>
            </a:r>
            <a:endParaRPr kumimoji="1" lang="ja-JP" altLang="en-US" dirty="0"/>
          </a:p>
        </p:txBody>
      </p:sp>
    </p:spTree>
    <p:extLst>
      <p:ext uri="{BB962C8B-B14F-4D97-AF65-F5344CB8AC3E}">
        <p14:creationId xmlns:p14="http://schemas.microsoft.com/office/powerpoint/2010/main" val="34576281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解析結果</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457200" y="1340768"/>
                <a:ext cx="8229600" cy="5517232"/>
              </a:xfrm>
            </p:spPr>
            <p:txBody>
              <a:bodyPr>
                <a:normAutofit fontScale="85000" lnSpcReduction="10000"/>
              </a:bodyPr>
              <a:lstStyle/>
              <a:p>
                <a:r>
                  <a:rPr lang="en-US" altLang="ja-JP" i="1" dirty="0" smtClean="0"/>
                  <a:t>g</a:t>
                </a:r>
                <a:r>
                  <a:rPr lang="ja-JP" altLang="en-US" dirty="0" smtClean="0"/>
                  <a:t>因子の導出は</a:t>
                </a:r>
                <a:endParaRPr kumimoji="1" lang="en-US" altLang="ja-JP" dirty="0" smtClean="0"/>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a:rPr>
                        <m:t>𝑔</m:t>
                      </m:r>
                      <m:r>
                        <a:rPr lang="en-US" altLang="ja-JP" b="0" i="1" smtClean="0">
                          <a:latin typeface="Cambria Math"/>
                        </a:rPr>
                        <m:t>=</m:t>
                      </m:r>
                      <m:f>
                        <m:fPr>
                          <m:ctrlPr>
                            <a:rPr lang="en-US" altLang="ja-JP" b="0" i="1" smtClean="0">
                              <a:latin typeface="Cambria Math"/>
                            </a:rPr>
                          </m:ctrlPr>
                        </m:fPr>
                        <m:num>
                          <m:r>
                            <a:rPr lang="en-US" altLang="ja-JP" b="0" i="1" smtClean="0">
                              <a:latin typeface="Cambria Math"/>
                            </a:rPr>
                            <m:t>2</m:t>
                          </m:r>
                          <m:sSub>
                            <m:sSubPr>
                              <m:ctrlPr>
                                <a:rPr lang="en-US" altLang="ja-JP" b="0" i="1" smtClean="0">
                                  <a:latin typeface="Cambria Math"/>
                                </a:rPr>
                              </m:ctrlPr>
                            </m:sSubPr>
                            <m:e>
                              <m:r>
                                <a:rPr lang="en-US" altLang="ja-JP" b="0" i="1" smtClean="0">
                                  <a:latin typeface="Cambria Math"/>
                                </a:rPr>
                                <m:t>𝑚</m:t>
                              </m:r>
                            </m:e>
                            <m:sub>
                              <m:r>
                                <a:rPr lang="en-US" altLang="ja-JP" b="0" i="1" smtClean="0">
                                  <a:latin typeface="Cambria Math"/>
                                </a:rPr>
                                <m:t>𝜇</m:t>
                              </m:r>
                            </m:sub>
                          </m:sSub>
                          <m:r>
                            <a:rPr lang="en-US" altLang="ja-JP" b="0" i="1" smtClean="0">
                              <a:latin typeface="Cambria Math"/>
                            </a:rPr>
                            <m:t>𝜔</m:t>
                          </m:r>
                        </m:num>
                        <m:den>
                          <m:r>
                            <a:rPr lang="en-US" altLang="ja-JP" b="0" i="1" smtClean="0">
                              <a:latin typeface="Cambria Math"/>
                            </a:rPr>
                            <m:t>𝑒𝐵</m:t>
                          </m:r>
                        </m:den>
                      </m:f>
                    </m:oMath>
                  </m:oMathPara>
                </a14:m>
                <a:endParaRPr lang="en-US" altLang="ja-JP" dirty="0" smtClean="0"/>
              </a:p>
              <a:p>
                <a:pPr>
                  <a:buNone/>
                </a:pPr>
                <a:r>
                  <a:rPr lang="ja-JP" altLang="en-US" dirty="0" smtClean="0"/>
                  <a:t>に従った。</a:t>
                </a:r>
                <a:endParaRPr lang="en-US" altLang="ja-JP" dirty="0" smtClean="0"/>
              </a:p>
              <a:p>
                <a:pPr>
                  <a:buNone/>
                </a:pPr>
                <a:r>
                  <a:rPr lang="ja-JP" altLang="en-US" dirty="0" smtClean="0"/>
                  <a:t>　ここで、</a:t>
                </a:r>
                <a:endParaRPr lang="en-US" altLang="ja-JP" dirty="0" smtClean="0"/>
              </a:p>
              <a:p>
                <a:pPr>
                  <a:buNone/>
                </a:pPr>
                <a:r>
                  <a:rPr lang="en-US" altLang="ja-JP" i="1" dirty="0" err="1" smtClean="0"/>
                  <a:t>m</a:t>
                </a:r>
                <a:r>
                  <a:rPr lang="en-US" altLang="ja-JP" i="1" baseline="-25000" dirty="0" err="1" smtClean="0"/>
                  <a:t>μ</a:t>
                </a:r>
                <a:r>
                  <a:rPr lang="en-US" altLang="ja-JP" dirty="0" smtClean="0"/>
                  <a:t>=1.88×</a:t>
                </a:r>
                <a14:m>
                  <m:oMath xmlns:m="http://schemas.openxmlformats.org/officeDocument/2006/math">
                    <m:sSup>
                      <m:sSupPr>
                        <m:ctrlPr>
                          <a:rPr lang="en-US" altLang="ja-JP" i="1" smtClean="0">
                            <a:latin typeface="Cambria Math"/>
                          </a:rPr>
                        </m:ctrlPr>
                      </m:sSupPr>
                      <m:e>
                        <m:r>
                          <a:rPr lang="en-US" altLang="ja-JP" b="0" i="1" smtClean="0">
                            <a:latin typeface="Cambria Math"/>
                          </a:rPr>
                          <m:t>10</m:t>
                        </m:r>
                      </m:e>
                      <m:sup>
                        <m:r>
                          <a:rPr lang="en-US" altLang="ja-JP" b="0" i="1" smtClean="0">
                            <a:latin typeface="Cambria Math"/>
                          </a:rPr>
                          <m:t>−28</m:t>
                        </m:r>
                      </m:sup>
                    </m:sSup>
                  </m:oMath>
                </a14:m>
                <a:r>
                  <a:rPr lang="en-US" altLang="ja-JP" dirty="0" smtClean="0"/>
                  <a:t>[</a:t>
                </a:r>
                <a:r>
                  <a:rPr lang="en-US" altLang="ja-JP" dirty="0"/>
                  <a:t>k</a:t>
                </a:r>
                <a:r>
                  <a:rPr lang="en-US" altLang="ja-JP" dirty="0" smtClean="0"/>
                  <a:t>g]</a:t>
                </a:r>
              </a:p>
              <a:p>
                <a:pPr>
                  <a:buNone/>
                </a:pPr>
                <a:r>
                  <a:rPr lang="en-US" altLang="ja-JP" i="1" dirty="0" smtClean="0"/>
                  <a:t>e</a:t>
                </a:r>
                <a:r>
                  <a:rPr lang="ja-JP" altLang="en-US" dirty="0" smtClean="0"/>
                  <a:t> </a:t>
                </a:r>
                <a:r>
                  <a:rPr lang="en-US" altLang="ja-JP" dirty="0" smtClean="0"/>
                  <a:t>= 1.60×10</a:t>
                </a:r>
                <a:r>
                  <a:rPr lang="en-US" altLang="ja-JP" baseline="30000" dirty="0" smtClean="0"/>
                  <a:t>-19</a:t>
                </a:r>
                <a:r>
                  <a:rPr lang="en-US" altLang="ja-JP" dirty="0" smtClean="0"/>
                  <a:t>[C]</a:t>
                </a:r>
              </a:p>
              <a:p>
                <a:pPr>
                  <a:buNone/>
                </a:pPr>
                <a:r>
                  <a:rPr lang="en-US" altLang="ja-JP" i="1" dirty="0" smtClean="0"/>
                  <a:t>B</a:t>
                </a:r>
                <a:r>
                  <a:rPr lang="en-US" altLang="ja-JP" dirty="0" smtClean="0"/>
                  <a:t> = 55.2±0.15[G] = (55.2±0.15)×10</a:t>
                </a:r>
                <a:r>
                  <a:rPr lang="en-US" altLang="ja-JP" baseline="30000" dirty="0" smtClean="0"/>
                  <a:t>-4</a:t>
                </a:r>
                <a:r>
                  <a:rPr lang="en-US" altLang="ja-JP" dirty="0" smtClean="0"/>
                  <a:t>[T]  </a:t>
                </a:r>
                <a:r>
                  <a:rPr lang="ja-JP" altLang="en-US" dirty="0" smtClean="0"/>
                  <a:t>　</a:t>
                </a:r>
                <a:endParaRPr lang="en-US" altLang="ja-JP" dirty="0" smtClean="0"/>
              </a:p>
              <a:p>
                <a:pPr>
                  <a:buNone/>
                </a:pPr>
                <a:r>
                  <a:rPr lang="ja-JP" altLang="en-US" dirty="0" smtClean="0"/>
                  <a:t>として計算した。</a:t>
                </a:r>
                <a:endParaRPr lang="en-US" altLang="ja-JP" dirty="0"/>
              </a:p>
              <a:p>
                <a:pPr algn="ctr">
                  <a:buNone/>
                </a:pPr>
                <a:r>
                  <a:rPr lang="ja-JP" altLang="en-US" dirty="0" smtClean="0"/>
                  <a:t>また，</a:t>
                </a:r>
                <a:r>
                  <a:rPr lang="en-US" altLang="ja-JP" i="1" dirty="0" smtClean="0"/>
                  <a:t>ω</a:t>
                </a:r>
                <a:r>
                  <a:rPr lang="ja-JP" altLang="en-US" dirty="0" smtClean="0"/>
                  <a:t>としては前頁のフィッティングの結果である　</a:t>
                </a:r>
                <a:r>
                  <a:rPr lang="en-US" altLang="ja-JP" i="1" dirty="0" smtClean="0"/>
                  <a:t>ω</a:t>
                </a:r>
                <a:r>
                  <a:rPr lang="en-US" altLang="ja-JP" dirty="0" smtClean="0"/>
                  <a:t>=4.64±0.21[/</a:t>
                </a:r>
                <a:r>
                  <a:rPr lang="en-US" altLang="ja-JP" dirty="0" err="1" smtClean="0"/>
                  <a:t>μs</a:t>
                </a:r>
                <a:r>
                  <a:rPr lang="en-US" altLang="ja-JP" dirty="0" smtClean="0"/>
                  <a:t>]</a:t>
                </a:r>
              </a:p>
              <a:p>
                <a:pPr>
                  <a:buNone/>
                </a:pPr>
                <a:r>
                  <a:rPr lang="ja-JP" altLang="en-US" dirty="0" smtClean="0"/>
                  <a:t>を用いる．</a:t>
                </a:r>
                <a:endParaRPr kumimoji="1"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457200" y="1340768"/>
                <a:ext cx="8229600" cy="5517232"/>
              </a:xfrm>
              <a:blipFill rotWithShape="1">
                <a:blip r:embed="rId2"/>
                <a:stretch>
                  <a:fillRect l="-1333" t="-2099"/>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誤差について</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363272" cy="4525963"/>
              </a:xfrm>
            </p:spPr>
            <p:txBody>
              <a:bodyPr/>
              <a:lstStyle/>
              <a:p>
                <a:pPr marL="0" indent="0">
                  <a:buNone/>
                </a:pPr>
                <a14:m>
                  <m:oMathPara xmlns:m="http://schemas.openxmlformats.org/officeDocument/2006/math">
                    <m:oMathParaPr>
                      <m:jc m:val="centerGroup"/>
                    </m:oMathParaPr>
                    <m:oMath xmlns:m="http://schemas.openxmlformats.org/officeDocument/2006/math">
                      <m:f>
                        <m:fPr>
                          <m:ctrlPr>
                            <a:rPr kumimoji="1" lang="en-US" altLang="ja-JP" sz="3600" i="1" smtClean="0">
                              <a:latin typeface="Cambria Math"/>
                            </a:rPr>
                          </m:ctrlPr>
                        </m:fPr>
                        <m:num>
                          <m:r>
                            <a:rPr kumimoji="1" lang="en-US" altLang="ja-JP" sz="3600" b="0" i="1" smtClean="0">
                              <a:latin typeface="Cambria Math"/>
                            </a:rPr>
                            <m:t>2</m:t>
                          </m:r>
                          <m:r>
                            <a:rPr kumimoji="1" lang="en-US" altLang="ja-JP" sz="3600" b="0" i="1" smtClean="0">
                              <a:latin typeface="Cambria Math"/>
                            </a:rPr>
                            <m:t>𝑚</m:t>
                          </m:r>
                        </m:num>
                        <m:den>
                          <m:r>
                            <a:rPr kumimoji="1" lang="en-US" altLang="ja-JP" sz="3600" b="0" i="1" smtClean="0">
                              <a:latin typeface="Cambria Math"/>
                            </a:rPr>
                            <m:t>𝑒</m:t>
                          </m:r>
                        </m:den>
                      </m:f>
                      <m:f>
                        <m:fPr>
                          <m:ctrlPr>
                            <a:rPr kumimoji="1" lang="en-US" altLang="ja-JP" sz="3600" i="1" smtClean="0">
                              <a:latin typeface="Cambria Math"/>
                            </a:rPr>
                          </m:ctrlPr>
                        </m:fPr>
                        <m:num>
                          <m:r>
                            <a:rPr kumimoji="1" lang="en-US" altLang="ja-JP" sz="3600" b="0" i="1" smtClean="0">
                              <a:latin typeface="Cambria Math"/>
                            </a:rPr>
                            <m:t>𝜔</m:t>
                          </m:r>
                        </m:num>
                        <m:den>
                          <m:r>
                            <a:rPr kumimoji="1" lang="en-US" altLang="ja-JP" sz="3600" b="0" i="1" smtClean="0">
                              <a:latin typeface="Cambria Math"/>
                            </a:rPr>
                            <m:t>𝐵</m:t>
                          </m:r>
                        </m:den>
                      </m:f>
                      <m:r>
                        <a:rPr kumimoji="1" lang="en-US" altLang="ja-JP" sz="3600" b="0" i="1" smtClean="0">
                          <a:latin typeface="Cambria Math"/>
                        </a:rPr>
                        <m:t>=</m:t>
                      </m:r>
                      <m:f>
                        <m:fPr>
                          <m:ctrlPr>
                            <a:rPr kumimoji="1" lang="en-US" altLang="ja-JP" sz="3600" b="0" i="1" smtClean="0">
                              <a:latin typeface="Cambria Math"/>
                            </a:rPr>
                          </m:ctrlPr>
                        </m:fPr>
                        <m:num>
                          <m:r>
                            <a:rPr kumimoji="1" lang="en-US" altLang="ja-JP" sz="3600" b="0" i="1" smtClean="0">
                              <a:latin typeface="Cambria Math"/>
                            </a:rPr>
                            <m:t>2</m:t>
                          </m:r>
                          <m:r>
                            <a:rPr kumimoji="1" lang="en-US" altLang="ja-JP" sz="3600" b="0" i="1" smtClean="0">
                              <a:latin typeface="Cambria Math"/>
                            </a:rPr>
                            <m:t>𝑚</m:t>
                          </m:r>
                        </m:num>
                        <m:den>
                          <m:r>
                            <a:rPr kumimoji="1" lang="en-US" altLang="ja-JP" sz="3600" b="0" i="1" smtClean="0">
                              <a:latin typeface="Cambria Math"/>
                            </a:rPr>
                            <m:t>𝑒</m:t>
                          </m:r>
                        </m:den>
                      </m:f>
                      <m:r>
                        <a:rPr kumimoji="1" lang="en-US" altLang="ja-JP" sz="3600" b="0" i="1" smtClean="0">
                          <a:latin typeface="Cambria Math"/>
                        </a:rPr>
                        <m:t>{</m:t>
                      </m:r>
                      <m:f>
                        <m:fPr>
                          <m:ctrlPr>
                            <a:rPr kumimoji="1" lang="en-US" altLang="ja-JP" sz="3600" b="0" i="1" smtClean="0">
                              <a:latin typeface="Cambria Math"/>
                            </a:rPr>
                          </m:ctrlPr>
                        </m:fPr>
                        <m:num>
                          <m:sSub>
                            <m:sSubPr>
                              <m:ctrlPr>
                                <a:rPr kumimoji="1" lang="en-US" altLang="ja-JP" sz="3600" b="0" i="1" smtClean="0">
                                  <a:latin typeface="Cambria Math"/>
                                </a:rPr>
                              </m:ctrlPr>
                            </m:sSubPr>
                            <m:e>
                              <m:r>
                                <a:rPr kumimoji="1" lang="en-US" altLang="ja-JP" sz="3600" b="0" i="1" smtClean="0">
                                  <a:latin typeface="Cambria Math"/>
                                </a:rPr>
                                <m:t>𝜔</m:t>
                              </m:r>
                            </m:e>
                            <m:sub>
                              <m:r>
                                <a:rPr kumimoji="1" lang="en-US" altLang="ja-JP" sz="3600" b="0" i="1" smtClean="0">
                                  <a:latin typeface="Cambria Math"/>
                                </a:rPr>
                                <m:t>0</m:t>
                              </m:r>
                            </m:sub>
                          </m:sSub>
                        </m:num>
                        <m:den>
                          <m:sSub>
                            <m:sSubPr>
                              <m:ctrlPr>
                                <a:rPr kumimoji="1" lang="en-US" altLang="ja-JP" sz="3600" b="0" i="1" smtClean="0">
                                  <a:latin typeface="Cambria Math"/>
                                </a:rPr>
                              </m:ctrlPr>
                            </m:sSubPr>
                            <m:e>
                              <m:r>
                                <a:rPr kumimoji="1" lang="en-US" altLang="ja-JP" sz="3600" b="0" i="1" smtClean="0">
                                  <a:latin typeface="Cambria Math"/>
                                </a:rPr>
                                <m:t>𝐵</m:t>
                              </m:r>
                            </m:e>
                            <m:sub>
                              <m:r>
                                <a:rPr kumimoji="1" lang="en-US" altLang="ja-JP" sz="3600" b="0" i="1" smtClean="0">
                                  <a:latin typeface="Cambria Math"/>
                                </a:rPr>
                                <m:t>0</m:t>
                              </m:r>
                            </m:sub>
                          </m:sSub>
                        </m:den>
                      </m:f>
                      <m:r>
                        <a:rPr kumimoji="1" lang="en-US" altLang="ja-JP" sz="3600" b="0" i="1" smtClean="0">
                          <a:latin typeface="Cambria Math"/>
                        </a:rPr>
                        <m:t>±</m:t>
                      </m:r>
                      <m:rad>
                        <m:radPr>
                          <m:degHide m:val="on"/>
                          <m:ctrlPr>
                            <a:rPr kumimoji="1" lang="en-US" altLang="ja-JP" sz="3600" b="0" i="1" smtClean="0">
                              <a:latin typeface="Cambria Math"/>
                            </a:rPr>
                          </m:ctrlPr>
                        </m:radPr>
                        <m:deg/>
                        <m:e>
                          <m:sSup>
                            <m:sSupPr>
                              <m:ctrlPr>
                                <a:rPr kumimoji="1" lang="en-US" altLang="ja-JP" sz="3600" b="0" i="1" smtClean="0">
                                  <a:latin typeface="Cambria Math"/>
                                </a:rPr>
                              </m:ctrlPr>
                            </m:sSupPr>
                            <m:e>
                              <m:r>
                                <a:rPr lang="en-US" altLang="ja-JP" sz="3600" i="1">
                                  <a:latin typeface="Cambria Math"/>
                                </a:rPr>
                                <m:t>(</m:t>
                              </m:r>
                              <m:f>
                                <m:fPr>
                                  <m:ctrlPr>
                                    <a:rPr lang="en-US" altLang="ja-JP" sz="3600" i="1">
                                      <a:latin typeface="Cambria Math"/>
                                    </a:rPr>
                                  </m:ctrlPr>
                                </m:fPr>
                                <m:num>
                                  <m:r>
                                    <a:rPr lang="en-US" altLang="ja-JP" sz="3600" i="1">
                                      <a:latin typeface="Cambria Math"/>
                                    </a:rPr>
                                    <m:t>1</m:t>
                                  </m:r>
                                </m:num>
                                <m:den>
                                  <m:sSub>
                                    <m:sSubPr>
                                      <m:ctrlPr>
                                        <a:rPr lang="en-US" altLang="ja-JP" sz="3600" i="1">
                                          <a:latin typeface="Cambria Math"/>
                                        </a:rPr>
                                      </m:ctrlPr>
                                    </m:sSubPr>
                                    <m:e>
                                      <m:r>
                                        <a:rPr lang="en-US" altLang="ja-JP" sz="3600" i="1">
                                          <a:latin typeface="Cambria Math"/>
                                        </a:rPr>
                                        <m:t>𝐵</m:t>
                                      </m:r>
                                    </m:e>
                                    <m:sub>
                                      <m:r>
                                        <a:rPr lang="en-US" altLang="ja-JP" sz="3600" i="1">
                                          <a:latin typeface="Cambria Math"/>
                                        </a:rPr>
                                        <m:t>0</m:t>
                                      </m:r>
                                    </m:sub>
                                  </m:sSub>
                                </m:den>
                              </m:f>
                              <m:sSub>
                                <m:sSubPr>
                                  <m:ctrlPr>
                                    <a:rPr lang="en-US" altLang="ja-JP" sz="3600" i="1">
                                      <a:latin typeface="Cambria Math"/>
                                    </a:rPr>
                                  </m:ctrlPr>
                                </m:sSubPr>
                                <m:e>
                                  <m:r>
                                    <a:rPr lang="en-US" altLang="ja-JP" sz="3600" i="1">
                                      <a:latin typeface="Cambria Math"/>
                                    </a:rPr>
                                    <m:t>𝜎</m:t>
                                  </m:r>
                                </m:e>
                                <m:sub>
                                  <m:r>
                                    <a:rPr lang="en-US" altLang="ja-JP" sz="3600" b="0" i="1" smtClean="0">
                                      <a:latin typeface="Cambria Math"/>
                                    </a:rPr>
                                    <m:t>𝜔</m:t>
                                  </m:r>
                                </m:sub>
                              </m:sSub>
                              <m:r>
                                <a:rPr lang="en-US" altLang="ja-JP" sz="3600" i="1">
                                  <a:latin typeface="Cambria Math"/>
                                </a:rPr>
                                <m:t>)</m:t>
                              </m:r>
                            </m:e>
                            <m:sup>
                              <m:r>
                                <a:rPr kumimoji="1" lang="en-US" altLang="ja-JP" sz="3600" b="0" i="1" smtClean="0">
                                  <a:latin typeface="Cambria Math"/>
                                </a:rPr>
                                <m:t>2</m:t>
                              </m:r>
                            </m:sup>
                          </m:sSup>
                          <m:r>
                            <a:rPr kumimoji="1" lang="en-US" altLang="ja-JP" sz="3600" b="0" i="1" smtClean="0">
                              <a:latin typeface="Cambria Math"/>
                            </a:rPr>
                            <m:t>+</m:t>
                          </m:r>
                          <m:sSup>
                            <m:sSupPr>
                              <m:ctrlPr>
                                <a:rPr kumimoji="1" lang="en-US" altLang="ja-JP" sz="3600" b="0" i="1" smtClean="0">
                                  <a:latin typeface="Cambria Math"/>
                                </a:rPr>
                              </m:ctrlPr>
                            </m:sSupPr>
                            <m:e>
                              <m:r>
                                <a:rPr kumimoji="1" lang="en-US" altLang="ja-JP" sz="3600" b="0" i="1" smtClean="0">
                                  <a:latin typeface="Cambria Math"/>
                                </a:rPr>
                                <m:t>(</m:t>
                              </m:r>
                              <m:f>
                                <m:fPr>
                                  <m:ctrlPr>
                                    <a:rPr kumimoji="1" lang="en-US" altLang="ja-JP" sz="3600" b="0" i="1" smtClean="0">
                                      <a:latin typeface="Cambria Math"/>
                                    </a:rPr>
                                  </m:ctrlPr>
                                </m:fPr>
                                <m:num>
                                  <m:sSub>
                                    <m:sSubPr>
                                      <m:ctrlPr>
                                        <a:rPr lang="en-US" altLang="ja-JP" sz="3600" i="1">
                                          <a:latin typeface="Cambria Math"/>
                                        </a:rPr>
                                      </m:ctrlPr>
                                    </m:sSubPr>
                                    <m:e>
                                      <m:r>
                                        <a:rPr lang="en-US" altLang="ja-JP" sz="3600" i="1">
                                          <a:latin typeface="Cambria Math"/>
                                        </a:rPr>
                                        <m:t>𝜔</m:t>
                                      </m:r>
                                    </m:e>
                                    <m:sub>
                                      <m:r>
                                        <a:rPr lang="en-US" altLang="ja-JP" sz="3600" i="1">
                                          <a:latin typeface="Cambria Math"/>
                                        </a:rPr>
                                        <m:t>0</m:t>
                                      </m:r>
                                    </m:sub>
                                  </m:sSub>
                                </m:num>
                                <m:den>
                                  <m:sSup>
                                    <m:sSupPr>
                                      <m:ctrlPr>
                                        <a:rPr kumimoji="1" lang="en-US" altLang="ja-JP" sz="3600" b="0" i="1" smtClean="0">
                                          <a:latin typeface="Cambria Math"/>
                                        </a:rPr>
                                      </m:ctrlPr>
                                    </m:sSupPr>
                                    <m:e>
                                      <m:sSub>
                                        <m:sSubPr>
                                          <m:ctrlPr>
                                            <a:rPr lang="en-US" altLang="ja-JP" sz="3600" i="1">
                                              <a:latin typeface="Cambria Math"/>
                                            </a:rPr>
                                          </m:ctrlPr>
                                        </m:sSubPr>
                                        <m:e>
                                          <m:r>
                                            <a:rPr lang="en-US" altLang="ja-JP" sz="3600" i="1">
                                              <a:latin typeface="Cambria Math"/>
                                            </a:rPr>
                                            <m:t>𝐵</m:t>
                                          </m:r>
                                        </m:e>
                                        <m:sub>
                                          <m:r>
                                            <a:rPr lang="en-US" altLang="ja-JP" sz="3600" i="1">
                                              <a:latin typeface="Cambria Math"/>
                                            </a:rPr>
                                            <m:t>0</m:t>
                                          </m:r>
                                        </m:sub>
                                      </m:sSub>
                                    </m:e>
                                    <m:sup>
                                      <m:r>
                                        <a:rPr kumimoji="1" lang="en-US" altLang="ja-JP" sz="3600" b="0" i="1" smtClean="0">
                                          <a:latin typeface="Cambria Math"/>
                                        </a:rPr>
                                        <m:t>2</m:t>
                                      </m:r>
                                    </m:sup>
                                  </m:sSup>
                                </m:den>
                              </m:f>
                              <m:sSubSup>
                                <m:sSubSupPr>
                                  <m:ctrlPr>
                                    <a:rPr kumimoji="1" lang="en-US" altLang="ja-JP" sz="3600" b="0" i="1" smtClean="0">
                                      <a:latin typeface="Cambria Math"/>
                                    </a:rPr>
                                  </m:ctrlPr>
                                </m:sSubSupPr>
                                <m:e>
                                  <m:r>
                                    <a:rPr kumimoji="1" lang="en-US" altLang="ja-JP" sz="3600" b="0" i="1" smtClean="0">
                                      <a:latin typeface="Cambria Math"/>
                                    </a:rPr>
                                    <m:t>𝜎</m:t>
                                  </m:r>
                                </m:e>
                                <m:sub>
                                  <m:r>
                                    <a:rPr lang="en-US" altLang="ja-JP" sz="3600" b="0" i="1" smtClean="0">
                                      <a:latin typeface="Cambria Math"/>
                                    </a:rPr>
                                    <m:t>𝐵</m:t>
                                  </m:r>
                                </m:sub>
                                <m:sup/>
                              </m:sSubSup>
                              <m:r>
                                <a:rPr kumimoji="1" lang="en-US" altLang="ja-JP" sz="3600" b="0" i="1" smtClean="0">
                                  <a:latin typeface="Cambria Math"/>
                                </a:rPr>
                                <m:t>)</m:t>
                              </m:r>
                            </m:e>
                            <m:sup>
                              <m:r>
                                <a:rPr kumimoji="1" lang="en-US" altLang="ja-JP" sz="3600" b="0" i="1" smtClean="0">
                                  <a:latin typeface="Cambria Math"/>
                                </a:rPr>
                                <m:t>2</m:t>
                              </m:r>
                            </m:sup>
                          </m:sSup>
                        </m:e>
                      </m:rad>
                      <m:r>
                        <a:rPr kumimoji="1" lang="en-US" altLang="ja-JP" sz="3600" b="0" i="1" smtClean="0">
                          <a:latin typeface="Cambria Math"/>
                        </a:rPr>
                        <m:t>}</m:t>
                      </m:r>
                    </m:oMath>
                  </m:oMathPara>
                </a14:m>
                <a:endParaRPr kumimoji="1" lang="en-US" altLang="ja-JP" sz="3600" dirty="0" smtClean="0"/>
              </a:p>
              <a:p>
                <a:pPr marL="0" indent="0">
                  <a:buNone/>
                </a:pPr>
                <a:endParaRPr lang="en-US" altLang="ja-JP" dirty="0"/>
              </a:p>
              <a:p>
                <a:pPr marL="0" indent="0">
                  <a:buNone/>
                </a:pPr>
                <a:r>
                  <a:rPr lang="ja-JP" altLang="en-US" dirty="0" smtClean="0"/>
                  <a:t>                            ここで，</a:t>
                </a:r>
                <a14:m>
                  <m:oMath xmlns:m="http://schemas.openxmlformats.org/officeDocument/2006/math">
                    <m:sSub>
                      <m:sSubPr>
                        <m:ctrlPr>
                          <a:rPr lang="en-US" altLang="ja-JP" i="1">
                            <a:latin typeface="Cambria Math"/>
                          </a:rPr>
                        </m:ctrlPr>
                      </m:sSubPr>
                      <m:e>
                        <m:r>
                          <a:rPr lang="en-US" altLang="ja-JP" i="1">
                            <a:latin typeface="Cambria Math"/>
                          </a:rPr>
                          <m:t>𝐵</m:t>
                        </m:r>
                      </m:e>
                      <m:sub>
                        <m:r>
                          <a:rPr lang="en-US" altLang="ja-JP" i="1">
                            <a:latin typeface="Cambria Math"/>
                          </a:rPr>
                          <m:t>0</m:t>
                        </m:r>
                      </m:sub>
                    </m:sSub>
                    <m:r>
                      <a:rPr lang="en-US" altLang="ja-JP" b="0" i="1" smtClean="0">
                        <a:latin typeface="Cambria Math"/>
                      </a:rPr>
                      <m:t>±</m:t>
                    </m:r>
                    <m:sSub>
                      <m:sSubPr>
                        <m:ctrlPr>
                          <a:rPr lang="en-US" altLang="ja-JP" b="0" i="1" smtClean="0">
                            <a:latin typeface="Cambria Math"/>
                          </a:rPr>
                        </m:ctrlPr>
                      </m:sSubPr>
                      <m:e>
                        <m:r>
                          <a:rPr lang="en-US" altLang="ja-JP" b="0" i="1" smtClean="0">
                            <a:latin typeface="Cambria Math"/>
                          </a:rPr>
                          <m:t>𝜎</m:t>
                        </m:r>
                      </m:e>
                      <m:sub>
                        <m:r>
                          <a:rPr lang="en-US" altLang="ja-JP" b="0" i="1" smtClean="0">
                            <a:latin typeface="Cambria Math"/>
                          </a:rPr>
                          <m:t>𝐵</m:t>
                        </m:r>
                      </m:sub>
                    </m:sSub>
                    <m:r>
                      <a:rPr lang="en-US" altLang="ja-JP" b="0" i="1" smtClean="0">
                        <a:latin typeface="Cambria Math"/>
                      </a:rPr>
                      <m:t>=55.22±0.15</m:t>
                    </m:r>
                  </m:oMath>
                </a14:m>
                <a:endParaRPr kumimoji="1" lang="en-US" altLang="ja-JP" dirty="0" smtClean="0"/>
              </a:p>
              <a:p>
                <a:pPr marL="0" indent="0">
                  <a:buNone/>
                </a:pPr>
                <a:r>
                  <a:rPr lang="ja-JP" altLang="en-US" dirty="0"/>
                  <a:t>　</a:t>
                </a:r>
                <a:r>
                  <a:rPr lang="ja-JP" altLang="en-US" dirty="0" smtClean="0"/>
                  <a:t>　　　　                            </a:t>
                </a:r>
                <a14:m>
                  <m:oMath xmlns:m="http://schemas.openxmlformats.org/officeDocument/2006/math">
                    <m:sSub>
                      <m:sSubPr>
                        <m:ctrlPr>
                          <a:rPr lang="en-US" altLang="ja-JP" i="1">
                            <a:latin typeface="Cambria Math"/>
                          </a:rPr>
                        </m:ctrlPr>
                      </m:sSubPr>
                      <m:e>
                        <m:r>
                          <a:rPr lang="en-US" altLang="ja-JP" i="1">
                            <a:latin typeface="Cambria Math"/>
                          </a:rPr>
                          <m:t>𝜔</m:t>
                        </m:r>
                      </m:e>
                      <m:sub>
                        <m:r>
                          <a:rPr lang="en-US" altLang="ja-JP" i="1">
                            <a:latin typeface="Cambria Math"/>
                          </a:rPr>
                          <m:t>0</m:t>
                        </m:r>
                      </m:sub>
                    </m:sSub>
                    <m:r>
                      <a:rPr lang="en-US" altLang="ja-JP" b="0" i="1" dirty="0" smtClean="0">
                        <a:latin typeface="Cambria Math"/>
                      </a:rPr>
                      <m:t>±</m:t>
                    </m:r>
                    <m:sSub>
                      <m:sSubPr>
                        <m:ctrlPr>
                          <a:rPr lang="en-US" altLang="ja-JP" b="0" i="1" dirty="0" smtClean="0">
                            <a:latin typeface="Cambria Math"/>
                          </a:rPr>
                        </m:ctrlPr>
                      </m:sSubPr>
                      <m:e>
                        <m:r>
                          <a:rPr lang="en-US" altLang="ja-JP" b="0" i="1" dirty="0" smtClean="0">
                            <a:latin typeface="Cambria Math"/>
                          </a:rPr>
                          <m:t>𝜎</m:t>
                        </m:r>
                      </m:e>
                      <m:sub>
                        <m:r>
                          <a:rPr lang="en-US" altLang="ja-JP" b="0" i="1" dirty="0" smtClean="0">
                            <a:latin typeface="Cambria Math"/>
                          </a:rPr>
                          <m:t>𝜔</m:t>
                        </m:r>
                      </m:sub>
                    </m:sSub>
                    <m:r>
                      <a:rPr lang="en-US" altLang="ja-JP" b="0" i="1" dirty="0" smtClean="0">
                        <a:latin typeface="Cambria Math"/>
                      </a:rPr>
                      <m:t>=4.64±0.21</m:t>
                    </m:r>
                  </m:oMath>
                </a14:m>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363272" cy="4525963"/>
              </a:xfrm>
              <a:blipFill rotWithShape="1">
                <a:blip r:embed="rId2"/>
                <a:stretch>
                  <a:fillRect/>
                </a:stretch>
              </a:blipFill>
            </p:spPr>
            <p:txBody>
              <a:bodyPr/>
              <a:lstStyle/>
              <a:p>
                <a:r>
                  <a:rPr lang="ja-JP" altLang="en-US">
                    <a:noFill/>
                  </a:rPr>
                  <a:t> </a:t>
                </a:r>
              </a:p>
            </p:txBody>
          </p:sp>
        </mc:Fallback>
      </mc:AlternateContent>
      <p:sp>
        <p:nvSpPr>
          <p:cNvPr id="4" name="テキスト ボックス 3"/>
          <p:cNvSpPr txBox="1"/>
          <p:nvPr/>
        </p:nvSpPr>
        <p:spPr>
          <a:xfrm>
            <a:off x="2555776" y="6110293"/>
            <a:ext cx="6408712" cy="369332"/>
          </a:xfrm>
          <a:prstGeom prst="rect">
            <a:avLst/>
          </a:prstGeom>
          <a:noFill/>
        </p:spPr>
        <p:txBody>
          <a:bodyPr wrap="square" rtlCol="0">
            <a:spAutoFit/>
          </a:bodyPr>
          <a:lstStyle/>
          <a:p>
            <a:r>
              <a:rPr kumimoji="1" lang="en-US" altLang="ja-JP" dirty="0" smtClean="0">
                <a:hlinkClick r:id="rId3"/>
              </a:rPr>
              <a:t>http://www.tagen.tohoku.ac.jp/labo/ishijima/gosa-03.html</a:t>
            </a:r>
            <a:r>
              <a:rPr kumimoji="1" lang="ja-JP" altLang="en-US" dirty="0" smtClean="0"/>
              <a:t>　参照</a:t>
            </a:r>
            <a:endParaRPr kumimoji="1" lang="ja-JP" altLang="en-US" dirty="0"/>
          </a:p>
        </p:txBody>
      </p:sp>
    </p:spTree>
    <p:extLst>
      <p:ext uri="{BB962C8B-B14F-4D97-AF65-F5344CB8AC3E}">
        <p14:creationId xmlns:p14="http://schemas.microsoft.com/office/powerpoint/2010/main" val="3330651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実験原理</a:t>
            </a:r>
            <a:endParaRPr kumimoji="1" lang="ja-JP" altLang="en-US" dirty="0"/>
          </a:p>
        </p:txBody>
      </p:sp>
      <p:sp>
        <p:nvSpPr>
          <p:cNvPr id="3" name="コンテンツ プレースホルダー 2"/>
          <p:cNvSpPr>
            <a:spLocks noGrp="1"/>
          </p:cNvSpPr>
          <p:nvPr>
            <p:ph idx="1"/>
          </p:nvPr>
        </p:nvSpPr>
        <p:spPr>
          <a:xfrm>
            <a:off x="457200" y="1600201"/>
            <a:ext cx="8229600" cy="3268960"/>
          </a:xfrm>
        </p:spPr>
        <p:txBody>
          <a:bodyPr>
            <a:normAutofit/>
          </a:bodyPr>
          <a:lstStyle/>
          <a:p>
            <a:r>
              <a:rPr lang="ja-JP" altLang="en-US" dirty="0"/>
              <a:t>宇宙</a:t>
            </a:r>
            <a:r>
              <a:rPr lang="ja-JP" altLang="en-US" dirty="0" smtClean="0"/>
              <a:t>から地球に一次宇宙線</a:t>
            </a:r>
            <a:r>
              <a:rPr lang="en-US" altLang="ja-JP" dirty="0" smtClean="0"/>
              <a:t>(</a:t>
            </a:r>
            <a:r>
              <a:rPr lang="ja-JP" altLang="en-US" dirty="0"/>
              <a:t>主</a:t>
            </a:r>
            <a:r>
              <a:rPr lang="ja-JP" altLang="en-US" dirty="0" smtClean="0"/>
              <a:t>にプロトン</a:t>
            </a:r>
            <a:r>
              <a:rPr lang="en-US" altLang="ja-JP" dirty="0" smtClean="0"/>
              <a:t>)</a:t>
            </a:r>
            <a:r>
              <a:rPr lang="ja-JP" altLang="en-US" dirty="0" smtClean="0"/>
              <a:t>が降ってくる。</a:t>
            </a:r>
            <a:endParaRPr lang="en-US" altLang="ja-JP" dirty="0" smtClean="0"/>
          </a:p>
          <a:p>
            <a:r>
              <a:rPr lang="ja-JP" altLang="en-US" dirty="0" smtClean="0"/>
              <a:t>それが地球大気中の酸素、窒素などの原子核と反応し、二次宇宙線</a:t>
            </a:r>
            <a:r>
              <a:rPr lang="en-US" altLang="ja-JP" dirty="0" smtClean="0"/>
              <a:t>(</a:t>
            </a:r>
            <a:r>
              <a:rPr lang="ja-JP" altLang="en-US" dirty="0" smtClean="0"/>
              <a:t>主に</a:t>
            </a:r>
            <a:r>
              <a:rPr lang="en-US" altLang="ja-JP" dirty="0" smtClean="0"/>
              <a:t>π</a:t>
            </a:r>
            <a:r>
              <a:rPr lang="ja-JP" altLang="en-US" dirty="0" smtClean="0"/>
              <a:t>中間子や</a:t>
            </a:r>
            <a:r>
              <a:rPr lang="en-US" altLang="ja-JP" dirty="0" smtClean="0"/>
              <a:t>K</a:t>
            </a:r>
            <a:r>
              <a:rPr lang="ja-JP" altLang="en-US" dirty="0" smtClean="0"/>
              <a:t>中間子など</a:t>
            </a:r>
            <a:r>
              <a:rPr lang="en-US" altLang="ja-JP" dirty="0" smtClean="0"/>
              <a:t>)</a:t>
            </a:r>
            <a:r>
              <a:rPr lang="ja-JP" altLang="en-US" dirty="0" smtClean="0"/>
              <a:t>が生成する。</a:t>
            </a:r>
            <a:endParaRPr lang="en-US" altLang="ja-JP" dirty="0" smtClean="0"/>
          </a:p>
          <a:p>
            <a:r>
              <a:rPr lang="ja-JP" altLang="en-US" dirty="0"/>
              <a:t>これら</a:t>
            </a:r>
            <a:r>
              <a:rPr lang="ja-JP" altLang="en-US" dirty="0" smtClean="0"/>
              <a:t>がさらに崩壊してミューオンを生成する。</a:t>
            </a:r>
            <a:endParaRPr lang="en-US" altLang="ja-JP" dirty="0" smtClean="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185790151"/>
              </p:ext>
            </p:extLst>
          </p:nvPr>
        </p:nvGraphicFramePr>
        <p:xfrm>
          <a:off x="1115616" y="4869160"/>
          <a:ext cx="1905000" cy="544513"/>
        </p:xfrm>
        <a:graphic>
          <a:graphicData uri="http://schemas.openxmlformats.org/presentationml/2006/ole">
            <mc:AlternateContent xmlns:mc="http://schemas.openxmlformats.org/markup-compatibility/2006">
              <mc:Choice xmlns:v="urn:schemas-microsoft-com:vml" Requires="v">
                <p:oleObj spid="_x0000_s2653" name="数式" r:id="rId3" imgW="888614" imgH="253890" progId="Equation.3">
                  <p:embed/>
                </p:oleObj>
              </mc:Choice>
              <mc:Fallback>
                <p:oleObj name="数式" r:id="rId3" imgW="888614" imgH="253890" progId="Equation.3">
                  <p:embed/>
                  <p:pic>
                    <p:nvPicPr>
                      <p:cNvPr id="0" name="Picture 3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869160"/>
                        <a:ext cx="190500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259909283"/>
              </p:ext>
            </p:extLst>
          </p:nvPr>
        </p:nvGraphicFramePr>
        <p:xfrm>
          <a:off x="1115616" y="5301208"/>
          <a:ext cx="1876425" cy="544513"/>
        </p:xfrm>
        <a:graphic>
          <a:graphicData uri="http://schemas.openxmlformats.org/presentationml/2006/ole">
            <mc:AlternateContent xmlns:mc="http://schemas.openxmlformats.org/markup-compatibility/2006">
              <mc:Choice xmlns:v="urn:schemas-microsoft-com:vml" Requires="v">
                <p:oleObj spid="_x0000_s2654" name="数式" r:id="rId5" imgW="875920" imgH="253890" progId="Equation.3">
                  <p:embed/>
                </p:oleObj>
              </mc:Choice>
              <mc:Fallback>
                <p:oleObj name="数式" r:id="rId5" imgW="875920" imgH="253890" progId="Equation.3">
                  <p:embed/>
                  <p:pic>
                    <p:nvPicPr>
                      <p:cNvPr id="0" name="Picture 3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5301208"/>
                        <a:ext cx="1876425"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655464695"/>
              </p:ext>
            </p:extLst>
          </p:nvPr>
        </p:nvGraphicFramePr>
        <p:xfrm>
          <a:off x="1043608" y="5733256"/>
          <a:ext cx="1958975" cy="544512"/>
        </p:xfrm>
        <a:graphic>
          <a:graphicData uri="http://schemas.openxmlformats.org/presentationml/2006/ole">
            <mc:AlternateContent xmlns:mc="http://schemas.openxmlformats.org/markup-compatibility/2006">
              <mc:Choice xmlns:v="urn:schemas-microsoft-com:vml" Requires="v">
                <p:oleObj spid="_x0000_s2655" name="数式" r:id="rId7" imgW="914400" imgH="254000" progId="Equation.3">
                  <p:embed/>
                </p:oleObj>
              </mc:Choice>
              <mc:Fallback>
                <p:oleObj name="数式" r:id="rId7" imgW="914400" imgH="254000" progId="Equation.3">
                  <p:embed/>
                  <p:pic>
                    <p:nvPicPr>
                      <p:cNvPr id="0" name="Picture 3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5733256"/>
                        <a:ext cx="1958975"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476329079"/>
              </p:ext>
            </p:extLst>
          </p:nvPr>
        </p:nvGraphicFramePr>
        <p:xfrm>
          <a:off x="1043608" y="6165304"/>
          <a:ext cx="1930400" cy="544513"/>
        </p:xfrm>
        <a:graphic>
          <a:graphicData uri="http://schemas.openxmlformats.org/presentationml/2006/ole">
            <mc:AlternateContent xmlns:mc="http://schemas.openxmlformats.org/markup-compatibility/2006">
              <mc:Choice xmlns:v="urn:schemas-microsoft-com:vml" Requires="v">
                <p:oleObj spid="_x0000_s2656" name="数式" r:id="rId9" imgW="901309" imgH="253890" progId="Equation.3">
                  <p:embed/>
                </p:oleObj>
              </mc:Choice>
              <mc:Fallback>
                <p:oleObj name="数式" r:id="rId9" imgW="901309" imgH="253890" progId="Equation.3">
                  <p:embed/>
                  <p:pic>
                    <p:nvPicPr>
                      <p:cNvPr id="0" name="Picture 3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6165304"/>
                        <a:ext cx="193040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テキスト ボックス 7"/>
          <p:cNvSpPr txBox="1"/>
          <p:nvPr/>
        </p:nvSpPr>
        <p:spPr>
          <a:xfrm>
            <a:off x="3818065" y="4941168"/>
            <a:ext cx="4824536" cy="1631216"/>
          </a:xfrm>
          <a:prstGeom prst="rect">
            <a:avLst/>
          </a:prstGeom>
          <a:noFill/>
        </p:spPr>
        <p:txBody>
          <a:bodyPr wrap="square" rtlCol="0">
            <a:spAutoFit/>
          </a:bodyPr>
          <a:lstStyle/>
          <a:p>
            <a:r>
              <a:rPr lang="en-US" altLang="ja-JP" sz="2000" b="1" dirty="0" smtClean="0">
                <a:solidFill>
                  <a:prstClr val="black"/>
                </a:solidFill>
                <a:latin typeface="HGPｺﾞｼｯｸM" pitchFamily="50" charset="-128"/>
                <a:ea typeface="HGPｺﾞｼｯｸM" pitchFamily="50" charset="-128"/>
              </a:rPr>
              <a:t>2</a:t>
            </a:r>
            <a:r>
              <a:rPr lang="ja-JP" altLang="en-US" sz="2000" b="1" dirty="0" smtClean="0">
                <a:solidFill>
                  <a:prstClr val="black"/>
                </a:solidFill>
                <a:latin typeface="HGPｺﾞｼｯｸM" pitchFamily="50" charset="-128"/>
                <a:ea typeface="HGPｺﾞｼｯｸM" pitchFamily="50" charset="-128"/>
              </a:rPr>
              <a:t>次宇宙線の</a:t>
            </a:r>
            <a:endParaRPr lang="en-US" altLang="ja-JP" sz="2000" b="1" dirty="0" smtClean="0">
              <a:solidFill>
                <a:prstClr val="black"/>
              </a:solidFill>
              <a:latin typeface="HGPｺﾞｼｯｸM" pitchFamily="50" charset="-128"/>
              <a:ea typeface="HGPｺﾞｼｯｸM" pitchFamily="50" charset="-128"/>
            </a:endParaRPr>
          </a:p>
          <a:p>
            <a:r>
              <a:rPr lang="ja-JP" altLang="en-US" sz="2000" b="1" dirty="0" smtClean="0">
                <a:solidFill>
                  <a:prstClr val="black"/>
                </a:solidFill>
                <a:latin typeface="HGPｺﾞｼｯｸM" pitchFamily="50" charset="-128"/>
                <a:ea typeface="HGPｺﾞｼｯｸM" pitchFamily="50" charset="-128"/>
              </a:rPr>
              <a:t>　　</a:t>
            </a:r>
            <a:r>
              <a:rPr lang="en-US" altLang="ja-JP" sz="2000" b="1" dirty="0" smtClean="0">
                <a:solidFill>
                  <a:prstClr val="black"/>
                </a:solidFill>
                <a:latin typeface="HGPｺﾞｼｯｸM" pitchFamily="50" charset="-128"/>
                <a:ea typeface="HGPｺﾞｼｯｸM" pitchFamily="50" charset="-128"/>
              </a:rPr>
              <a:t>π</a:t>
            </a:r>
            <a:r>
              <a:rPr lang="ja-JP" altLang="en-US" sz="2000" b="1" dirty="0" smtClean="0">
                <a:solidFill>
                  <a:prstClr val="black"/>
                </a:solidFill>
                <a:latin typeface="HGPｺﾞｼｯｸM" pitchFamily="50" charset="-128"/>
                <a:ea typeface="HGPｺﾞｼｯｸM" pitchFamily="50" charset="-128"/>
              </a:rPr>
              <a:t>中間子、</a:t>
            </a:r>
            <a:r>
              <a:rPr lang="en-US" altLang="ja-JP" sz="2000" b="1" dirty="0" smtClean="0">
                <a:solidFill>
                  <a:prstClr val="black"/>
                </a:solidFill>
                <a:latin typeface="HGPｺﾞｼｯｸM" pitchFamily="50" charset="-128"/>
                <a:ea typeface="HGPｺﾞｼｯｸM" pitchFamily="50" charset="-128"/>
              </a:rPr>
              <a:t>K</a:t>
            </a:r>
            <a:r>
              <a:rPr lang="ja-JP" altLang="en-US" sz="2000" b="1" dirty="0" smtClean="0">
                <a:solidFill>
                  <a:prstClr val="black"/>
                </a:solidFill>
                <a:latin typeface="HGPｺﾞｼｯｸM" pitchFamily="50" charset="-128"/>
                <a:ea typeface="HGPｺﾞｼｯｸM" pitchFamily="50" charset="-128"/>
              </a:rPr>
              <a:t>中間子の存在比</a:t>
            </a:r>
            <a:endParaRPr lang="en-US" altLang="ja-JP" sz="2000" b="1" dirty="0" smtClean="0">
              <a:solidFill>
                <a:prstClr val="black"/>
              </a:solidFill>
              <a:latin typeface="HGPｺﾞｼｯｸM" pitchFamily="50" charset="-128"/>
              <a:ea typeface="HGPｺﾞｼｯｸM" pitchFamily="50" charset="-128"/>
            </a:endParaRPr>
          </a:p>
          <a:p>
            <a:r>
              <a:rPr lang="ja-JP" altLang="en-US" sz="2000" b="1" dirty="0" smtClean="0">
                <a:solidFill>
                  <a:prstClr val="black"/>
                </a:solidFill>
                <a:latin typeface="HGPｺﾞｼｯｸM" pitchFamily="50" charset="-128"/>
                <a:ea typeface="HGPｺﾞｼｯｸM" pitchFamily="50" charset="-128"/>
              </a:rPr>
              <a:t>　　　　　　　　　　</a:t>
            </a:r>
            <a:r>
              <a:rPr lang="en-US" altLang="ja-JP" sz="2000" b="1" dirty="0" smtClean="0">
                <a:solidFill>
                  <a:prstClr val="black"/>
                </a:solidFill>
                <a:latin typeface="HGPｺﾞｼｯｸM" pitchFamily="50" charset="-128"/>
                <a:ea typeface="HGPｺﾞｼｯｸM" pitchFamily="50" charset="-128"/>
              </a:rPr>
              <a:t>π</a:t>
            </a:r>
            <a:r>
              <a:rPr lang="ja-JP" altLang="en-US" sz="2000" b="1" dirty="0" smtClean="0">
                <a:solidFill>
                  <a:prstClr val="black"/>
                </a:solidFill>
                <a:latin typeface="HGPｺﾞｼｯｸM" pitchFamily="50" charset="-128"/>
                <a:ea typeface="HGPｺﾞｼｯｸM" pitchFamily="50" charset="-128"/>
              </a:rPr>
              <a:t>：</a:t>
            </a:r>
            <a:r>
              <a:rPr lang="en-US" altLang="ja-JP" sz="2000" b="1" dirty="0" smtClean="0">
                <a:solidFill>
                  <a:prstClr val="black"/>
                </a:solidFill>
                <a:latin typeface="HGPｺﾞｼｯｸM" pitchFamily="50" charset="-128"/>
                <a:ea typeface="HGPｺﾞｼｯｸM" pitchFamily="50" charset="-128"/>
              </a:rPr>
              <a:t>K</a:t>
            </a:r>
            <a:r>
              <a:rPr lang="ja-JP" altLang="en-US" sz="2000" b="1" dirty="0" smtClean="0">
                <a:solidFill>
                  <a:prstClr val="black"/>
                </a:solidFill>
                <a:latin typeface="HGPｺﾞｼｯｸM" pitchFamily="50" charset="-128"/>
                <a:ea typeface="HGPｺﾞｼｯｸM" pitchFamily="50" charset="-128"/>
              </a:rPr>
              <a:t>～</a:t>
            </a:r>
            <a:r>
              <a:rPr lang="en-US" altLang="ja-JP" sz="2000" b="1" dirty="0" smtClean="0">
                <a:solidFill>
                  <a:prstClr val="black"/>
                </a:solidFill>
                <a:latin typeface="HGPｺﾞｼｯｸM" pitchFamily="50" charset="-128"/>
                <a:ea typeface="HGPｺﾞｼｯｸM" pitchFamily="50" charset="-128"/>
              </a:rPr>
              <a:t>9</a:t>
            </a:r>
            <a:r>
              <a:rPr lang="ja-JP" altLang="en-US" sz="2000" b="1" dirty="0" smtClean="0">
                <a:solidFill>
                  <a:prstClr val="black"/>
                </a:solidFill>
                <a:latin typeface="HGPｺﾞｼｯｸM" pitchFamily="50" charset="-128"/>
                <a:ea typeface="HGPｺﾞｼｯｸM" pitchFamily="50" charset="-128"/>
              </a:rPr>
              <a:t>：</a:t>
            </a:r>
            <a:r>
              <a:rPr lang="en-US" altLang="ja-JP" sz="2000" b="1" dirty="0" smtClean="0">
                <a:solidFill>
                  <a:prstClr val="black"/>
                </a:solidFill>
                <a:latin typeface="HGPｺﾞｼｯｸM" pitchFamily="50" charset="-128"/>
                <a:ea typeface="HGPｺﾞｼｯｸM" pitchFamily="50" charset="-128"/>
              </a:rPr>
              <a:t>1</a:t>
            </a:r>
          </a:p>
          <a:p>
            <a:r>
              <a:rPr lang="ja-JP" altLang="en-US" sz="2000" b="1" dirty="0" smtClean="0">
                <a:solidFill>
                  <a:prstClr val="black"/>
                </a:solidFill>
                <a:latin typeface="HGPｺﾞｼｯｸM" pitchFamily="50" charset="-128"/>
                <a:ea typeface="HGPｺﾞｼｯｸM" pitchFamily="50" charset="-128"/>
              </a:rPr>
              <a:t>　　</a:t>
            </a:r>
            <a:r>
              <a:rPr lang="en-US" altLang="ja-JP" sz="2000" dirty="0" smtClean="0">
                <a:solidFill>
                  <a:prstClr val="black"/>
                </a:solidFill>
                <a:latin typeface="HGPｺﾞｼｯｸM" pitchFamily="50" charset="-128"/>
                <a:ea typeface="HGPｺﾞｼｯｸM" pitchFamily="50" charset="-128"/>
              </a:rPr>
              <a:t> </a:t>
            </a:r>
            <a:r>
              <a:rPr lang="ja-JP" altLang="en-US" sz="2000" b="1" dirty="0" smtClean="0">
                <a:solidFill>
                  <a:prstClr val="black"/>
                </a:solidFill>
                <a:latin typeface="HGPｺﾞｼｯｸM" pitchFamily="50" charset="-128"/>
                <a:ea typeface="HGPｺﾞｼｯｸM" pitchFamily="50" charset="-128"/>
              </a:rPr>
              <a:t>地上に来る　　　　と　　　の個数比</a:t>
            </a:r>
            <a:endParaRPr lang="en-US" altLang="ja-JP" sz="2000" b="1" dirty="0" smtClean="0">
              <a:solidFill>
                <a:prstClr val="black"/>
              </a:solidFill>
              <a:latin typeface="HGPｺﾞｼｯｸM" pitchFamily="50" charset="-128"/>
              <a:ea typeface="HGPｺﾞｼｯｸM" pitchFamily="50" charset="-128"/>
            </a:endParaRPr>
          </a:p>
          <a:p>
            <a:r>
              <a:rPr lang="ja-JP" altLang="en-US" sz="2000" b="1" dirty="0" smtClean="0">
                <a:solidFill>
                  <a:prstClr val="black"/>
                </a:solidFill>
                <a:latin typeface="HGPｺﾞｼｯｸM" pitchFamily="50" charset="-128"/>
                <a:ea typeface="HGPｺﾞｼｯｸM" pitchFamily="50" charset="-128"/>
              </a:rPr>
              <a:t>　　　　　　　　　　　　</a:t>
            </a:r>
            <a:r>
              <a:rPr lang="en-US" altLang="ja-JP" sz="2000" b="1" dirty="0" smtClean="0">
                <a:solidFill>
                  <a:prstClr val="black"/>
                </a:solidFill>
                <a:latin typeface="HGPｺﾞｼｯｸM" pitchFamily="50" charset="-128"/>
                <a:ea typeface="HGPｺﾞｼｯｸM" pitchFamily="50" charset="-128"/>
              </a:rPr>
              <a:t>: </a:t>
            </a:r>
            <a:r>
              <a:rPr lang="ja-JP" altLang="en-US" sz="2000" b="1" dirty="0" smtClean="0">
                <a:solidFill>
                  <a:prstClr val="black"/>
                </a:solidFill>
                <a:latin typeface="HGPｺﾞｼｯｸM" pitchFamily="50" charset="-128"/>
                <a:ea typeface="HGPｺﾞｼｯｸM" pitchFamily="50" charset="-128"/>
              </a:rPr>
              <a:t>　　～</a:t>
            </a:r>
            <a:r>
              <a:rPr lang="en-US" altLang="ja-JP" sz="2000" b="1" dirty="0" smtClean="0">
                <a:solidFill>
                  <a:prstClr val="black"/>
                </a:solidFill>
                <a:latin typeface="HGPｺﾞｼｯｸM" pitchFamily="50" charset="-128"/>
                <a:ea typeface="HGPｺﾞｼｯｸM" pitchFamily="50" charset="-128"/>
              </a:rPr>
              <a:t>6 : 5 </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4124439868"/>
              </p:ext>
            </p:extLst>
          </p:nvPr>
        </p:nvGraphicFramePr>
        <p:xfrm>
          <a:off x="5727095" y="5816137"/>
          <a:ext cx="503238" cy="490537"/>
        </p:xfrm>
        <a:graphic>
          <a:graphicData uri="http://schemas.openxmlformats.org/presentationml/2006/ole">
            <mc:AlternateContent xmlns:mc="http://schemas.openxmlformats.org/markup-compatibility/2006">
              <mc:Choice xmlns:v="urn:schemas-microsoft-com:vml" Requires="v">
                <p:oleObj spid="_x0000_s2657" name="数式" r:id="rId11" imgW="215806" imgH="228501" progId="Equation.3">
                  <p:embed/>
                </p:oleObj>
              </mc:Choice>
              <mc:Fallback>
                <p:oleObj name="数式" r:id="rId11" imgW="215806" imgH="228501" progId="Equation.3">
                  <p:embed/>
                  <p:pic>
                    <p:nvPicPr>
                      <p:cNvPr id="0" name="Picture 3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7095" y="5816137"/>
                        <a:ext cx="503238"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95404502"/>
              </p:ext>
            </p:extLst>
          </p:nvPr>
        </p:nvGraphicFramePr>
        <p:xfrm>
          <a:off x="5436096" y="6165304"/>
          <a:ext cx="503238" cy="490537"/>
        </p:xfrm>
        <a:graphic>
          <a:graphicData uri="http://schemas.openxmlformats.org/presentationml/2006/ole">
            <mc:AlternateContent xmlns:mc="http://schemas.openxmlformats.org/markup-compatibility/2006">
              <mc:Choice xmlns:v="urn:schemas-microsoft-com:vml" Requires="v">
                <p:oleObj spid="_x0000_s2658" name="数式" r:id="rId13" imgW="215806" imgH="228501" progId="Equation.3">
                  <p:embed/>
                </p:oleObj>
              </mc:Choice>
              <mc:Fallback>
                <p:oleObj name="数式" r:id="rId13" imgW="215806" imgH="228501" progId="Equation.3">
                  <p:embed/>
                  <p:pic>
                    <p:nvPicPr>
                      <p:cNvPr id="0" name="Picture 3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6096" y="6165304"/>
                        <a:ext cx="503238"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626995053"/>
              </p:ext>
            </p:extLst>
          </p:nvPr>
        </p:nvGraphicFramePr>
        <p:xfrm>
          <a:off x="6516216" y="5775210"/>
          <a:ext cx="434975" cy="490537"/>
        </p:xfrm>
        <a:graphic>
          <a:graphicData uri="http://schemas.openxmlformats.org/presentationml/2006/ole">
            <mc:AlternateContent xmlns:mc="http://schemas.openxmlformats.org/markup-compatibility/2006">
              <mc:Choice xmlns:v="urn:schemas-microsoft-com:vml" Requires="v">
                <p:oleObj spid="_x0000_s2659" name="数式" r:id="rId14" imgW="203112" imgH="228501" progId="Equation.3">
                  <p:embed/>
                </p:oleObj>
              </mc:Choice>
              <mc:Fallback>
                <p:oleObj name="数式" r:id="rId14" imgW="203112" imgH="228501" progId="Equation.3">
                  <p:embed/>
                  <p:pic>
                    <p:nvPicPr>
                      <p:cNvPr id="0" name="Picture 3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6216" y="5775210"/>
                        <a:ext cx="43497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2029694659"/>
              </p:ext>
            </p:extLst>
          </p:nvPr>
        </p:nvGraphicFramePr>
        <p:xfrm>
          <a:off x="6012845" y="6165304"/>
          <a:ext cx="434975" cy="490537"/>
        </p:xfrm>
        <a:graphic>
          <a:graphicData uri="http://schemas.openxmlformats.org/presentationml/2006/ole">
            <mc:AlternateContent xmlns:mc="http://schemas.openxmlformats.org/markup-compatibility/2006">
              <mc:Choice xmlns:v="urn:schemas-microsoft-com:vml" Requires="v">
                <p:oleObj spid="_x0000_s2660" name="数式" r:id="rId16" imgW="203112" imgH="228501" progId="Equation.3">
                  <p:embed/>
                </p:oleObj>
              </mc:Choice>
              <mc:Fallback>
                <p:oleObj name="数式" r:id="rId16" imgW="203112" imgH="228501" progId="Equation.3">
                  <p:embed/>
                  <p:pic>
                    <p:nvPicPr>
                      <p:cNvPr id="0" name="Picture 3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2845" y="6165304"/>
                        <a:ext cx="43497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45163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解析結果</a:t>
            </a:r>
            <a:endParaRPr kumimoji="1" lang="ja-JP" altLang="en-US" dirty="0"/>
          </a:p>
        </p:txBody>
      </p:sp>
      <p:sp>
        <p:nvSpPr>
          <p:cNvPr id="5" name="コンテンツ プレースホルダ 4"/>
          <p:cNvSpPr>
            <a:spLocks noGrp="1"/>
          </p:cNvSpPr>
          <p:nvPr>
            <p:ph idx="1"/>
          </p:nvPr>
        </p:nvSpPr>
        <p:spPr/>
        <p:txBody>
          <a:bodyPr>
            <a:normAutofit fontScale="92500" lnSpcReduction="20000"/>
          </a:bodyPr>
          <a:lstStyle/>
          <a:p>
            <a:pPr>
              <a:buNone/>
            </a:pPr>
            <a:r>
              <a:rPr lang="ja-JP" altLang="en-US" sz="5400" dirty="0" smtClean="0"/>
              <a:t>○</a:t>
            </a:r>
            <a:r>
              <a:rPr lang="en-US" altLang="ja-JP" sz="5400" i="1" dirty="0" smtClean="0"/>
              <a:t>τ</a:t>
            </a:r>
            <a:r>
              <a:rPr lang="ja-JP" altLang="en-US" dirty="0" smtClean="0"/>
              <a:t>　</a:t>
            </a:r>
            <a:endParaRPr lang="en-US" altLang="ja-JP" dirty="0" smtClean="0"/>
          </a:p>
          <a:p>
            <a:pPr>
              <a:buNone/>
            </a:pPr>
            <a:r>
              <a:rPr lang="en-US" altLang="ja-JP" dirty="0" smtClean="0"/>
              <a:t>F(t)</a:t>
            </a:r>
            <a:r>
              <a:rPr lang="ja-JP" altLang="en-US" dirty="0" smtClean="0"/>
              <a:t>によるフィッティング：</a:t>
            </a:r>
            <a:r>
              <a:rPr lang="en-US" altLang="ja-JP" dirty="0" smtClean="0"/>
              <a:t>2.284±0.143[</a:t>
            </a:r>
            <a:r>
              <a:rPr lang="en-US" altLang="ja-JP" dirty="0" err="1" smtClean="0"/>
              <a:t>μs</a:t>
            </a:r>
            <a:r>
              <a:rPr lang="en-US" altLang="ja-JP" dirty="0" smtClean="0"/>
              <a:t>]</a:t>
            </a:r>
          </a:p>
          <a:p>
            <a:pPr marL="0" indent="0">
              <a:buNone/>
            </a:pPr>
            <a:r>
              <a:rPr lang="en-US" altLang="ja-JP" dirty="0" smtClean="0"/>
              <a:t>G(t)</a:t>
            </a:r>
            <a:r>
              <a:rPr lang="ja-JP" altLang="en-US" dirty="0" smtClean="0"/>
              <a:t>によるフィッティング：</a:t>
            </a:r>
            <a:r>
              <a:rPr lang="en-US" altLang="ja-JP" dirty="0" smtClean="0"/>
              <a:t>2.204±0.144[</a:t>
            </a:r>
            <a:r>
              <a:rPr lang="en-US" altLang="ja-JP" dirty="0" err="1" smtClean="0"/>
              <a:t>μs</a:t>
            </a:r>
            <a:r>
              <a:rPr lang="en-US" altLang="ja-JP" dirty="0" smtClean="0"/>
              <a:t>]</a:t>
            </a:r>
          </a:p>
          <a:p>
            <a:pPr>
              <a:buNone/>
            </a:pPr>
            <a:endParaRPr lang="en-US" altLang="ja-JP" dirty="0" smtClean="0"/>
          </a:p>
          <a:p>
            <a:pPr>
              <a:buNone/>
            </a:pPr>
            <a:r>
              <a:rPr lang="ja-JP" altLang="en-US" sz="5200" dirty="0" smtClean="0"/>
              <a:t>○</a:t>
            </a:r>
            <a:r>
              <a:rPr lang="en-US" altLang="ja-JP" sz="5200" i="1" dirty="0" smtClean="0"/>
              <a:t>g</a:t>
            </a:r>
            <a:r>
              <a:rPr lang="ja-JP" altLang="en-US" sz="5200" dirty="0" smtClean="0"/>
              <a:t>因子</a:t>
            </a:r>
            <a:endParaRPr lang="en-US" altLang="ja-JP" sz="5200" dirty="0" smtClean="0"/>
          </a:p>
          <a:p>
            <a:pPr marL="0" indent="0">
              <a:buNone/>
            </a:pPr>
            <a:r>
              <a:rPr kumimoji="1" lang="en-US" altLang="ja-JP" sz="4400" dirty="0" smtClean="0"/>
              <a:t>                    1.97±0.089</a:t>
            </a:r>
          </a:p>
          <a:p>
            <a:endParaRPr kumimoji="1" lang="en-US" altLang="ja-JP" dirty="0" smtClean="0"/>
          </a:p>
          <a:p>
            <a:pPr marL="0" indent="0" algn="r">
              <a:buNone/>
            </a:pPr>
            <a:r>
              <a:rPr lang="en-US" altLang="ja-JP" dirty="0" smtClean="0"/>
              <a:t>(</a:t>
            </a:r>
            <a:r>
              <a:rPr lang="ja-JP" altLang="en-US" dirty="0" smtClean="0"/>
              <a:t>文献値：</a:t>
            </a:r>
            <a:r>
              <a:rPr lang="en-US" altLang="ja-JP" i="1" dirty="0" smtClean="0"/>
              <a:t>τ</a:t>
            </a:r>
            <a:r>
              <a:rPr lang="en-US" altLang="ja-JP" dirty="0" smtClean="0"/>
              <a:t>=2.197μs</a:t>
            </a:r>
            <a:r>
              <a:rPr lang="ja-JP" altLang="en-US" dirty="0" err="1" smtClean="0"/>
              <a:t>，</a:t>
            </a:r>
            <a:r>
              <a:rPr lang="en-US" altLang="ja-JP" i="1" dirty="0" smtClean="0"/>
              <a:t>g</a:t>
            </a:r>
            <a:r>
              <a:rPr lang="en-US" altLang="ja-JP" dirty="0" smtClean="0"/>
              <a:t>=2.0023)</a:t>
            </a:r>
            <a:endParaRPr kumimoji="1" lang="en-US" altLang="ja-JP" dirty="0" smtClean="0"/>
          </a:p>
          <a:p>
            <a:pPr>
              <a:buNone/>
            </a:pPr>
            <a:endParaRPr lang="en-US" altLang="ja-JP" dirty="0" smtClean="0"/>
          </a:p>
          <a:p>
            <a:pPr>
              <a:buNone/>
            </a:pPr>
            <a:endParaRPr lang="en-US" altLang="ja-JP"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反省・考察</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片読みのため，検出率がよくなかった．</a:t>
            </a:r>
            <a:endParaRPr kumimoji="1" lang="en-US" altLang="ja-JP" dirty="0" smtClean="0"/>
          </a:p>
          <a:p>
            <a:r>
              <a:rPr lang="ja-JP" altLang="en-US" dirty="0"/>
              <a:t>同様の理由</a:t>
            </a:r>
            <a:r>
              <a:rPr lang="ja-JP" altLang="en-US" dirty="0" smtClean="0"/>
              <a:t>でアフターパルスやノイズを十分にカットできなかった．</a:t>
            </a:r>
            <a:endParaRPr lang="en-US" altLang="ja-JP" dirty="0" smtClean="0"/>
          </a:p>
          <a:p>
            <a:r>
              <a:rPr lang="ja-JP" altLang="en-US" dirty="0" smtClean="0"/>
              <a:t>結果，フィッティングをかなり大きい時間から開始することになり，</a:t>
            </a:r>
            <a:r>
              <a:rPr lang="en-US" altLang="ja-JP" i="1" dirty="0" smtClean="0"/>
              <a:t>ω</a:t>
            </a:r>
            <a:r>
              <a:rPr lang="ja-JP" altLang="en-US" dirty="0" smtClean="0"/>
              <a:t>の値を正確に得ることができなかった．</a:t>
            </a:r>
            <a:endParaRPr lang="en-US" altLang="ja-JP" dirty="0"/>
          </a:p>
          <a:p>
            <a:r>
              <a:rPr lang="en-US" altLang="ja-JP" dirty="0" smtClean="0"/>
              <a:t>PMT4</a:t>
            </a:r>
            <a:r>
              <a:rPr lang="ja-JP" altLang="en-US" dirty="0" smtClean="0"/>
              <a:t>の密閉が不十分？</a:t>
            </a:r>
            <a:endParaRPr lang="en-US" altLang="ja-JP" dirty="0" smtClean="0"/>
          </a:p>
          <a:p>
            <a:pPr marL="0" indent="0">
              <a:buNone/>
            </a:pPr>
            <a:r>
              <a:rPr lang="ja-JP" altLang="en-US" dirty="0"/>
              <a:t>　</a:t>
            </a:r>
            <a:r>
              <a:rPr lang="ja-JP" altLang="en-US" dirty="0" smtClean="0"/>
              <a:t>　　　　　　　　　　→かなり多い</a:t>
            </a:r>
            <a:r>
              <a:rPr lang="ja-JP" altLang="en-US" dirty="0" smtClean="0"/>
              <a:t>アフターパルス</a:t>
            </a:r>
            <a:endParaRPr kumimoji="1" lang="en-US" altLang="ja-JP" dirty="0" smtClean="0"/>
          </a:p>
        </p:txBody>
      </p:sp>
    </p:spTree>
    <p:extLst>
      <p:ext uri="{BB962C8B-B14F-4D97-AF65-F5344CB8AC3E}">
        <p14:creationId xmlns:p14="http://schemas.microsoft.com/office/powerpoint/2010/main" val="11096912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謝辞</a:t>
            </a:r>
            <a:endParaRPr kumimoji="1" lang="ja-JP" altLang="en-US" dirty="0"/>
          </a:p>
        </p:txBody>
      </p:sp>
      <p:sp>
        <p:nvSpPr>
          <p:cNvPr id="3" name="コンテンツ プレースホルダー 2"/>
          <p:cNvSpPr>
            <a:spLocks noGrp="1"/>
          </p:cNvSpPr>
          <p:nvPr>
            <p:ph idx="1"/>
          </p:nvPr>
        </p:nvSpPr>
        <p:spPr>
          <a:xfrm>
            <a:off x="251520" y="1628800"/>
            <a:ext cx="8507288" cy="4525963"/>
          </a:xfrm>
        </p:spPr>
        <p:txBody>
          <a:bodyPr/>
          <a:lstStyle/>
          <a:p>
            <a:pPr>
              <a:buNone/>
            </a:pPr>
            <a:r>
              <a:rPr lang="ja-JP" altLang="en-US" dirty="0" smtClean="0"/>
              <a:t>　今実験</a:t>
            </a:r>
            <a:r>
              <a:rPr lang="ja-JP" altLang="en-US" dirty="0"/>
              <a:t>に</a:t>
            </a:r>
            <a:r>
              <a:rPr lang="ja-JP" altLang="en-US" dirty="0" smtClean="0"/>
              <a:t>おいて，</a:t>
            </a:r>
            <a:endParaRPr lang="en-US" altLang="ja-JP" dirty="0" smtClean="0"/>
          </a:p>
          <a:p>
            <a:pPr>
              <a:buNone/>
            </a:pPr>
            <a:r>
              <a:rPr lang="ja-JP" altLang="en-US" dirty="0" smtClean="0"/>
              <a:t>　　　南野先生，</a:t>
            </a:r>
            <a:r>
              <a:rPr lang="en-US" altLang="ja-JP" dirty="0" smtClean="0"/>
              <a:t>TA</a:t>
            </a:r>
            <a:r>
              <a:rPr lang="ja-JP" altLang="en-US" dirty="0" err="1" smtClean="0"/>
              <a:t>の久</a:t>
            </a:r>
            <a:r>
              <a:rPr lang="ja-JP" altLang="en-US" dirty="0" smtClean="0"/>
              <a:t>保さん，日根野</a:t>
            </a:r>
            <a:r>
              <a:rPr lang="ja-JP" altLang="en-US" dirty="0"/>
              <a:t>さん</a:t>
            </a:r>
            <a:endParaRPr lang="en-US" altLang="ja-JP" dirty="0"/>
          </a:p>
          <a:p>
            <a:pPr>
              <a:buNone/>
            </a:pPr>
            <a:r>
              <a:rPr lang="ja-JP" altLang="en-US" dirty="0" err="1" smtClean="0"/>
              <a:t>には</a:t>
            </a:r>
            <a:r>
              <a:rPr lang="ja-JP" altLang="en-US" dirty="0" smtClean="0"/>
              <a:t>様々なご助言およびご指導をいただきました．</a:t>
            </a:r>
            <a:endParaRPr lang="en-US" altLang="ja-JP" dirty="0" smtClean="0"/>
          </a:p>
          <a:p>
            <a:pPr>
              <a:buNone/>
            </a:pPr>
            <a:r>
              <a:rPr lang="ja-JP" altLang="en-US" dirty="0"/>
              <a:t>　</a:t>
            </a:r>
            <a:r>
              <a:rPr lang="en-US" altLang="ja-JP" dirty="0" smtClean="0"/>
              <a:t>A1</a:t>
            </a:r>
            <a:r>
              <a:rPr lang="ja-JP" altLang="en-US" dirty="0" smtClean="0"/>
              <a:t>一同</a:t>
            </a:r>
            <a:r>
              <a:rPr lang="ja-JP" altLang="en-US" dirty="0"/>
              <a:t>深く感謝申し上げます。</a:t>
            </a:r>
          </a:p>
          <a:p>
            <a:endParaRPr kumimoji="1" lang="ja-JP" altLang="en-US" dirty="0"/>
          </a:p>
        </p:txBody>
      </p:sp>
    </p:spTree>
    <p:extLst>
      <p:ext uri="{BB962C8B-B14F-4D97-AF65-F5344CB8AC3E}">
        <p14:creationId xmlns:p14="http://schemas.microsoft.com/office/powerpoint/2010/main" val="167965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556792"/>
            <a:ext cx="8291264" cy="1828800"/>
          </a:xfrm>
        </p:spPr>
        <p:txBody>
          <a:bodyPr>
            <a:normAutofit/>
          </a:bodyPr>
          <a:lstStyle/>
          <a:p>
            <a:r>
              <a:rPr lang="ja-JP" altLang="en-US" sz="2000" dirty="0" smtClean="0"/>
              <a:t>崩壊により生成する　　と</a:t>
            </a:r>
            <a:r>
              <a:rPr lang="en-US" altLang="ja-JP" sz="2000" dirty="0" smtClean="0"/>
              <a:t>ν</a:t>
            </a:r>
            <a:r>
              <a:rPr lang="ja-JP" altLang="en-US" sz="2000" dirty="0" smtClean="0"/>
              <a:t>は運動量保存より、</a:t>
            </a:r>
            <a:r>
              <a:rPr lang="ja-JP" altLang="en-US" sz="2000" dirty="0"/>
              <a:t>逆向き</a:t>
            </a:r>
            <a:r>
              <a:rPr lang="ja-JP" altLang="en-US" sz="2000" dirty="0" smtClean="0"/>
              <a:t>に飛んでい</a:t>
            </a:r>
            <a:r>
              <a:rPr lang="ja-JP" altLang="en-US" sz="2000" dirty="0"/>
              <a:t>く。</a:t>
            </a:r>
            <a:endParaRPr kumimoji="1" lang="en-US" altLang="ja-JP" sz="2000" dirty="0" smtClean="0"/>
          </a:p>
          <a:p>
            <a:r>
              <a:rPr lang="ja-JP" altLang="en-US" sz="2000" dirty="0" smtClean="0"/>
              <a:t>その際、ニュートリノは必ず左巻きスピンをもつ。</a:t>
            </a:r>
            <a:endParaRPr lang="en-US" altLang="ja-JP" sz="2000" dirty="0" smtClean="0"/>
          </a:p>
          <a:p>
            <a:r>
              <a:rPr lang="ja-JP" altLang="en-US" sz="2000" dirty="0"/>
              <a:t>したがって</a:t>
            </a:r>
            <a:r>
              <a:rPr lang="ja-JP" altLang="en-US" sz="2000" dirty="0" smtClean="0"/>
              <a:t>、スピンの保存則より、</a:t>
            </a:r>
            <a:r>
              <a:rPr lang="en-US" altLang="ja-JP" sz="2000" dirty="0"/>
              <a:t> </a:t>
            </a:r>
            <a:r>
              <a:rPr lang="en-US" altLang="ja-JP" sz="2000" dirty="0" smtClean="0"/>
              <a:t>     </a:t>
            </a:r>
            <a:r>
              <a:rPr lang="ja-JP" altLang="en-US" sz="2000" dirty="0" smtClean="0"/>
              <a:t>は左巻きのスピンをもつ。</a:t>
            </a:r>
            <a:endParaRPr kumimoji="1" lang="ja-JP" altLang="en-US" sz="2000" dirty="0"/>
          </a:p>
        </p:txBody>
      </p:sp>
      <p:sp>
        <p:nvSpPr>
          <p:cNvPr id="5" name="円/楕円 4"/>
          <p:cNvSpPr/>
          <p:nvPr/>
        </p:nvSpPr>
        <p:spPr>
          <a:xfrm>
            <a:off x="2339752" y="4581128"/>
            <a:ext cx="792088" cy="79208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573386" y="6398440"/>
            <a:ext cx="180020"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555776" y="350100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2735796" y="3861048"/>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2735796" y="5517232"/>
            <a:ext cx="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上矢印 11"/>
          <p:cNvSpPr/>
          <p:nvPr/>
        </p:nvSpPr>
        <p:spPr>
          <a:xfrm>
            <a:off x="3131840" y="6309320"/>
            <a:ext cx="45719"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3103725" y="3429000"/>
            <a:ext cx="45719"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p:cNvSpPr txBox="1"/>
              <p:nvPr/>
            </p:nvSpPr>
            <p:spPr>
              <a:xfrm>
                <a:off x="2465766" y="4684784"/>
                <a:ext cx="3600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3200" i="1" smtClean="0">
                              <a:latin typeface="Cambria Math"/>
                            </a:rPr>
                          </m:ctrlPr>
                        </m:sSupPr>
                        <m:e>
                          <m:r>
                            <a:rPr kumimoji="1" lang="en-US" altLang="ja-JP" sz="3200" b="0" i="1" smtClean="0">
                              <a:latin typeface="Cambria Math"/>
                            </a:rPr>
                            <m:t>𝜋</m:t>
                          </m:r>
                        </m:e>
                        <m:sup>
                          <m:r>
                            <a:rPr kumimoji="1" lang="en-US" altLang="ja-JP" sz="3200" b="0" i="1" smtClean="0">
                              <a:latin typeface="Cambria Math"/>
                            </a:rPr>
                            <m:t>+</m:t>
                          </m:r>
                        </m:sup>
                      </m:sSup>
                    </m:oMath>
                  </m:oMathPara>
                </a14:m>
                <a:endParaRPr kumimoji="1" lang="ja-JP" altLang="en-US" sz="32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2465766" y="4684784"/>
                <a:ext cx="360040" cy="584775"/>
              </a:xfrm>
              <a:prstGeom prst="rect">
                <a:avLst/>
              </a:prstGeom>
              <a:blipFill rotWithShape="1">
                <a:blip r:embed="rId5" cstate="print"/>
                <a:stretch>
                  <a:fillRect r="-51667"/>
                </a:stretch>
              </a:blipFill>
            </p:spPr>
            <p:txBody>
              <a:bodyPr/>
              <a:lstStyle/>
              <a:p>
                <a:r>
                  <a:rPr lang="ja-JP" altLang="en-US">
                    <a:noFill/>
                  </a:rPr>
                  <a:t> </a:t>
                </a:r>
              </a:p>
            </p:txBody>
          </p:sp>
        </mc:Fallback>
      </mc:AlternateContent>
      <p:sp>
        <p:nvSpPr>
          <p:cNvPr id="15" name="テキスト ボックス 14"/>
          <p:cNvSpPr txBox="1"/>
          <p:nvPr/>
        </p:nvSpPr>
        <p:spPr>
          <a:xfrm>
            <a:off x="2339752" y="6285782"/>
            <a:ext cx="216024" cy="369332"/>
          </a:xfrm>
          <a:prstGeom prst="rect">
            <a:avLst/>
          </a:prstGeom>
          <a:noFill/>
        </p:spPr>
        <p:txBody>
          <a:bodyPr wrap="square" rtlCol="0">
            <a:spAutoFit/>
          </a:bodyPr>
          <a:lstStyle/>
          <a:p>
            <a:r>
              <a:rPr lang="en-US" altLang="ja-JP" dirty="0"/>
              <a:t>ν</a:t>
            </a:r>
            <a:endParaRPr kumimoji="1" lang="ja-JP" altLang="en-US"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509749506"/>
              </p:ext>
            </p:extLst>
          </p:nvPr>
        </p:nvGraphicFramePr>
        <p:xfrm>
          <a:off x="2555776" y="3370510"/>
          <a:ext cx="503238" cy="490538"/>
        </p:xfrm>
        <a:graphic>
          <a:graphicData uri="http://schemas.openxmlformats.org/presentationml/2006/ole">
            <mc:AlternateContent xmlns:mc="http://schemas.openxmlformats.org/markup-compatibility/2006">
              <mc:Choice xmlns:v="urn:schemas-microsoft-com:vml" Requires="v">
                <p:oleObj spid="_x0000_s3438" name="数式" r:id="rId6" imgW="215806" imgH="228501" progId="Equation.3">
                  <p:embed/>
                </p:oleObj>
              </mc:Choice>
              <mc:Fallback>
                <p:oleObj name="数式" r:id="rId6" imgW="215806" imgH="228501" progId="Equation.3">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3370510"/>
                        <a:ext cx="503238"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直線矢印コネクタ 17"/>
          <p:cNvCxnSpPr/>
          <p:nvPr/>
        </p:nvCxnSpPr>
        <p:spPr>
          <a:xfrm>
            <a:off x="1187624" y="4977172"/>
            <a:ext cx="0" cy="1692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11560" y="6162773"/>
            <a:ext cx="720080" cy="369332"/>
          </a:xfrm>
          <a:prstGeom prst="rect">
            <a:avLst/>
          </a:prstGeom>
          <a:noFill/>
        </p:spPr>
        <p:txBody>
          <a:bodyPr wrap="square" rtlCol="0">
            <a:spAutoFit/>
          </a:bodyPr>
          <a:lstStyle/>
          <a:p>
            <a:r>
              <a:rPr kumimoji="1" lang="ja-JP" altLang="en-US" dirty="0" smtClean="0"/>
              <a:t>地上</a:t>
            </a:r>
            <a:endParaRPr kumimoji="1" lang="ja-JP" altLang="en-US" dirty="0"/>
          </a:p>
        </p:txBody>
      </p:sp>
      <p:sp>
        <p:nvSpPr>
          <p:cNvPr id="22" name="テキスト ボックス 21"/>
          <p:cNvSpPr txBox="1"/>
          <p:nvPr/>
        </p:nvSpPr>
        <p:spPr>
          <a:xfrm>
            <a:off x="3177559" y="3460358"/>
            <a:ext cx="890385" cy="369332"/>
          </a:xfrm>
          <a:prstGeom prst="rect">
            <a:avLst/>
          </a:prstGeom>
          <a:noFill/>
        </p:spPr>
        <p:txBody>
          <a:bodyPr wrap="square" rtlCol="0">
            <a:spAutoFit/>
          </a:bodyPr>
          <a:lstStyle/>
          <a:p>
            <a:r>
              <a:rPr kumimoji="1" lang="ja-JP" altLang="en-US" dirty="0" smtClean="0"/>
              <a:t>スピン</a:t>
            </a:r>
            <a:endParaRPr kumimoji="1" lang="ja-JP" altLang="en-US" dirty="0"/>
          </a:p>
        </p:txBody>
      </p:sp>
      <p:sp>
        <p:nvSpPr>
          <p:cNvPr id="23" name="テキスト ボックス 22"/>
          <p:cNvSpPr txBox="1"/>
          <p:nvPr/>
        </p:nvSpPr>
        <p:spPr>
          <a:xfrm>
            <a:off x="3177558" y="6285782"/>
            <a:ext cx="890385" cy="369332"/>
          </a:xfrm>
          <a:prstGeom prst="rect">
            <a:avLst/>
          </a:prstGeom>
          <a:noFill/>
        </p:spPr>
        <p:txBody>
          <a:bodyPr wrap="square" rtlCol="0">
            <a:spAutoFit/>
          </a:bodyPr>
          <a:lstStyle/>
          <a:p>
            <a:r>
              <a:rPr kumimoji="1" lang="ja-JP" altLang="en-US" dirty="0" smtClean="0"/>
              <a:t>スピン</a:t>
            </a:r>
            <a:endParaRPr kumimoji="1"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583564199"/>
              </p:ext>
            </p:extLst>
          </p:nvPr>
        </p:nvGraphicFramePr>
        <p:xfrm>
          <a:off x="2874965" y="1484784"/>
          <a:ext cx="503237" cy="490537"/>
        </p:xfrm>
        <a:graphic>
          <a:graphicData uri="http://schemas.openxmlformats.org/presentationml/2006/ole">
            <mc:AlternateContent xmlns:mc="http://schemas.openxmlformats.org/markup-compatibility/2006">
              <mc:Choice xmlns:v="urn:schemas-microsoft-com:vml" Requires="v">
                <p:oleObj spid="_x0000_s3439" name="数式" r:id="rId8" imgW="215806" imgH="228501" progId="Equation.3">
                  <p:embed/>
                </p:oleObj>
              </mc:Choice>
              <mc:Fallback>
                <p:oleObj name="数式" r:id="rId8" imgW="215806" imgH="228501" progId="Equation.3">
                  <p:embed/>
                  <p:pic>
                    <p:nvPicPr>
                      <p:cNvPr id="0" name="Picture 1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4965" y="1484784"/>
                        <a:ext cx="503237"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85419414"/>
              </p:ext>
            </p:extLst>
          </p:nvPr>
        </p:nvGraphicFramePr>
        <p:xfrm>
          <a:off x="4355976" y="2204864"/>
          <a:ext cx="503237" cy="490537"/>
        </p:xfrm>
        <a:graphic>
          <a:graphicData uri="http://schemas.openxmlformats.org/presentationml/2006/ole">
            <mc:AlternateContent xmlns:mc="http://schemas.openxmlformats.org/markup-compatibility/2006">
              <mc:Choice xmlns:v="urn:schemas-microsoft-com:vml" Requires="v">
                <p:oleObj spid="_x0000_s3440" name="数式" r:id="rId9" imgW="215806" imgH="228501" progId="Equation.3">
                  <p:embed/>
                </p:oleObj>
              </mc:Choice>
              <mc:Fallback>
                <p:oleObj name="数式" r:id="rId9" imgW="215806" imgH="228501" progId="Equation.3">
                  <p:embed/>
                  <p:pic>
                    <p:nvPicPr>
                      <p:cNvPr id="0" name="Picture 1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2204864"/>
                        <a:ext cx="503237"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68" name="Picture 29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766" y="476672"/>
            <a:ext cx="3147138" cy="89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 name="Picture 3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016" y="3378049"/>
            <a:ext cx="1865313"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オブジェクト 23"/>
          <p:cNvGraphicFramePr>
            <a:graphicFrameLocks noChangeAspect="1"/>
          </p:cNvGraphicFramePr>
          <p:nvPr>
            <p:extLst>
              <p:ext uri="{D42A27DB-BD31-4B8C-83A1-F6EECF244321}">
                <p14:modId xmlns:p14="http://schemas.microsoft.com/office/powerpoint/2010/main" val="493912715"/>
              </p:ext>
            </p:extLst>
          </p:nvPr>
        </p:nvGraphicFramePr>
        <p:xfrm>
          <a:off x="5092967" y="6178823"/>
          <a:ext cx="503238" cy="490537"/>
        </p:xfrm>
        <a:graphic>
          <a:graphicData uri="http://schemas.openxmlformats.org/presentationml/2006/ole">
            <mc:AlternateContent xmlns:mc="http://schemas.openxmlformats.org/markup-compatibility/2006">
              <mc:Choice xmlns:v="urn:schemas-microsoft-com:vml" Requires="v">
                <p:oleObj spid="_x0000_s3441" name="数式" r:id="rId12" imgW="215806" imgH="228501" progId="Equation.3">
                  <p:embed/>
                </p:oleObj>
              </mc:Choice>
              <mc:Fallback>
                <p:oleObj name="数式" r:id="rId12" imgW="215806" imgH="228501" progId="Equation.3">
                  <p:embed/>
                  <p:pic>
                    <p:nvPicPr>
                      <p:cNvPr id="0" name="オブジェクト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2967" y="6178823"/>
                        <a:ext cx="50323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テキスト ボックス 24"/>
          <p:cNvSpPr txBox="1"/>
          <p:nvPr/>
        </p:nvSpPr>
        <p:spPr>
          <a:xfrm>
            <a:off x="3923928" y="850386"/>
            <a:ext cx="5090836" cy="523220"/>
          </a:xfrm>
          <a:prstGeom prst="rect">
            <a:avLst/>
          </a:prstGeom>
          <a:noFill/>
        </p:spPr>
        <p:txBody>
          <a:bodyPr wrap="square" rtlCol="0">
            <a:spAutoFit/>
          </a:bodyPr>
          <a:lstStyle/>
          <a:p>
            <a:r>
              <a:rPr lang="ja-JP" altLang="en-US" sz="2800" dirty="0" smtClean="0"/>
              <a:t>まずパイオンの重心系で見る</a:t>
            </a:r>
            <a:endParaRPr kumimoji="1" lang="ja-JP" altLang="en-US" sz="2800" dirty="0"/>
          </a:p>
        </p:txBody>
      </p:sp>
    </p:spTree>
    <p:extLst>
      <p:ext uri="{BB962C8B-B14F-4D97-AF65-F5344CB8AC3E}">
        <p14:creationId xmlns:p14="http://schemas.microsoft.com/office/powerpoint/2010/main" val="88288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地上方向に</a:t>
            </a:r>
            <a:r>
              <a:rPr kumimoji="1" lang="en-US" altLang="ja-JP" dirty="0" smtClean="0"/>
              <a:t>boost</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20888"/>
            <a:ext cx="9207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下矢印 4"/>
          <p:cNvSpPr/>
          <p:nvPr/>
        </p:nvSpPr>
        <p:spPr>
          <a:xfrm>
            <a:off x="1115616" y="2276872"/>
            <a:ext cx="288032" cy="4104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67544" y="3933056"/>
            <a:ext cx="792088" cy="369332"/>
          </a:xfrm>
          <a:prstGeom prst="rect">
            <a:avLst/>
          </a:prstGeom>
          <a:noFill/>
        </p:spPr>
        <p:txBody>
          <a:bodyPr wrap="square" rtlCol="0">
            <a:spAutoFit/>
          </a:bodyPr>
          <a:lstStyle/>
          <a:p>
            <a:r>
              <a:rPr kumimoji="1" lang="en-US" altLang="ja-JP" dirty="0" smtClean="0"/>
              <a:t>Boost</a:t>
            </a:r>
          </a:p>
        </p:txBody>
      </p:sp>
      <p:sp>
        <p:nvSpPr>
          <p:cNvPr id="7" name="円/楕円 6"/>
          <p:cNvSpPr/>
          <p:nvPr/>
        </p:nvSpPr>
        <p:spPr>
          <a:xfrm>
            <a:off x="1907704" y="2060848"/>
            <a:ext cx="1080120" cy="1584176"/>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flipV="1">
            <a:off x="2987824" y="2420888"/>
            <a:ext cx="72008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07904" y="2130529"/>
            <a:ext cx="3600400" cy="923330"/>
          </a:xfrm>
          <a:prstGeom prst="rect">
            <a:avLst/>
          </a:prstGeom>
          <a:noFill/>
        </p:spPr>
        <p:txBody>
          <a:bodyPr wrap="square" rtlCol="0">
            <a:spAutoFit/>
          </a:bodyPr>
          <a:lstStyle/>
          <a:p>
            <a:r>
              <a:rPr kumimoji="1" lang="ja-JP" altLang="en-US" dirty="0" smtClean="0"/>
              <a:t>エネルギーが小さくなる．</a:t>
            </a:r>
            <a:endParaRPr kumimoji="1" lang="en-US" altLang="ja-JP" dirty="0" smtClean="0"/>
          </a:p>
          <a:p>
            <a:r>
              <a:rPr lang="ja-JP" altLang="en-US" dirty="0" smtClean="0"/>
              <a:t>　　　　　　↓</a:t>
            </a:r>
            <a:endParaRPr lang="en-US" altLang="ja-JP" dirty="0" smtClean="0"/>
          </a:p>
          <a:p>
            <a:r>
              <a:rPr lang="ja-JP" altLang="en-US" dirty="0"/>
              <a:t>地上に</a:t>
            </a:r>
            <a:r>
              <a:rPr lang="ja-JP" altLang="en-US" dirty="0" smtClean="0"/>
              <a:t>はほとんど到達できない．</a:t>
            </a:r>
            <a:endParaRPr lang="en-US" altLang="ja-JP" dirty="0"/>
          </a:p>
        </p:txBody>
      </p:sp>
      <p:sp>
        <p:nvSpPr>
          <p:cNvPr id="11" name="テキスト ボックス 10"/>
          <p:cNvSpPr txBox="1"/>
          <p:nvPr/>
        </p:nvSpPr>
        <p:spPr>
          <a:xfrm>
            <a:off x="4067944" y="4302388"/>
            <a:ext cx="4320480" cy="1754326"/>
          </a:xfrm>
          <a:prstGeom prst="rect">
            <a:avLst/>
          </a:prstGeom>
          <a:noFill/>
        </p:spPr>
        <p:txBody>
          <a:bodyPr wrap="square" rtlCol="0">
            <a:spAutoFit/>
          </a:bodyPr>
          <a:lstStyle/>
          <a:p>
            <a:r>
              <a:rPr kumimoji="1" lang="ja-JP" altLang="en-US" sz="3600" dirty="0" smtClean="0"/>
              <a:t>よって地上に降ってくるミューオンは左巻きに偏極している</a:t>
            </a:r>
            <a:endParaRPr kumimoji="1" lang="ja-JP" altLang="en-US" sz="3600" dirty="0"/>
          </a:p>
        </p:txBody>
      </p:sp>
    </p:spTree>
    <p:extLst>
      <p:ext uri="{BB962C8B-B14F-4D97-AF65-F5344CB8AC3E}">
        <p14:creationId xmlns:p14="http://schemas.microsoft.com/office/powerpoint/2010/main" val="419377475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テーマ">
  <a:themeElements>
    <a:clrScheme name="エレメント">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4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5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スパイス">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4611</TotalTime>
  <Words>2392</Words>
  <Application>Microsoft Office PowerPoint</Application>
  <PresentationFormat>画面に合わせる (4:3)</PresentationFormat>
  <Paragraphs>566</Paragraphs>
  <Slides>72</Slides>
  <Notes>2</Notes>
  <HiddenSlides>0</HiddenSlides>
  <MMClips>0</MMClips>
  <ScaleCrop>false</ScaleCrop>
  <HeadingPairs>
    <vt:vector size="6" baseType="variant">
      <vt:variant>
        <vt:lpstr>テーマ</vt:lpstr>
      </vt:variant>
      <vt:variant>
        <vt:i4>8</vt:i4>
      </vt:variant>
      <vt:variant>
        <vt:lpstr>埋め込まれた OLE サーバー</vt:lpstr>
      </vt:variant>
      <vt:variant>
        <vt:i4>1</vt:i4>
      </vt:variant>
      <vt:variant>
        <vt:lpstr>スライド タイトル</vt:lpstr>
      </vt:variant>
      <vt:variant>
        <vt:i4>72</vt:i4>
      </vt:variant>
    </vt:vector>
  </HeadingPairs>
  <TitlesOfParts>
    <vt:vector size="81" baseType="lpstr">
      <vt:lpstr>Office ​​テーマ</vt:lpstr>
      <vt:lpstr>ウェーブ</vt:lpstr>
      <vt:lpstr>1_ウェーブ</vt:lpstr>
      <vt:lpstr>2_ウェーブ</vt:lpstr>
      <vt:lpstr>3_ウェーブ</vt:lpstr>
      <vt:lpstr>4_ウェーブ</vt:lpstr>
      <vt:lpstr>5_ウェーブ</vt:lpstr>
      <vt:lpstr>スパイス</vt:lpstr>
      <vt:lpstr>数式</vt:lpstr>
      <vt:lpstr>μ^+の寿命測定とg因子の決定</vt:lpstr>
      <vt:lpstr>PowerPoint プレゼンテーション</vt:lpstr>
      <vt:lpstr>理論</vt:lpstr>
      <vt:lpstr>PowerPoint プレゼンテーション</vt:lpstr>
      <vt:lpstr>PowerPoint プレゼンテーション</vt:lpstr>
      <vt:lpstr>PowerPoint プレゼンテーション</vt:lpstr>
      <vt:lpstr>実験原理</vt:lpstr>
      <vt:lpstr>PowerPoint プレゼンテーション</vt:lpstr>
      <vt:lpstr>地上方向にboost</vt:lpstr>
      <vt:lpstr>実験装置</vt:lpstr>
      <vt:lpstr>PowerPoint プレゼンテーション</vt:lpstr>
      <vt:lpstr>横から</vt:lpstr>
      <vt:lpstr>実験方法</vt:lpstr>
      <vt:lpstr>PowerPoint プレゼンテーション</vt:lpstr>
      <vt:lpstr>問題発生</vt:lpstr>
      <vt:lpstr>PowerPoint プレゼンテーション</vt:lpstr>
      <vt:lpstr>PowerPoint プレゼンテーション</vt:lpstr>
      <vt:lpstr>PowerPoint プレゼンテーション</vt:lpstr>
      <vt:lpstr>コイル磁場測定</vt:lpstr>
      <vt:lpstr>測定方法</vt:lpstr>
      <vt:lpstr>PowerPoint プレゼンテーション</vt:lpstr>
      <vt:lpstr>PowerPoint プレゼンテーション</vt:lpstr>
      <vt:lpstr>PowerPoint プレゼンテーション</vt:lpstr>
      <vt:lpstr>磁場測定の問題点</vt:lpstr>
      <vt:lpstr>PowerPoint プレゼンテーション</vt:lpstr>
      <vt:lpstr>問題発生</vt:lpstr>
      <vt:lpstr>割れた原因</vt:lpstr>
      <vt:lpstr>PMTの接着</vt:lpstr>
      <vt:lpstr>PowerPoint プレゼンテーション</vt:lpstr>
      <vt:lpstr>PowerPoint プレゼンテーション</vt:lpstr>
      <vt:lpstr>PowerPoint プレゼンテーション</vt:lpstr>
      <vt:lpstr>PMT接着完了</vt:lpstr>
      <vt:lpstr>さらに問題発生</vt:lpstr>
      <vt:lpstr>Discriminatorの閾値決定と、PMTの印加電圧決定</vt:lpstr>
      <vt:lpstr>方法</vt:lpstr>
      <vt:lpstr>検出率について</vt:lpstr>
      <vt:lpstr>PowerPoint プレゼンテーション</vt:lpstr>
      <vt:lpstr>とりあえず…</vt:lpstr>
      <vt:lpstr>ちょっと待った？</vt:lpstr>
      <vt:lpstr>PowerPoint プレゼンテーション</vt:lpstr>
      <vt:lpstr>気を取り直して測定…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TDCの較正</vt:lpstr>
      <vt:lpstr>PowerPoint プレゼンテーション</vt:lpstr>
      <vt:lpstr>PowerPoint プレゼンテーション</vt:lpstr>
      <vt:lpstr>PowerPoint プレゼンテーション</vt:lpstr>
      <vt:lpstr>PowerPoint プレゼンテーション</vt:lpstr>
      <vt:lpstr>フィッティングの際の誤差について</vt:lpstr>
      <vt:lpstr>PowerPoint プレゼンテーション</vt:lpstr>
      <vt:lpstr>実験回路</vt:lpstr>
      <vt:lpstr>PowerPoint プレゼンテーション</vt:lpstr>
      <vt:lpstr>実験結果</vt:lpstr>
      <vt:lpstr>(1-A)解析前のデータ（ch0）</vt:lpstr>
      <vt:lpstr>(1-A’)ch0のデータの放棄</vt:lpstr>
      <vt:lpstr>(1-B)解析前のデータ（ch1）</vt:lpstr>
      <vt:lpstr>データのカット</vt:lpstr>
      <vt:lpstr>解析</vt:lpstr>
      <vt:lpstr>フィッティングの範囲</vt:lpstr>
      <vt:lpstr>(3-B)Fitting結果(F(t))（ch1）</vt:lpstr>
      <vt:lpstr>(4-B)Fitting結果(G(t))（ch1）</vt:lpstr>
      <vt:lpstr>解析結果</vt:lpstr>
      <vt:lpstr>誤差について</vt:lpstr>
      <vt:lpstr>解析結果</vt:lpstr>
      <vt:lpstr>反省・考察</vt:lpstr>
      <vt:lpstr>謝辞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2012後期A1</dc:title>
  <dc:creator>FJ-USER</dc:creator>
  <cp:lastModifiedBy>FJ-USER</cp:lastModifiedBy>
  <cp:revision>113</cp:revision>
  <dcterms:created xsi:type="dcterms:W3CDTF">2013-03-14T05:56:47Z</dcterms:created>
  <dcterms:modified xsi:type="dcterms:W3CDTF">2013-04-01T06:16:18Z</dcterms:modified>
</cp:coreProperties>
</file>