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5"/>
  </p:notesMasterIdLst>
  <p:handoutMasterIdLst>
    <p:handoutMasterId r:id="rId66"/>
  </p:handoutMasterIdLst>
  <p:sldIdLst>
    <p:sldId id="274" r:id="rId3"/>
    <p:sldId id="273" r:id="rId4"/>
    <p:sldId id="272" r:id="rId5"/>
    <p:sldId id="257" r:id="rId6"/>
    <p:sldId id="275" r:id="rId7"/>
    <p:sldId id="276" r:id="rId8"/>
    <p:sldId id="256" r:id="rId9"/>
    <p:sldId id="259" r:id="rId10"/>
    <p:sldId id="260" r:id="rId11"/>
    <p:sldId id="269" r:id="rId12"/>
    <p:sldId id="258" r:id="rId13"/>
    <p:sldId id="262" r:id="rId14"/>
    <p:sldId id="271" r:id="rId15"/>
    <p:sldId id="263" r:id="rId16"/>
    <p:sldId id="264" r:id="rId17"/>
    <p:sldId id="270" r:id="rId18"/>
    <p:sldId id="26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C920-AD2C-4719-9362-93412E3A35BE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83C4-9A51-43F8-9FD1-880638E9A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3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24F5-5A0A-4B47-9C44-DFC0762B6D60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AF5D-AD6A-40DE-BB30-A3DB55DDD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2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AF5D-AD6A-40DE-BB30-A3DB55DDD3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92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6582-FF70-46CF-B367-DBE43F84E5A2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1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0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8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3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84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48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94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369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26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4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DC8B-1019-44E4-B396-62F37C259BF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AD04-0346-451F-9CA4-137B31AFB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64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20246" y="23570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μ-on</a:t>
            </a:r>
            <a:r>
              <a:rPr kumimoji="1"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の寿命測定</a:t>
            </a:r>
            <a:endParaRPr kumimoji="1"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2094" y="14127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2014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年度後期　Ａ１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3005" y="4365104"/>
            <a:ext cx="6048672" cy="147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宇野 亘　大畠 隆弘　奥村 傑　梶田 竜助　濱田 佑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33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78614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</a:t>
            </a:r>
            <a:r>
              <a:rPr lang="ja-JP" altLang="en-US" sz="32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相互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作用の特徴④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55576" y="1687735"/>
                <a:ext cx="5483119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左巻き</m:t>
                      </m:r>
                      <m:r>
                        <a:rPr lang="ja-JP" altLang="en-US" sz="280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粒子</m:t>
                      </m:r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のみ相互作用</m:t>
                      </m:r>
                      <m:r>
                        <a:rPr lang="ja-JP" altLang="en-US" sz="280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する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7735"/>
                <a:ext cx="5483119" cy="526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411760" y="1478393"/>
                <a:ext cx="3975640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3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1" lang="en-US" altLang="ja-JP" sz="3600" b="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478393"/>
                <a:ext cx="3975640" cy="7306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838777" y="6930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Dirac 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方程式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14800" y="296828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27519" y="3140968"/>
                <a:ext cx="1944122" cy="177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ja-JP" sz="2800" b="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519" y="3140968"/>
                <a:ext cx="1944122" cy="1773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549599" y="2679303"/>
            <a:ext cx="359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ここで</a:t>
            </a:r>
            <a:r>
              <a:rPr lang="en-US" altLang="ja-JP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Dirac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場は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7471" y="4452416"/>
            <a:ext cx="359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と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いう４成分量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527223" y="5461178"/>
            <a:ext cx="5544616" cy="463431"/>
            <a:chOff x="1627272" y="5301395"/>
            <a:chExt cx="5544616" cy="463431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627272" y="5303161"/>
              <a:ext cx="5544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これの４＝２＋２の分解を考える</a:t>
              </a:r>
              <a:endParaRPr kumimoji="1"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63888" y="5301395"/>
              <a:ext cx="3596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○</a:t>
              </a:r>
              <a:endParaRPr kumimoji="1"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1456" y="707088"/>
            <a:ext cx="341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Dirac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場の分解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9523" y="1539628"/>
            <a:ext cx="359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①ヘリシティー</a:t>
            </a:r>
            <a:endParaRPr kumimoji="1" lang="ja-JP" altLang="en-US" sz="28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5375" y="1570405"/>
            <a:ext cx="503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運動量方向のスピンで分解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523" y="2771695"/>
            <a:ext cx="359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②カイラリティー</a:t>
            </a:r>
            <a:endParaRPr kumimoji="1" lang="ja-JP" altLang="en-US" sz="28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105375" y="2780928"/>
                <a:ext cx="5038625" cy="4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kumimoji="1" lang="ja-JP" altLang="en-US" sz="24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5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𝑖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3</m:t>
                          </m:r>
                        </m:sup>
                      </m:sSup>
                      <m:r>
                        <a:rPr kumimoji="1" lang="ja-JP" altLang="en-US" sz="24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2400" i="1">
                          <a:latin typeface="Cambria Math"/>
                          <a:ea typeface="AR ADGothicJP Medium" panose="020B0609000000000000" pitchFamily="49" charset="-128"/>
                        </a:rPr>
                        <m:t>固有値</m:t>
                      </m:r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ja-JP" altLang="en-US" sz="24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で</m:t>
                      </m:r>
                      <m:r>
                        <a:rPr lang="ja-JP" altLang="en-US" sz="2400" i="1">
                          <a:latin typeface="Cambria Math"/>
                          <a:ea typeface="AR ADGothicJP Medium" panose="020B0609000000000000" pitchFamily="49" charset="-128"/>
                        </a:rPr>
                        <m:t>分解</m:t>
                      </m:r>
                    </m:oMath>
                  </m:oMathPara>
                </a14:m>
                <a:endParaRPr kumimoji="1" lang="ja-JP" altLang="en-US" sz="24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75" y="2780928"/>
                <a:ext cx="5038625" cy="466666"/>
              </a:xfrm>
              <a:prstGeom prst="rect">
                <a:avLst/>
              </a:prstGeom>
              <a:blipFill rotWithShape="1">
                <a:blip r:embed="rId2"/>
                <a:stretch>
                  <a:fillRect l="-121" r="-846" b="-129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586332" y="3645024"/>
            <a:ext cx="4824536" cy="110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固有値</a:t>
            </a:r>
            <a:r>
              <a:rPr lang="ja-JP" altLang="en-US" sz="2400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＋１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の成分を</a:t>
            </a:r>
            <a:r>
              <a:rPr lang="ja-JP" altLang="en-US" sz="2400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右巻き粒子</a:t>
            </a:r>
            <a:endParaRPr lang="en-US" altLang="ja-JP" sz="2400" dirty="0" smtClean="0">
              <a:solidFill>
                <a:srgbClr val="0070C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　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　　</a:t>
            </a:r>
            <a:r>
              <a:rPr lang="ja-JP" altLang="en-US" sz="2400" dirty="0" smtClean="0">
                <a:solidFill>
                  <a:srgbClr val="00B05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－１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の成分を</a:t>
            </a:r>
            <a:r>
              <a:rPr lang="ja-JP" altLang="en-US" sz="2400" dirty="0" smtClean="0">
                <a:solidFill>
                  <a:srgbClr val="00B05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左巻き粒子</a:t>
            </a:r>
            <a:endParaRPr kumimoji="1" lang="ja-JP" altLang="en-US" sz="2400" dirty="0">
              <a:solidFill>
                <a:srgbClr val="00B05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9" y="543865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※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ｍ＝０の時、ヘリシティーとカイラリティーは一致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78614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</a:t>
            </a:r>
            <a:r>
              <a:rPr lang="ja-JP" altLang="en-US" sz="32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相互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作用の特徴④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55576" y="1687735"/>
                <a:ext cx="5483119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左巻き</m:t>
                      </m:r>
                      <m:r>
                        <a:rPr lang="ja-JP" altLang="en-US" sz="280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粒子</m:t>
                      </m:r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のみ相互作用</m:t>
                      </m:r>
                      <m:r>
                        <a:rPr lang="ja-JP" altLang="en-US" sz="280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する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7735"/>
                <a:ext cx="5483119" cy="526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33524" y="3144355"/>
                <a:ext cx="584615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ja-JP" altLang="en-US" sz="280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𝑒𝐿</m:t>
                          </m:r>
                        </m:sub>
                      </m:sSub>
                    </m:oMath>
                  </m:oMathPara>
                </a14:m>
                <a:endParaRPr kumimoji="1" lang="en-US" altLang="ja-JP" sz="2800" b="0" dirty="0" smtClean="0">
                  <a:latin typeface="Rage Italic LET" pitchFamily="2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24" y="3144355"/>
                <a:ext cx="5846151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139943" y="2744237"/>
            <a:ext cx="4320480" cy="40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(</a:t>
            </a:r>
            <a:r>
              <a:rPr lang="ja-JP" altLang="en-US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参考）弱荷電カレント　一例</a:t>
            </a:r>
            <a:endParaRPr lang="en-US" altLang="ja-JP" sz="2000" b="1" i="1" dirty="0" smtClean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7068" y="4365103"/>
            <a:ext cx="727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＝ベクトル（Ｖ）から軸性ベクトル（Ａ）を引く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4826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V-A</a:t>
            </a:r>
            <a:r>
              <a:rPr lang="ja-JP" altLang="en-US" sz="2800" b="1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理論</a:t>
            </a:r>
            <a:endParaRPr kumimoji="1" lang="ja-JP" altLang="en-US" sz="2800" b="1" dirty="0">
              <a:solidFill>
                <a:srgbClr val="0070C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57068" y="5805264"/>
            <a:ext cx="129614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83768" y="554365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パリティが破れている</a:t>
            </a:r>
            <a:endParaRPr kumimoji="1" lang="ja-JP" altLang="en-US" sz="2800" b="1" dirty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730069"/>
                <a:ext cx="4896544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ja-JP" altLang="en-US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➢</m:t>
                        </m:r>
                        <m:r>
                          <a:rPr lang="en-US" altLang="ja-JP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en-US" altLang="ja-JP" sz="320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の崩壊と寿命</a:t>
                </a:r>
                <a:endParaRPr kumimoji="1" lang="ja-JP" altLang="en-US" sz="32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30069"/>
                <a:ext cx="4896544" cy="590996"/>
              </a:xfrm>
              <a:prstGeom prst="rect">
                <a:avLst/>
              </a:prstGeom>
              <a:blipFill rotWithShape="1">
                <a:blip r:embed="rId2"/>
                <a:stretch>
                  <a:fillRect t="-16495" b="-28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2994765" y="4199418"/>
            <a:ext cx="4755782" cy="2543640"/>
            <a:chOff x="2994765" y="4199418"/>
            <a:chExt cx="4755782" cy="2543640"/>
          </a:xfrm>
        </p:grpSpPr>
        <p:grpSp>
          <p:nvGrpSpPr>
            <p:cNvPr id="4" name="グループ化 3"/>
            <p:cNvGrpSpPr/>
            <p:nvPr/>
          </p:nvGrpSpPr>
          <p:grpSpPr>
            <a:xfrm rot="7978514">
              <a:off x="5112494" y="4563978"/>
              <a:ext cx="1680534" cy="951414"/>
              <a:chOff x="2123728" y="3140968"/>
              <a:chExt cx="2016224" cy="1224136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2123728" y="3140968"/>
                <a:ext cx="1080120" cy="64807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2123728" y="3140968"/>
                <a:ext cx="2016224" cy="12241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4"/>
            <p:cNvGrpSpPr/>
            <p:nvPr/>
          </p:nvGrpSpPr>
          <p:grpSpPr>
            <a:xfrm rot="9355767">
              <a:off x="3696814" y="5009268"/>
              <a:ext cx="1357889" cy="619846"/>
              <a:chOff x="2123728" y="3140968"/>
              <a:chExt cx="2016224" cy="1224136"/>
            </a:xfrm>
          </p:grpSpPr>
          <p:cxnSp>
            <p:nvCxnSpPr>
              <p:cNvPr id="19" name="直線矢印コネクタ 18"/>
              <p:cNvCxnSpPr/>
              <p:nvPr/>
            </p:nvCxnSpPr>
            <p:spPr>
              <a:xfrm>
                <a:off x="2123728" y="3140968"/>
                <a:ext cx="1080120" cy="64807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123728" y="3140968"/>
                <a:ext cx="2016224" cy="12241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5"/>
            <p:cNvGrpSpPr/>
            <p:nvPr/>
          </p:nvGrpSpPr>
          <p:grpSpPr>
            <a:xfrm rot="9486768">
              <a:off x="5648481" y="5430365"/>
              <a:ext cx="1174895" cy="496665"/>
              <a:chOff x="2123728" y="3140968"/>
              <a:chExt cx="2016224" cy="1224136"/>
            </a:xfrm>
          </p:grpSpPr>
          <p:cxnSp>
            <p:nvCxnSpPr>
              <p:cNvPr id="17" name="直線矢印コネクタ 16"/>
              <p:cNvCxnSpPr/>
              <p:nvPr/>
            </p:nvCxnSpPr>
            <p:spPr>
              <a:xfrm>
                <a:off x="2123728" y="3140968"/>
                <a:ext cx="1080120" cy="64807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2123728" y="3140968"/>
                <a:ext cx="2016224" cy="12241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6"/>
            <p:cNvGrpSpPr/>
            <p:nvPr/>
          </p:nvGrpSpPr>
          <p:grpSpPr>
            <a:xfrm>
              <a:off x="5535927" y="5621945"/>
              <a:ext cx="1337679" cy="896810"/>
              <a:chOff x="2123728" y="3140968"/>
              <a:chExt cx="2016224" cy="1224136"/>
            </a:xfrm>
          </p:grpSpPr>
          <p:cxnSp>
            <p:nvCxnSpPr>
              <p:cNvPr id="15" name="直線矢印コネクタ 14"/>
              <p:cNvCxnSpPr/>
              <p:nvPr/>
            </p:nvCxnSpPr>
            <p:spPr>
              <a:xfrm>
                <a:off x="2123728" y="3140968"/>
                <a:ext cx="1080120" cy="64807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123728" y="3140968"/>
                <a:ext cx="2016224" cy="12241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フリーフォーム 7"/>
            <p:cNvSpPr/>
            <p:nvPr/>
          </p:nvSpPr>
          <p:spPr>
            <a:xfrm rot="2111595">
              <a:off x="5055131" y="5416320"/>
              <a:ext cx="635878" cy="155121"/>
            </a:xfrm>
            <a:custGeom>
              <a:avLst/>
              <a:gdLst>
                <a:gd name="connsiteX0" fmla="*/ 0 w 3165231"/>
                <a:gd name="connsiteY0" fmla="*/ 1223948 h 1266165"/>
                <a:gd name="connsiteX1" fmla="*/ 253219 w 3165231"/>
                <a:gd name="connsiteY1" fmla="*/ 59 h 1266165"/>
                <a:gd name="connsiteX2" fmla="*/ 534573 w 3165231"/>
                <a:gd name="connsiteY2" fmla="*/ 1266152 h 1266165"/>
                <a:gd name="connsiteX3" fmla="*/ 745588 w 3165231"/>
                <a:gd name="connsiteY3" fmla="*/ 59 h 1266165"/>
                <a:gd name="connsiteX4" fmla="*/ 998807 w 3165231"/>
                <a:gd name="connsiteY4" fmla="*/ 1266152 h 1266165"/>
                <a:gd name="connsiteX5" fmla="*/ 1252025 w 3165231"/>
                <a:gd name="connsiteY5" fmla="*/ 28195 h 1266165"/>
                <a:gd name="connsiteX6" fmla="*/ 1392702 w 3165231"/>
                <a:gd name="connsiteY6" fmla="*/ 1238016 h 1266165"/>
                <a:gd name="connsiteX7" fmla="*/ 1688123 w 3165231"/>
                <a:gd name="connsiteY7" fmla="*/ 14127 h 1266165"/>
                <a:gd name="connsiteX8" fmla="*/ 1913207 w 3165231"/>
                <a:gd name="connsiteY8" fmla="*/ 1266152 h 1266165"/>
                <a:gd name="connsiteX9" fmla="*/ 2124222 w 3165231"/>
                <a:gd name="connsiteY9" fmla="*/ 14127 h 1266165"/>
                <a:gd name="connsiteX10" fmla="*/ 2391508 w 3165231"/>
                <a:gd name="connsiteY10" fmla="*/ 1238016 h 1266165"/>
                <a:gd name="connsiteX11" fmla="*/ 2588456 w 3165231"/>
                <a:gd name="connsiteY11" fmla="*/ 28195 h 1266165"/>
                <a:gd name="connsiteX12" fmla="*/ 2757268 w 3165231"/>
                <a:gd name="connsiteY12" fmla="*/ 1252084 h 1266165"/>
                <a:gd name="connsiteX13" fmla="*/ 2954216 w 3165231"/>
                <a:gd name="connsiteY13" fmla="*/ 14127 h 1266165"/>
                <a:gd name="connsiteX14" fmla="*/ 3165231 w 3165231"/>
                <a:gd name="connsiteY14" fmla="*/ 1238016 h 12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5231" h="1266165">
                  <a:moveTo>
                    <a:pt x="0" y="1223948"/>
                  </a:moveTo>
                  <a:cubicBezTo>
                    <a:pt x="82062" y="608486"/>
                    <a:pt x="164124" y="-6975"/>
                    <a:pt x="253219" y="59"/>
                  </a:cubicBezTo>
                  <a:cubicBezTo>
                    <a:pt x="342315" y="7093"/>
                    <a:pt x="452512" y="1266152"/>
                    <a:pt x="534573" y="1266152"/>
                  </a:cubicBezTo>
                  <a:cubicBezTo>
                    <a:pt x="616634" y="1266152"/>
                    <a:pt x="668216" y="59"/>
                    <a:pt x="745588" y="59"/>
                  </a:cubicBezTo>
                  <a:cubicBezTo>
                    <a:pt x="822960" y="59"/>
                    <a:pt x="914401" y="1261463"/>
                    <a:pt x="998807" y="1266152"/>
                  </a:cubicBezTo>
                  <a:cubicBezTo>
                    <a:pt x="1083213" y="1270841"/>
                    <a:pt x="1186376" y="32884"/>
                    <a:pt x="1252025" y="28195"/>
                  </a:cubicBezTo>
                  <a:cubicBezTo>
                    <a:pt x="1317674" y="23506"/>
                    <a:pt x="1320019" y="1240361"/>
                    <a:pt x="1392702" y="1238016"/>
                  </a:cubicBezTo>
                  <a:cubicBezTo>
                    <a:pt x="1465385" y="1235671"/>
                    <a:pt x="1601372" y="9438"/>
                    <a:pt x="1688123" y="14127"/>
                  </a:cubicBezTo>
                  <a:cubicBezTo>
                    <a:pt x="1774874" y="18816"/>
                    <a:pt x="1840524" y="1266152"/>
                    <a:pt x="1913207" y="1266152"/>
                  </a:cubicBezTo>
                  <a:cubicBezTo>
                    <a:pt x="1985890" y="1266152"/>
                    <a:pt x="2044505" y="18816"/>
                    <a:pt x="2124222" y="14127"/>
                  </a:cubicBezTo>
                  <a:cubicBezTo>
                    <a:pt x="2203939" y="9438"/>
                    <a:pt x="2314136" y="1235671"/>
                    <a:pt x="2391508" y="1238016"/>
                  </a:cubicBezTo>
                  <a:cubicBezTo>
                    <a:pt x="2468880" y="1240361"/>
                    <a:pt x="2527496" y="25850"/>
                    <a:pt x="2588456" y="28195"/>
                  </a:cubicBezTo>
                  <a:cubicBezTo>
                    <a:pt x="2649416" y="30540"/>
                    <a:pt x="2696308" y="1254429"/>
                    <a:pt x="2757268" y="1252084"/>
                  </a:cubicBezTo>
                  <a:cubicBezTo>
                    <a:pt x="2818228" y="1249739"/>
                    <a:pt x="2886222" y="16472"/>
                    <a:pt x="2954216" y="14127"/>
                  </a:cubicBezTo>
                  <a:cubicBezTo>
                    <a:pt x="3022210" y="11782"/>
                    <a:pt x="3165231" y="1238016"/>
                    <a:pt x="3165231" y="123801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994765" y="4946494"/>
                  <a:ext cx="8313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  <m:t>𝝁</m:t>
                            </m:r>
                          </m:e>
                          <m:sup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600" b="1" dirty="0">
                    <a:solidFill>
                      <a:srgbClr val="FF0000"/>
                    </a:solidFill>
                    <a:latin typeface="AR ADGothicJP Medium" panose="020B0609000000000000" pitchFamily="49" charset="-128"/>
                    <a:ea typeface="AR ADGothicJP Medium" panose="020B0609000000000000" pitchFamily="49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765" y="4946494"/>
                  <a:ext cx="831321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862717" y="5319109"/>
                  <a:ext cx="8878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</m:ctrlPr>
                          </m:sSupPr>
                          <m:e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600" b="1" dirty="0">
                    <a:solidFill>
                      <a:srgbClr val="0070C0"/>
                    </a:solidFill>
                    <a:latin typeface="AR ADGothicJP Medium" panose="020B0609000000000000" pitchFamily="49" charset="-128"/>
                    <a:ea typeface="AR ADGothicJP Medium" panose="020B0609000000000000" pitchFamily="49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2717" y="5319109"/>
                  <a:ext cx="88783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813510" y="4316577"/>
                  <a:ext cx="937037" cy="691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36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AR ADGothicJP Medium" panose="020B0609000000000000" pitchFamily="49" charset="-128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36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AR ADGothicJP Medium" panose="020B0609000000000000" pitchFamily="49" charset="-128"/>
                                  </a:rPr>
                                  <m:t>𝝂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AR ADGothicJP Medium" panose="020B0609000000000000" pitchFamily="49" charset="-128"/>
                              </a:rPr>
                              <m:t>𝝁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600" b="1" dirty="0">
                    <a:latin typeface="AR ADGothicJP Medium" panose="020B0609000000000000" pitchFamily="49" charset="-128"/>
                    <a:ea typeface="AR ADGothicJP Medium" panose="020B0609000000000000" pitchFamily="49" charset="-128"/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510" y="4316577"/>
                  <a:ext cx="937037" cy="6912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4818505" y="5340029"/>
              <a:ext cx="607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w</a:t>
              </a:r>
              <a:endParaRPr kumimoji="1" lang="ja-JP" altLang="en-US" sz="4000" b="1" i="1" dirty="0">
                <a:latin typeface="Cambria Math" panose="02040503050406030204" pitchFamily="18" charset="0"/>
                <a:ea typeface="AR ADGothicJP Medium" panose="020B0609000000000000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889005" y="6096727"/>
                  <a:ext cx="8615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  <m:sub>
                            <m:r>
                              <a:rPr kumimoji="1" lang="en-US" altLang="ja-JP" sz="3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600" b="1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005" y="6096727"/>
                  <a:ext cx="861542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88094" y="2348880"/>
                <a:ext cx="6800911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" y="2348880"/>
                <a:ext cx="6800911" cy="6243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8094" y="1484784"/>
                <a:ext cx="6800911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" y="1484784"/>
                <a:ext cx="6800911" cy="6243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256959" y="4349125"/>
                <a:ext cx="4320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ja-JP" altLang="en-US" b="1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𝝁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b="1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の崩壊のファインマン図</a:t>
                </a:r>
                <a:endParaRPr kumimoji="1" lang="ja-JP" altLang="en-US" b="1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59" y="4349125"/>
                <a:ext cx="432048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3540633" y="324403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r>
              <a:rPr lang="ja-JP" altLang="en-US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の寿命</a:t>
            </a:r>
            <a:r>
              <a:rPr lang="ja-JP" altLang="en-US" sz="2000" b="1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（</a:t>
            </a:r>
            <a:r>
              <a:rPr lang="ja-JP" altLang="en-US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文献値）</a:t>
            </a:r>
            <a:r>
              <a:rPr lang="ja-JP" altLang="en-US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２．１９</a:t>
            </a:r>
            <a:r>
              <a:rPr lang="en-US" altLang="ja-JP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7μ</a:t>
            </a:r>
            <a:r>
              <a:rPr lang="ja-JP" altLang="en-US" sz="2800" b="1" dirty="0" err="1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ｓ</a:t>
            </a:r>
            <a:endParaRPr lang="en-US" altLang="ja-JP" sz="2800" b="1" dirty="0" smtClean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8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800210"/>
                <a:ext cx="4896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ja-JP" altLang="en-US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の</a:t>
                </a:r>
                <a:r>
                  <a:rPr lang="ja-JP" altLang="en-US" sz="3200" dirty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反応</a:t>
                </a:r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（別</a:t>
                </a:r>
                <a:r>
                  <a:rPr lang="en-US" altLang="ja-JP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channel)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00210"/>
                <a:ext cx="4896544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55576" y="1628800"/>
                <a:ext cx="684076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u="sng" spc="300" smtClean="0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u="sng" spc="300" smtClean="0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ja-JP" altLang="en-US" sz="2800" b="0" i="1" u="sng" spc="300" smtClean="0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800" i="1" u="sng" spc="300" dirty="0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 </m:t>
                      </m:r>
                      <m:r>
                        <a:rPr lang="ja-JP" altLang="en-US" sz="2800" i="1" u="sng" spc="300" dirty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のみ</m:t>
                      </m:r>
                      <m:r>
                        <a:rPr lang="ja-JP" altLang="en-US" sz="280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原子核</m:t>
                      </m:r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内</m:t>
                      </m:r>
                      <m:r>
                        <a:rPr lang="ja-JP" altLang="en-US" sz="2800" b="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陽子</m:t>
                      </m:r>
                      <m:r>
                        <a:rPr lang="ja-JP" altLang="en-US" sz="2800" b="0" i="1" u="sng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と</m:t>
                      </m:r>
                      <m:r>
                        <a:rPr lang="ja-JP" altLang="en-US" sz="2800" i="1" u="sng" spc="300" dirty="0">
                          <a:latin typeface="Cambria Math"/>
                          <a:ea typeface="AR ADGothicJP Medium" panose="020B0609000000000000" pitchFamily="49" charset="-128"/>
                        </a:rPr>
                        <m:t>反応する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28800"/>
                <a:ext cx="6840760" cy="5269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87620" y="2492896"/>
                <a:ext cx="6800911" cy="64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𝑝</m:t>
                      </m:r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𝑛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0" y="2492896"/>
                <a:ext cx="6800911" cy="6456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763688" y="3543399"/>
            <a:ext cx="359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B0F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（反応過程）</a:t>
            </a:r>
            <a:endParaRPr kumimoji="1" lang="ja-JP" altLang="en-US" sz="2400" dirty="0">
              <a:solidFill>
                <a:srgbClr val="00B0F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762396" y="3501007"/>
                <a:ext cx="6515752" cy="102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0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ⅰ</a:t>
                </a:r>
                <a:r>
                  <a:rPr lang="ja-JP" altLang="en-US" sz="20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　飛んできた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ja-JP" altLang="en-US" sz="200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−</m:t>
                        </m:r>
                      </m:sup>
                    </m:sSup>
                    <m:r>
                      <a:rPr lang="ja-JP" altLang="en-US" sz="2000" b="0" i="1" smtClean="0">
                        <a:latin typeface="Cambria Math"/>
                        <a:ea typeface="AR ADGothicJP Medium" panose="020B0609000000000000" pitchFamily="49" charset="-128"/>
                      </a:rPr>
                      <m:t>が</m:t>
                    </m:r>
                    <m:r>
                      <a:rPr lang="ja-JP" altLang="en-US" sz="2000" i="1">
                        <a:latin typeface="Cambria Math"/>
                        <a:ea typeface="AR ADGothicJP Medium" panose="020B0609000000000000" pitchFamily="49" charset="-128"/>
                      </a:rPr>
                      <m:t>原子</m:t>
                    </m:r>
                    <m:r>
                      <a:rPr lang="ja-JP" altLang="en-US" sz="2000" b="0" i="1" smtClean="0">
                        <a:latin typeface="Cambria Math"/>
                        <a:ea typeface="AR ADGothicJP Medium" panose="020B0609000000000000" pitchFamily="49" charset="-128"/>
                      </a:rPr>
                      <m:t>殻に</m:t>
                    </m:r>
                    <m:r>
                      <a:rPr lang="ja-JP" altLang="en-US" sz="2000" i="1">
                        <a:latin typeface="Cambria Math"/>
                        <a:ea typeface="AR ADGothicJP Medium" panose="020B0609000000000000" pitchFamily="49" charset="-128"/>
                      </a:rPr>
                      <m:t>捕獲</m:t>
                    </m:r>
                    <m:r>
                      <a:rPr lang="ja-JP" altLang="en-US" sz="2000" i="1" smtClean="0">
                        <a:latin typeface="Cambria Math"/>
                        <a:ea typeface="AR ADGothicJP Medium" panose="020B0609000000000000" pitchFamily="49" charset="-128"/>
                      </a:rPr>
                      <m:t>される</m:t>
                    </m:r>
                  </m:oMath>
                </a14:m>
                <a:endParaRPr lang="en-US" altLang="ja-JP" sz="2000" dirty="0" smtClean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ⅱ</a:t>
                </a:r>
                <a:r>
                  <a:rPr lang="ja-JP" altLang="en-US" sz="20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　核子と相互作用する</a:t>
                </a:r>
                <a:endParaRPr lang="en-US" altLang="ja-JP" sz="2000" dirty="0" smtClean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96" y="3501007"/>
                <a:ext cx="6515752" cy="1023485"/>
              </a:xfrm>
              <a:prstGeom prst="rect">
                <a:avLst/>
              </a:prstGeom>
              <a:blipFill rotWithShape="1">
                <a:blip r:embed="rId5"/>
                <a:stretch>
                  <a:fillRect l="-935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>
            <a:off x="1206918" y="5099992"/>
            <a:ext cx="77279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74600" y="486916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原子核が重いほど反応</a:t>
            </a:r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が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早くなる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593315" y="5733256"/>
                <a:ext cx="6408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63</m:t>
                          </m:r>
                        </m:sup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𝐶𝑢</m:t>
                          </m:r>
                        </m:e>
                      </m:sPre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:  0.16</m:t>
                      </m:r>
                      <m:r>
                        <a:rPr lang="ja-JP" alt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</m:t>
                      </m:r>
                      <m:sPre>
                        <m:sPre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</m:t>
                          </m:r>
                        </m:sup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𝐴𝑙</m:t>
                          </m:r>
                        </m:e>
                      </m:sPre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  :  0.86</m:t>
                      </m:r>
                      <m:r>
                        <a:rPr lang="ja-JP" alt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15" y="5733256"/>
                <a:ext cx="64087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730069"/>
                <a:ext cx="4896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ja-JP" altLang="en-US" sz="320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ja-JP" altLang="en-US" sz="3200" b="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の実効的な寿命</a:t>
                </a:r>
                <a:endParaRPr kumimoji="1" lang="ja-JP" altLang="en-US" sz="32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30069"/>
                <a:ext cx="4896544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68540" y="1571062"/>
                <a:ext cx="3400455" cy="64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𝑝</m:t>
                      </m:r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𝑛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40" y="1571062"/>
                <a:ext cx="3400455" cy="6456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43279" y="3272934"/>
                <a:ext cx="38635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ja-JP" sz="3200" i="1">
                              <a:latin typeface="Cambria Math"/>
                              <a:ea typeface="AR ADGothicJP Medium" panose="020B0609000000000000" pitchFamily="49" charset="-128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79" y="3272934"/>
                <a:ext cx="3863500" cy="624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843154" y="3297107"/>
                <a:ext cx="26811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寿命　</a:t>
                </a:r>
                <a:r>
                  <a:rPr lang="en-US" altLang="ja-JP" sz="24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2.197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  <a:ea typeface="AR ADGothicJP Medium" panose="020B0609000000000000" pitchFamily="49" charset="-128"/>
                      </a:rPr>
                      <m:t>𝜇</m:t>
                    </m:r>
                    <m:r>
                      <a:rPr lang="en-US" altLang="ja-JP" sz="2400" b="0" i="1" smtClean="0">
                        <a:latin typeface="Cambria Math"/>
                        <a:ea typeface="AR ADGothicJP Medium" panose="020B0609000000000000" pitchFamily="49" charset="-128"/>
                      </a:rPr>
                      <m:t>𝑠</m:t>
                    </m:r>
                  </m:oMath>
                </a14:m>
                <a:endParaRPr lang="en-US" altLang="ja-JP" sz="2400" b="0" dirty="0" smtClean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>
                    <a:solidFill>
                      <a:srgbClr val="0070C0"/>
                    </a:solidFill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観測可能</a:t>
                </a:r>
                <a:endParaRPr lang="en-US" altLang="ja-JP" sz="2400" dirty="0" smtClean="0">
                  <a:solidFill>
                    <a:srgbClr val="0070C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54" y="3297107"/>
                <a:ext cx="2681173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3409" b="-3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68416" y="1602455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寿命　</a:t>
                </a:r>
                <a:r>
                  <a:rPr lang="en-US" altLang="ja-JP" sz="24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0.16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  <a:ea typeface="AR ADGothicJP Medium" panose="020B0609000000000000" pitchFamily="49" charset="-128"/>
                      </a:rPr>
                      <m:t>𝜇</m:t>
                    </m:r>
                    <m:r>
                      <a:rPr lang="en-US" altLang="ja-JP" sz="2400" b="0" i="1" smtClean="0">
                        <a:latin typeface="Cambria Math"/>
                        <a:ea typeface="AR ADGothicJP Medium" panose="020B0609000000000000" pitchFamily="49" charset="-128"/>
                      </a:rPr>
                      <m:t>𝑠</m:t>
                    </m:r>
                  </m:oMath>
                </a14:m>
                <a:endParaRPr lang="en-US" altLang="ja-JP" sz="2400" b="0" dirty="0" smtClean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solidFill>
                      <a:srgbClr val="FF0000"/>
                    </a:solidFill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観測不可能</a:t>
                </a:r>
                <a:endParaRPr lang="en-US" altLang="ja-JP" sz="2400" dirty="0" smtClean="0">
                  <a:solidFill>
                    <a:srgbClr val="FF000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16" y="1602455"/>
                <a:ext cx="2232248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4372" b="-3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>
            <a:off x="504270" y="5982018"/>
            <a:ext cx="98318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02795" y="5669771"/>
                <a:ext cx="6480720" cy="59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𝝁</m:t>
                          </m:r>
                        </m:e>
                        <m:sup>
                          <m:r>
                            <a:rPr kumimoji="1" lang="en-US" altLang="ja-JP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3200" b="1" i="1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寿命</m:t>
                      </m:r>
                      <m:r>
                        <a:rPr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が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𝟎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𝟏𝟔</m:t>
                      </m:r>
                      <m:r>
                        <a:rPr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𝝁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𝒔</m:t>
                      </m:r>
                      <m:r>
                        <a:rPr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3200" b="1" i="1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様に</m:t>
                      </m:r>
                      <m:r>
                        <a:rPr lang="ja-JP" altLang="en-US" sz="3200" b="1" i="1" smtClean="0">
                          <a:solidFill>
                            <a:srgbClr val="00B05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観測される</m:t>
                      </m:r>
                    </m:oMath>
                  </m:oMathPara>
                </a14:m>
                <a:endParaRPr kumimoji="1" lang="en-US" altLang="ja-JP" sz="3200" b="1" i="1" dirty="0" smtClean="0">
                  <a:solidFill>
                    <a:srgbClr val="FF000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95" y="5669771"/>
                <a:ext cx="6480720" cy="593111"/>
              </a:xfrm>
              <a:prstGeom prst="rect">
                <a:avLst/>
              </a:prstGeom>
              <a:blipFill rotWithShape="1">
                <a:blip r:embed="rId7"/>
                <a:stretch>
                  <a:fillRect r="-7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808027" y="4882397"/>
            <a:ext cx="732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下の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反応の内遅いものは原子核と反応してしまう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55576" y="730069"/>
                <a:ext cx="6552728" cy="696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ja-JP" altLang="en-US" sz="3200" b="0" i="1" smtClean="0">
                            <a:latin typeface="Cambria Math"/>
                            <a:ea typeface="AR ADGothicJP Medium" panose="020B0609000000000000" pitchFamily="49" charset="-128"/>
                          </a:rPr>
                          <m:t>＋</m:t>
                        </m:r>
                      </m:sup>
                    </m:sSup>
                  </m:oMath>
                </a14:m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lang="ja-JP" altLang="en-US" sz="320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𝜇</m:t>
                        </m:r>
                      </m:e>
                      <m:sup>
                        <m:r>
                          <a:rPr lang="ja-JP" altLang="en-US" sz="3200" b="0" i="1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の寿命</a:t>
                </a:r>
                <a:r>
                  <a:rPr lang="ja-JP" altLang="en-US" sz="3200" dirty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　</a:t>
                </a:r>
                <a:r>
                  <a:rPr lang="ja-JP" altLang="en-US" sz="32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～まとめ～</a:t>
                </a:r>
                <a:endParaRPr kumimoji="1" lang="ja-JP" altLang="en-US" sz="32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30069"/>
                <a:ext cx="6552728" cy="696922"/>
              </a:xfrm>
              <a:prstGeom prst="rect">
                <a:avLst/>
              </a:prstGeom>
              <a:blipFill rotWithShape="1">
                <a:blip r:embed="rId2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243194" y="2564904"/>
                <a:ext cx="4680520" cy="176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6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3600" i="1">
                          <a:latin typeface="Cambria Math"/>
                          <a:ea typeface="AR ADGothicJP Medium" panose="020B0609000000000000" pitchFamily="49" charset="-128"/>
                        </a:rPr>
                        <m:t>寿</m:t>
                      </m:r>
                      <m:r>
                        <a:rPr lang="ja-JP" altLang="en-US" sz="3600" i="1" smtClean="0">
                          <a:latin typeface="Cambria Math"/>
                          <a:ea typeface="AR ADGothicJP Medium" panose="020B0609000000000000" pitchFamily="49" charset="-128"/>
                        </a:rPr>
                        <m:t>命</m:t>
                      </m:r>
                      <m:r>
                        <a:rPr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　</m:t>
                      </m:r>
                      <m:r>
                        <a:rPr lang="en-US" altLang="ja-JP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2.197</m:t>
                      </m:r>
                      <m:r>
                        <a:rPr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𝜇</m:t>
                      </m:r>
                      <m:r>
                        <a:rPr lang="en-US" altLang="ja-JP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𝑠</m:t>
                      </m:r>
                    </m:oMath>
                  </m:oMathPara>
                </a14:m>
                <a:endParaRPr lang="en-US" altLang="ja-JP" sz="3600" b="0" i="1" dirty="0" smtClean="0">
                  <a:latin typeface="Cambria Math"/>
                  <a:ea typeface="AR ADGothicJP Medium" panose="020B0609000000000000" pitchFamily="49" charset="-128"/>
                </a:endParaRPr>
              </a:p>
              <a:p>
                <a:endParaRPr lang="en-US" altLang="ja-JP" sz="3600" i="1" dirty="0" smtClean="0">
                  <a:latin typeface="Cambria Math"/>
                  <a:ea typeface="AR ADGothicJP Medium" panose="020B0609000000000000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6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の</m:t>
                      </m:r>
                      <m:r>
                        <a:rPr lang="ja-JP" altLang="en-US" sz="3600" i="1">
                          <a:latin typeface="Cambria Math"/>
                          <a:ea typeface="AR ADGothicJP Medium" panose="020B0609000000000000" pitchFamily="49" charset="-128"/>
                        </a:rPr>
                        <m:t>寿命</m:t>
                      </m:r>
                      <m:r>
                        <a:rPr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　</m:t>
                      </m:r>
                      <m:r>
                        <a:rPr lang="en-US" altLang="ja-JP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0.16</m:t>
                      </m:r>
                      <m:r>
                        <a:rPr lang="ja-JP" altLang="en-US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𝜇</m:t>
                      </m:r>
                      <m:r>
                        <a:rPr lang="en-US" altLang="ja-JP" sz="3600" b="0" i="1" smtClean="0">
                          <a:latin typeface="Cambria Math"/>
                          <a:ea typeface="AR ADGothicJP Medium" panose="020B0609000000000000" pitchFamily="49" charset="-128"/>
                        </a:rPr>
                        <m:t>𝑠</m:t>
                      </m:r>
                    </m:oMath>
                  </m:oMathPara>
                </a14:m>
                <a:endParaRPr kumimoji="1" lang="ja-JP" altLang="en-US" sz="36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94" y="2564904"/>
                <a:ext cx="4680520" cy="1763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実験のセットアップ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器具</a:t>
            </a:r>
            <a:endParaRPr kumimoji="1" lang="en-US" altLang="ja-JP" dirty="0" smtClean="0"/>
          </a:p>
          <a:p>
            <a:r>
              <a:rPr kumimoji="1" lang="ja-JP" altLang="en-US" dirty="0" smtClean="0"/>
              <a:t>ＭＰＰＣの説明</a:t>
            </a:r>
            <a:endParaRPr lang="en-US" altLang="ja-JP" dirty="0" smtClean="0"/>
          </a:p>
          <a:p>
            <a:r>
              <a:rPr kumimoji="1" lang="ja-JP" altLang="en-US" dirty="0" smtClean="0"/>
              <a:t>回路、ロジックの説明</a:t>
            </a:r>
            <a:endParaRPr kumimoji="1" lang="en-US" altLang="ja-JP" dirty="0" smtClean="0"/>
          </a:p>
          <a:p>
            <a:r>
              <a:rPr lang="ja-JP" altLang="en-US" dirty="0"/>
              <a:t>ＴＤＣ</a:t>
            </a:r>
            <a:r>
              <a:rPr lang="ja-JP" altLang="en-US" dirty="0" smtClean="0"/>
              <a:t>の較正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155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"/>
    </mc:Choice>
    <mc:Fallback xmlns="">
      <p:transition spd="slow" advTm="155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主な実験器具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プラスチックシンチレータ</a:t>
            </a:r>
            <a:endParaRPr kumimoji="1" lang="en-US" altLang="ja-JP" dirty="0" smtClean="0"/>
          </a:p>
          <a:p>
            <a:r>
              <a:rPr lang="ja-JP" altLang="en-US" dirty="0" smtClean="0"/>
              <a:t>光電子増倍管</a:t>
            </a:r>
            <a:endParaRPr lang="en-US" altLang="ja-JP" dirty="0" smtClean="0"/>
          </a:p>
          <a:p>
            <a:r>
              <a:rPr kumimoji="1" lang="ja-JP" altLang="en-US" dirty="0" smtClean="0"/>
              <a:t>ＭＰＰＣ（後で説明）</a:t>
            </a:r>
            <a:endParaRPr kumimoji="1" lang="en-US" altLang="ja-JP" dirty="0" smtClean="0"/>
          </a:p>
          <a:p>
            <a:r>
              <a:rPr lang="ja-JP" altLang="en-US" dirty="0" smtClean="0"/>
              <a:t>銅板</a:t>
            </a:r>
            <a:endParaRPr lang="en-US" altLang="ja-JP" dirty="0" smtClean="0"/>
          </a:p>
          <a:p>
            <a:r>
              <a:rPr lang="ja-JP" altLang="en-US" dirty="0" smtClean="0"/>
              <a:t>モジュール（</a:t>
            </a:r>
            <a:r>
              <a:rPr lang="en-US" altLang="ja-JP" dirty="0" err="1" smtClean="0"/>
              <a:t>GateGenerator,Coincidence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など）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Picture 2" descr="C:\Users\wataru\Dropbox\a1\20150323_15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809116" cy="21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ataru\Dropbox\20150324_170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23392"/>
            <a:ext cx="3972638" cy="22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taru\Dropbox\takarabu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0" y="4767510"/>
            <a:ext cx="4572000" cy="19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spd="slow" advTm="2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1343963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</a:t>
            </a:r>
            <a:endParaRPr kumimoji="1" lang="ja-JP" altLang="en-US" sz="8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328498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二次宇宙線として地表に届いた</a:t>
            </a:r>
            <a:r>
              <a:rPr kumimoji="1"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粒子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の崩壊を観測し、その寿命を測定する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MPPC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Multi Pixel Photon Counter)</a:t>
            </a:r>
            <a:r>
              <a:rPr lang="ja-JP" altLang="en-US" sz="3200" dirty="0" smtClean="0"/>
              <a:t>の原理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6012160" cy="31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61653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出典：</a:t>
            </a:r>
            <a:r>
              <a:rPr lang="en-US" altLang="ja-JP" dirty="0" smtClean="0"/>
              <a:t>Multi Pixel Photon Counter</a:t>
            </a:r>
            <a:r>
              <a:rPr lang="ja-JP" altLang="en-US" dirty="0" smtClean="0"/>
              <a:t>の研究開発　</a:t>
            </a:r>
            <a:endParaRPr kumimoji="1" lang="ja-JP" altLang="en-US" dirty="0"/>
          </a:p>
        </p:txBody>
      </p:sp>
      <p:pic>
        <p:nvPicPr>
          <p:cNvPr id="1029" name="Picture 5" descr="C:\Users\wataru\Dropbox\a1\20150326_14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53" y="1340768"/>
            <a:ext cx="39419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"/>
    </mc:Choice>
    <mc:Fallback xmlns="">
      <p:transition spd="slow" advTm="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MPPC</a:t>
            </a:r>
            <a:r>
              <a:rPr kumimoji="1" lang="ja-JP" altLang="en-US" dirty="0" smtClean="0"/>
              <a:t>の利点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・小型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・低電圧で動作する（</a:t>
            </a:r>
            <a:r>
              <a:rPr lang="en-US" altLang="ja-JP" dirty="0" smtClean="0"/>
              <a:t>50V</a:t>
            </a:r>
            <a:r>
              <a:rPr lang="ja-JP" altLang="en-US" dirty="0" smtClean="0"/>
              <a:t>程度）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・磁場中でも使用できる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・高い光子検出効率</a:t>
            </a:r>
            <a:endParaRPr kumimoji="1" lang="ja-JP" altLang="en-US" dirty="0"/>
          </a:p>
        </p:txBody>
      </p:sp>
      <p:pic>
        <p:nvPicPr>
          <p:cNvPr id="4" name="Picture 5" descr="C:\Users\wataru\Dropbox\a1\20150326_141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50293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969" y="3106556"/>
            <a:ext cx="6354062" cy="26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04256" cy="20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458200" cy="1470025"/>
          </a:xfrm>
        </p:spPr>
        <p:txBody>
          <a:bodyPr/>
          <a:lstStyle/>
          <a:p>
            <a:r>
              <a:rPr lang="ja-JP" altLang="en-US" dirty="0" smtClean="0"/>
              <a:t>回路、ロジックの説明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4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0" y="1190754"/>
            <a:ext cx="5242591" cy="44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H="1">
            <a:off x="3574904" y="-50712"/>
            <a:ext cx="277015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爆発 1 8"/>
          <p:cNvSpPr/>
          <p:nvPr/>
        </p:nvSpPr>
        <p:spPr>
          <a:xfrm>
            <a:off x="3473432" y="1484784"/>
            <a:ext cx="576063" cy="36004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爆発 1 9"/>
          <p:cNvSpPr/>
          <p:nvPr/>
        </p:nvSpPr>
        <p:spPr>
          <a:xfrm flipV="1">
            <a:off x="3352505" y="3077732"/>
            <a:ext cx="552272" cy="315267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851685" y="1173424"/>
            <a:ext cx="1667201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爆発 2 14"/>
          <p:cNvSpPr/>
          <p:nvPr/>
        </p:nvSpPr>
        <p:spPr>
          <a:xfrm>
            <a:off x="2745618" y="3206167"/>
            <a:ext cx="576064" cy="301648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8723" y="4437112"/>
            <a:ext cx="73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崩壊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49495" y="350834"/>
            <a:ext cx="13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宇宙線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3321682" y="4342816"/>
            <a:ext cx="227041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爆発 2 21"/>
          <p:cNvSpPr/>
          <p:nvPr/>
        </p:nvSpPr>
        <p:spPr>
          <a:xfrm>
            <a:off x="3147170" y="5064448"/>
            <a:ext cx="576063" cy="36004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112" y="1988840"/>
            <a:ext cx="32198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S</a:t>
            </a:r>
            <a:r>
              <a:rPr kumimoji="1" lang="en-US" altLang="ja-JP" sz="2800" b="1" dirty="0" smtClean="0"/>
              <a:t>tart :A</a:t>
            </a:r>
            <a:r>
              <a:rPr kumimoji="1" lang="ja-JP" altLang="en-US" sz="2800" b="1" dirty="0" smtClean="0"/>
              <a:t>∧</a:t>
            </a:r>
            <a:r>
              <a:rPr kumimoji="1" lang="en-US" altLang="ja-JP" sz="2800" b="1" dirty="0" smtClean="0"/>
              <a:t>B</a:t>
            </a:r>
            <a:r>
              <a:rPr kumimoji="1" lang="ja-JP" altLang="en-US" sz="2800" b="1" dirty="0" smtClean="0"/>
              <a:t>∧￢</a:t>
            </a:r>
            <a:r>
              <a:rPr kumimoji="1" lang="en-US" altLang="ja-JP" sz="2800" b="1" dirty="0" smtClean="0"/>
              <a:t>C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35365"/>
            <a:ext cx="32198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Stop0 :B </a:t>
            </a:r>
            <a:r>
              <a:rPr kumimoji="1" lang="ja-JP" altLang="en-US" sz="2800" dirty="0" smtClean="0"/>
              <a:t>∧￢</a:t>
            </a:r>
            <a:r>
              <a:rPr kumimoji="1" lang="en-US" altLang="ja-JP" sz="2800" dirty="0" smtClean="0"/>
              <a:t>C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437112"/>
            <a:ext cx="32198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Stop1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￢</a:t>
            </a:r>
            <a:r>
              <a:rPr lang="en-US" altLang="ja-JP" sz="2800" dirty="0" smtClean="0"/>
              <a:t>B</a:t>
            </a:r>
            <a:r>
              <a:rPr lang="ja-JP" altLang="en-US" sz="2800" dirty="0" smtClean="0"/>
              <a:t>∧</a:t>
            </a:r>
            <a:r>
              <a:rPr lang="en-US" altLang="ja-JP" sz="2800" dirty="0" smtClean="0"/>
              <a:t>C</a:t>
            </a:r>
            <a:endParaRPr kumimoji="1" lang="ja-JP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7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5" grpId="0" animBg="1"/>
      <p:bldP spid="15" grpId="1" animBg="1"/>
      <p:bldP spid="17" grpId="0"/>
      <p:bldP spid="17" grpId="1"/>
      <p:bldP spid="17" grpId="2"/>
      <p:bldP spid="18" grpId="0"/>
      <p:bldP spid="18" grpId="1"/>
      <p:bldP spid="22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964488" cy="55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484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5689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"/>
    </mc:Choice>
    <mc:Fallback xmlns="">
      <p:transition spd="slow" advTm="7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9208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77768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"/>
    </mc:Choice>
    <mc:Fallback xmlns="">
      <p:transition spd="slow" advTm="9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32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5608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taru\Documents\a1_sride\kairoz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" y="0"/>
            <a:ext cx="9144000" cy="49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390687"/>
            <a:ext cx="6768752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START</a:t>
            </a:r>
            <a:r>
              <a:rPr lang="ja-JP" altLang="en-US" sz="2800" dirty="0" smtClean="0"/>
              <a:t>信号があるときは必ず</a:t>
            </a:r>
            <a:endParaRPr lang="en-US" altLang="ja-JP" sz="2800" dirty="0" smtClean="0"/>
          </a:p>
          <a:p>
            <a:r>
              <a:rPr lang="en-US" altLang="ja-JP" sz="2800" dirty="0" smtClean="0"/>
              <a:t>STOP</a:t>
            </a:r>
            <a:r>
              <a:rPr lang="ja-JP" altLang="en-US" sz="2800" dirty="0" smtClean="0"/>
              <a:t>０の信号がある。</a:t>
            </a:r>
            <a:endParaRPr lang="en-US" altLang="ja-JP" sz="2800" dirty="0" smtClean="0"/>
          </a:p>
          <a:p>
            <a:r>
              <a:rPr lang="en-US" altLang="ja-JP" sz="2800" dirty="0" smtClean="0"/>
              <a:t>START</a:t>
            </a:r>
            <a:r>
              <a:rPr lang="ja-JP" altLang="en-US" sz="2800" dirty="0" smtClean="0"/>
              <a:t>によって発生する</a:t>
            </a:r>
            <a:r>
              <a:rPr lang="en-US" altLang="ja-JP" sz="2800" dirty="0" smtClean="0"/>
              <a:t>STOP</a:t>
            </a:r>
            <a:r>
              <a:rPr lang="ja-JP" altLang="en-US" sz="2800" dirty="0" smtClean="0"/>
              <a:t>で</a:t>
            </a:r>
            <a:endParaRPr lang="en-US" altLang="ja-JP" sz="2800" dirty="0" smtClean="0"/>
          </a:p>
          <a:p>
            <a:r>
              <a:rPr lang="en-US" altLang="ja-JP" sz="2800" dirty="0" smtClean="0"/>
              <a:t>TDC</a:t>
            </a:r>
            <a:r>
              <a:rPr lang="ja-JP" altLang="en-US" sz="2800" dirty="0" smtClean="0"/>
              <a:t>が止まってしまうことを防ぐために、</a:t>
            </a:r>
            <a:endParaRPr lang="en-US" altLang="ja-JP" sz="2800" dirty="0" smtClean="0"/>
          </a:p>
          <a:p>
            <a:r>
              <a:rPr lang="en-US" altLang="ja-JP" sz="2800" dirty="0" smtClean="0"/>
              <a:t>STOP</a:t>
            </a:r>
            <a:r>
              <a:rPr lang="ja-JP" altLang="en-US" sz="2800" dirty="0" smtClean="0"/>
              <a:t>信号が</a:t>
            </a:r>
            <a:r>
              <a:rPr lang="en-US" altLang="ja-JP" sz="2800" dirty="0" smtClean="0"/>
              <a:t>125ns </a:t>
            </a:r>
            <a:r>
              <a:rPr lang="ja-JP" altLang="en-US" sz="2800" dirty="0" err="1" smtClean="0"/>
              <a:t>だけ</a:t>
            </a:r>
            <a:r>
              <a:rPr lang="ja-JP" altLang="en-US" sz="2800" dirty="0" smtClean="0"/>
              <a:t>早く来るように</a:t>
            </a:r>
            <a:endParaRPr lang="en-US" altLang="ja-JP" sz="2800" dirty="0" smtClean="0"/>
          </a:p>
          <a:p>
            <a:r>
              <a:rPr lang="ja-JP" altLang="en-US" sz="2800" dirty="0" smtClean="0"/>
              <a:t>調整した。</a:t>
            </a:r>
            <a:endParaRPr lang="en-US" altLang="ja-JP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8" y="4077072"/>
            <a:ext cx="8296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3779912" y="4797152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275856" y="4149080"/>
            <a:ext cx="14296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125ns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1343963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理論</a:t>
            </a:r>
            <a:endParaRPr kumimoji="1" lang="ja-JP" altLang="en-US" sz="8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16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3848" y="328498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➢宇宙線とは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40770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➢弱い相互作用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486916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</a:t>
            </a:r>
            <a:r>
              <a:rPr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の崩壊と寿命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ＴＤＣの較正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" y="1916832"/>
            <a:ext cx="8864814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"/>
    </mc:Choice>
    <mc:Fallback xmlns="">
      <p:transition spd="slow" advTm="11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ja-JP" altLang="en-US" dirty="0"/>
              <a:t>較正</a:t>
            </a:r>
            <a:r>
              <a:rPr lang="ja-JP" altLang="en-US" dirty="0" smtClean="0"/>
              <a:t>の結果（</a:t>
            </a:r>
            <a:r>
              <a:rPr lang="en-US" altLang="ja-JP" dirty="0" smtClean="0"/>
              <a:t>stop 0</a:t>
            </a:r>
            <a:r>
              <a:rPr lang="ja-JP" altLang="en-US" dirty="0" smtClean="0"/>
              <a:t>について）</a:t>
            </a:r>
            <a:endParaRPr kumimoji="1" lang="ja-JP" alt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0883"/>
            <a:ext cx="67687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99592" y="3290546"/>
            <a:ext cx="818256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T[</a:t>
            </a:r>
            <a:r>
              <a:rPr kumimoji="1" lang="en-US" altLang="ja-JP" sz="3200" dirty="0" err="1" smtClean="0"/>
              <a:t>μ</a:t>
            </a:r>
            <a:r>
              <a:rPr lang="en-US" altLang="ja-JP" sz="3200" dirty="0" err="1"/>
              <a:t>s</a:t>
            </a:r>
            <a:r>
              <a:rPr kumimoji="1" lang="en-US" altLang="ja-JP" sz="3200" dirty="0" smtClean="0"/>
              <a:t>]=7.632×10</a:t>
            </a:r>
            <a:r>
              <a:rPr kumimoji="1" lang="en-US" altLang="ja-JP" sz="3200" baseline="30000" dirty="0" smtClean="0"/>
              <a:t>-7</a:t>
            </a:r>
            <a:r>
              <a:rPr kumimoji="1" lang="en-US" altLang="ja-JP" sz="3200" dirty="0" smtClean="0"/>
              <a:t>X</a:t>
            </a:r>
            <a:r>
              <a:rPr lang="en-US" altLang="ja-JP" sz="3200" dirty="0" smtClean="0"/>
              <a:t>[</a:t>
            </a:r>
            <a:r>
              <a:rPr lang="en-US" altLang="ja-JP" sz="3200" dirty="0" err="1" smtClean="0"/>
              <a:t>Ch</a:t>
            </a:r>
            <a:r>
              <a:rPr lang="en-US" altLang="ja-JP" sz="3200" dirty="0" smtClean="0"/>
              <a:t>]‐0.0998</a:t>
            </a:r>
          </a:p>
          <a:p>
            <a:r>
              <a:rPr kumimoji="1" lang="en-US" altLang="ja-JP" sz="3200" dirty="0"/>
              <a:t> </a:t>
            </a:r>
            <a:r>
              <a:rPr kumimoji="1" lang="en-US" altLang="ja-JP" sz="3200" dirty="0" smtClean="0"/>
              <a:t>         (±2×10</a:t>
            </a:r>
            <a:r>
              <a:rPr kumimoji="1" lang="en-US" altLang="ja-JP" sz="3200" baseline="30000" dirty="0" smtClean="0"/>
              <a:t>-10</a:t>
            </a:r>
            <a:r>
              <a:rPr kumimoji="1" lang="en-US" altLang="ja-JP" sz="3200" dirty="0" smtClean="0"/>
              <a:t>)   </a:t>
            </a:r>
            <a:r>
              <a:rPr lang="ja-JP" altLang="en-US" sz="3200" dirty="0"/>
              <a:t>　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  (±0.0029)</a:t>
            </a:r>
            <a:endParaRPr kumimoji="1" lang="ja-JP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4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"/>
    </mc:Choice>
    <mc:Fallback xmlns="">
      <p:transition spd="slow" advTm="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33" y="332656"/>
            <a:ext cx="8229600" cy="1066800"/>
          </a:xfrm>
        </p:spPr>
        <p:txBody>
          <a:bodyPr/>
          <a:lstStyle/>
          <a:p>
            <a:r>
              <a:rPr kumimoji="1" lang="ja-JP" altLang="en-US" dirty="0" smtClean="0"/>
              <a:t>較正の結果</a:t>
            </a:r>
            <a:r>
              <a:rPr kumimoji="1" lang="en-US" altLang="ja-JP" dirty="0" smtClean="0"/>
              <a:t>(stop1</a:t>
            </a:r>
            <a:r>
              <a:rPr kumimoji="1" lang="ja-JP" altLang="en-US" dirty="0" smtClean="0"/>
              <a:t>について）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912768" cy="47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99592" y="3290546"/>
            <a:ext cx="818256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T[</a:t>
            </a:r>
            <a:r>
              <a:rPr kumimoji="1" lang="en-US" altLang="ja-JP" sz="3200" dirty="0" err="1" smtClean="0"/>
              <a:t>μ</a:t>
            </a:r>
            <a:r>
              <a:rPr lang="en-US" altLang="ja-JP" sz="3200" dirty="0" err="1"/>
              <a:t>s</a:t>
            </a:r>
            <a:r>
              <a:rPr kumimoji="1" lang="en-US" altLang="ja-JP" sz="3200" dirty="0" smtClean="0"/>
              <a:t>]=7.632×10</a:t>
            </a:r>
            <a:r>
              <a:rPr kumimoji="1" lang="en-US" altLang="ja-JP" sz="3200" baseline="30000" dirty="0" smtClean="0"/>
              <a:t>-7</a:t>
            </a:r>
            <a:r>
              <a:rPr kumimoji="1" lang="en-US" altLang="ja-JP" sz="3200" dirty="0" smtClean="0"/>
              <a:t>X</a:t>
            </a:r>
            <a:r>
              <a:rPr lang="en-US" altLang="ja-JP" sz="3200" dirty="0" smtClean="0"/>
              <a:t>[</a:t>
            </a:r>
            <a:r>
              <a:rPr lang="en-US" altLang="ja-JP" sz="3200" dirty="0" err="1" smtClean="0"/>
              <a:t>Ch</a:t>
            </a:r>
            <a:r>
              <a:rPr lang="en-US" altLang="ja-JP" sz="3200" dirty="0" smtClean="0"/>
              <a:t>]‐0.1010</a:t>
            </a:r>
          </a:p>
          <a:p>
            <a:r>
              <a:rPr kumimoji="1" lang="en-US" altLang="ja-JP" sz="3200" dirty="0"/>
              <a:t> </a:t>
            </a:r>
            <a:r>
              <a:rPr kumimoji="1" lang="en-US" altLang="ja-JP" sz="3200" dirty="0" smtClean="0"/>
              <a:t>         </a:t>
            </a:r>
            <a:r>
              <a:rPr kumimoji="1" lang="en-US" altLang="ja-JP" sz="3200" smtClean="0"/>
              <a:t>(±2×10</a:t>
            </a:r>
            <a:r>
              <a:rPr kumimoji="1" lang="en-US" altLang="ja-JP" sz="3200" baseline="30000" smtClean="0"/>
              <a:t>-10</a:t>
            </a:r>
            <a:r>
              <a:rPr kumimoji="1" lang="en-US" altLang="ja-JP" sz="3200" dirty="0" smtClean="0"/>
              <a:t>)  </a:t>
            </a:r>
            <a:r>
              <a:rPr kumimoji="1" lang="ja-JP" altLang="en-US" sz="3200" dirty="0" smtClean="0"/>
              <a:t>　　　</a:t>
            </a:r>
            <a:r>
              <a:rPr kumimoji="1" lang="en-US" altLang="ja-JP" sz="3200" dirty="0" smtClean="0"/>
              <a:t>   (±0.0029)</a:t>
            </a:r>
            <a:endParaRPr kumimoji="1" lang="ja-JP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5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"/>
    </mc:Choice>
    <mc:Fallback xmlns="">
      <p:transition spd="slow" advTm="1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"/>
    </mc:Choice>
    <mc:Fallback xmlns="">
      <p:transition spd="slow" advTm="148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  <p:pic>
        <p:nvPicPr>
          <p:cNvPr id="2051" name="Picture 3" descr="C:\Users\濱田　佑\Desktop\600_sto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77333"/>
            <a:ext cx="4755196" cy="32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以下は</a:t>
            </a:r>
            <a:r>
              <a:rPr lang="en-US" altLang="ja-JP" dirty="0" smtClean="0"/>
              <a:t>TDC</a:t>
            </a:r>
            <a:r>
              <a:rPr lang="ja-JP" altLang="en-US" dirty="0" smtClean="0"/>
              <a:t>の較正を反映した</a:t>
            </a:r>
            <a:r>
              <a:rPr lang="en-US" altLang="ja-JP" dirty="0" smtClean="0"/>
              <a:t>Stop0</a:t>
            </a:r>
            <a:r>
              <a:rPr lang="ja-JP" altLang="en-US" dirty="0" smtClean="0"/>
              <a:t>と</a:t>
            </a:r>
            <a:r>
              <a:rPr lang="en-US" altLang="ja-JP" dirty="0" smtClean="0"/>
              <a:t>Stop1</a:t>
            </a:r>
            <a:r>
              <a:rPr lang="ja-JP" altLang="en-US" dirty="0" smtClean="0"/>
              <a:t>のヒストグラム（</a:t>
            </a:r>
            <a:r>
              <a:rPr lang="en-US" altLang="ja-JP" dirty="0" smtClean="0"/>
              <a:t>bin</a:t>
            </a:r>
            <a:r>
              <a:rPr lang="ja-JP" altLang="en-US" dirty="0" smtClean="0"/>
              <a:t>数</a:t>
            </a:r>
            <a:r>
              <a:rPr lang="en-US" altLang="ja-JP" dirty="0" smtClean="0"/>
              <a:t>600</a:t>
            </a:r>
            <a:r>
              <a:rPr lang="ja-JP" altLang="en-US" dirty="0" smtClean="0"/>
              <a:t>）である。</a:t>
            </a:r>
            <a:endParaRPr lang="en-US" altLang="ja-JP" dirty="0" smtClean="0"/>
          </a:p>
          <a:p>
            <a:r>
              <a:rPr kumimoji="1" lang="en-US" altLang="ja-JP" dirty="0" smtClean="0"/>
              <a:t>Stop1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0.6μs</a:t>
            </a:r>
            <a:r>
              <a:rPr kumimoji="1" lang="ja-JP" altLang="en-US" dirty="0" smtClean="0"/>
              <a:t>あたりに不自然なピークがみられる（原因については後述）。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834829" y="4523882"/>
            <a:ext cx="468772" cy="53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169666" y="4490398"/>
            <a:ext cx="1071479" cy="2678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241145" y="4280854"/>
            <a:ext cx="803609" cy="34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コレ！</a:t>
            </a:r>
            <a:endParaRPr kumimoji="1" lang="ja-JP" altLang="en-US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50" name="Picture 2" descr="C:\Users\濱田　佑\Desktop\600_stop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3" y="3255895"/>
            <a:ext cx="4639979" cy="31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"/>
    </mc:Choice>
    <mc:Fallback xmlns="">
      <p:transition spd="slow" advTm="144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フィット範囲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0μs</a:t>
            </a:r>
            <a:r>
              <a:rPr lang="ja-JP" altLang="en-US" dirty="0" smtClean="0"/>
              <a:t>からフィッティングを行うとうまくいかないので、</a:t>
            </a:r>
            <a:r>
              <a:rPr lang="en-US" altLang="ja-JP" dirty="0" smtClean="0"/>
              <a:t>stop0</a:t>
            </a:r>
            <a:r>
              <a:rPr lang="ja-JP" altLang="en-US" dirty="0" smtClean="0"/>
              <a:t>は</a:t>
            </a:r>
            <a:r>
              <a:rPr lang="en-US" altLang="ja-JP" dirty="0" smtClean="0"/>
              <a:t>0.1μs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20μs</a:t>
            </a:r>
            <a:r>
              <a:rPr lang="ja-JP" altLang="en-US" dirty="0" err="1" smtClean="0"/>
              <a:t>までで</a:t>
            </a:r>
            <a:r>
              <a:rPr lang="ja-JP" altLang="en-US" dirty="0" smtClean="0"/>
              <a:t>行う。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ただし、</a:t>
            </a:r>
            <a:r>
              <a:rPr lang="en-US" altLang="ja-JP" dirty="0" smtClean="0"/>
              <a:t>Stop1</a:t>
            </a:r>
            <a:r>
              <a:rPr lang="ja-JP" altLang="en-US" dirty="0" smtClean="0"/>
              <a:t>については不自然なピークを除くために</a:t>
            </a:r>
            <a:r>
              <a:rPr lang="en-US" altLang="ja-JP" dirty="0" smtClean="0"/>
              <a:t>0.7</a:t>
            </a:r>
            <a:r>
              <a:rPr lang="en-US" altLang="ja-JP" dirty="0"/>
              <a:t>μs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20</a:t>
            </a:r>
            <a:r>
              <a:rPr lang="en-US" altLang="ja-JP" dirty="0"/>
              <a:t>μs</a:t>
            </a:r>
            <a:r>
              <a:rPr lang="ja-JP" altLang="en-US" dirty="0" err="1" smtClean="0"/>
              <a:t>までで</a:t>
            </a:r>
            <a:r>
              <a:rPr lang="ja-JP" altLang="en-US" dirty="0" smtClean="0"/>
              <a:t>行う。</a:t>
            </a:r>
            <a:endParaRPr kumimoji="1" lang="en-US" altLang="ja-JP" dirty="0" smtClean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数式" r:id="rId3" imgW="114151" imgH="215619" progId="Equation.3">
                  <p:embed/>
                </p:oleObj>
              </mc:Choice>
              <mc:Fallback>
                <p:oleObj name="数式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"/>
    </mc:Choice>
    <mc:Fallback xmlns="">
      <p:transition spd="slow" advTm="42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Stop0</a:t>
                </a:r>
                <a:r>
                  <a:rPr lang="ja-JP" altLang="en-US" dirty="0" smtClean="0"/>
                  <a:t>のフィット関数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検出される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-on</a:t>
                </a:r>
                <a:r>
                  <a:rPr kumimoji="1" lang="ja-JP" altLang="en-US" dirty="0" smtClean="0"/>
                  <a:t>は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の</a:t>
                </a:r>
                <a:r>
                  <a:rPr kumimoji="1" lang="en-US" altLang="ja-JP" dirty="0" smtClean="0"/>
                  <a:t>2</a:t>
                </a:r>
                <a:r>
                  <a:rPr kumimoji="1" lang="ja-JP" altLang="en-US" dirty="0" smtClean="0"/>
                  <a:t>種類がある。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Fitting</a:t>
                </a:r>
                <a:r>
                  <a:rPr lang="ja-JP" altLang="en-US" dirty="0" err="1" smtClean="0"/>
                  <a:t>には</a:t>
                </a:r>
                <a:r>
                  <a:rPr lang="en-US" altLang="ja-JP" dirty="0" smtClean="0"/>
                  <a:t>2</a:t>
                </a:r>
                <a:r>
                  <a:rPr lang="ja-JP" altLang="en-US" dirty="0" smtClean="0"/>
                  <a:t>種類の</a:t>
                </a:r>
                <a:r>
                  <a:rPr lang="en-US" altLang="ja-JP" dirty="0" err="1" smtClean="0"/>
                  <a:t>exp</a:t>
                </a:r>
                <a:r>
                  <a:rPr lang="ja-JP" altLang="en-US" dirty="0" smtClean="0"/>
                  <a:t>の重ね合わせとして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という関数で</a:t>
                </a:r>
                <a:r>
                  <a:rPr lang="en-US" altLang="ja-JP" dirty="0" smtClean="0"/>
                  <a:t>Fitting</a:t>
                </a:r>
                <a:r>
                  <a:rPr kumimoji="1" lang="ja-JP" altLang="en-US" dirty="0" smtClean="0"/>
                  <a:t>を行う。</a:t>
                </a:r>
                <a:r>
                  <a:rPr lang="en-US" altLang="ja-JP" dirty="0"/>
                  <a:t> 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6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/>
    </mc:Choice>
    <mc:Fallback xmlns="">
      <p:transition spd="slow" advTm="558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Stop1</a:t>
                </a:r>
                <a:r>
                  <a:rPr lang="ja-JP" altLang="en-US" dirty="0" smtClean="0"/>
                  <a:t>のフィット関数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Stop1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0.7μs</a:t>
                </a:r>
                <a:r>
                  <a:rPr lang="ja-JP" altLang="en-US" dirty="0" smtClean="0"/>
                  <a:t>から</a:t>
                </a:r>
                <a:r>
                  <a:rPr lang="en-US" altLang="ja-JP" dirty="0" smtClean="0"/>
                  <a:t>20μs</a:t>
                </a:r>
                <a:r>
                  <a:rPr lang="ja-JP" altLang="en-US" dirty="0" smtClean="0"/>
                  <a:t>の範囲で行うので、</a:t>
                </a:r>
                <a:r>
                  <a:rPr lang="en-US" altLang="ja-JP" dirty="0"/>
                  <a:t> </a:t>
                </a:r>
                <a:r>
                  <a:rPr lang="ja-JP" altLang="en-US" dirty="0" smtClean="0"/>
                  <a:t>寿命約</a:t>
                </a:r>
                <a:r>
                  <a:rPr lang="en-US" altLang="ja-JP" dirty="0" smtClean="0"/>
                  <a:t>0.16μs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 smtClean="0"/>
                  <a:t>の寄与はほとんど無いとみなして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という関数で</a:t>
                </a:r>
                <a:r>
                  <a:rPr lang="en-US" altLang="ja-JP" dirty="0" smtClean="0"/>
                  <a:t>Fitting</a:t>
                </a:r>
                <a:r>
                  <a:rPr kumimoji="1" lang="ja-JP" altLang="en-US" dirty="0" smtClean="0"/>
                  <a:t>を行う</a:t>
                </a:r>
                <a:r>
                  <a:rPr lang="en-US" altLang="ja-JP" dirty="0" smtClean="0"/>
                  <a:t> </a:t>
                </a:r>
                <a:r>
                  <a:rPr lang="ja-JP" altLang="en-US" dirty="0" err="1" smtClean="0"/>
                  <a:t>。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4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426"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4"/>
    </mc:Choice>
    <mc:Fallback xmlns="">
      <p:transition spd="slow" advTm="480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bin</a:t>
            </a:r>
            <a:r>
              <a:rPr kumimoji="1" lang="ja-JP" altLang="en-US" dirty="0" smtClean="0"/>
              <a:t>数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bin</a:t>
            </a:r>
            <a:r>
              <a:rPr kumimoji="1" lang="ja-JP" altLang="en-US" dirty="0" smtClean="0"/>
              <a:t>数</a:t>
            </a:r>
            <a:r>
              <a:rPr kumimoji="1" lang="ja-JP" altLang="en-US" dirty="0" smtClean="0"/>
              <a:t>は</a:t>
            </a:r>
            <a:r>
              <a:rPr lang="en-US" altLang="ja-JP" dirty="0"/>
              <a:t>6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で解析を行う。ただし、ヒストグラムの</a:t>
            </a:r>
            <a:r>
              <a:rPr kumimoji="1" lang="en-US" altLang="ja-JP" dirty="0" smtClean="0"/>
              <a:t>bin</a:t>
            </a:r>
            <a:r>
              <a:rPr kumimoji="1" lang="ja-JP" altLang="en-US" dirty="0" smtClean="0"/>
              <a:t>数を変えることで</a:t>
            </a:r>
            <a:r>
              <a:rPr lang="ja-JP" altLang="en-US" dirty="0" smtClean="0"/>
              <a:t>フィッティングの結果が変わるので、</a:t>
            </a:r>
            <a:r>
              <a:rPr lang="en-US" altLang="ja-JP" dirty="0" smtClean="0"/>
              <a:t>bin</a:t>
            </a:r>
            <a:r>
              <a:rPr lang="ja-JP" altLang="en-US" dirty="0" smtClean="0"/>
              <a:t>数</a:t>
            </a:r>
            <a:r>
              <a:rPr lang="en-US" altLang="ja-JP" dirty="0" smtClean="0"/>
              <a:t>200,400,600,800,1000</a:t>
            </a:r>
            <a:r>
              <a:rPr lang="ja-JP" altLang="en-US" dirty="0" smtClean="0"/>
              <a:t>のそれぞれで試し、そのズレを誤差として評価する。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782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下のグラフは</a:t>
            </a:r>
            <a:r>
              <a:rPr kumimoji="1" lang="en-US" altLang="ja-JP" dirty="0" smtClean="0"/>
              <a:t>Stop0</a:t>
            </a:r>
            <a:r>
              <a:rPr lang="ja-JP" altLang="en-US" dirty="0" smtClean="0"/>
              <a:t>のデータ</a:t>
            </a:r>
            <a:r>
              <a:rPr lang="en-US" altLang="ja-JP" dirty="0" smtClean="0"/>
              <a:t>(600bin)</a:t>
            </a:r>
            <a:r>
              <a:rPr lang="ja-JP" altLang="en-US" dirty="0" smtClean="0"/>
              <a:t>を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en-US" altLang="ja-JP" dirty="0" err="1" smtClean="0"/>
              <a:t>exp</a:t>
            </a:r>
            <a:r>
              <a:rPr lang="ja-JP" altLang="en-US" dirty="0" smtClean="0"/>
              <a:t>でフィッティングしたものである。</a:t>
            </a:r>
            <a:endParaRPr kumimoji="1" lang="ja-JP" altLang="en-US" dirty="0"/>
          </a:p>
        </p:txBody>
      </p:sp>
      <p:pic>
        <p:nvPicPr>
          <p:cNvPr id="6146" name="Picture 2" descr="C:\Users\A1\Desktop\stop0_600_0.1~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1750"/>
            <a:ext cx="5976664" cy="40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66033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➢宇宙線とは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86539" y="2981877"/>
            <a:ext cx="7397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50309" y="6525344"/>
            <a:ext cx="7397321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/>
          <p:cNvGrpSpPr/>
          <p:nvPr/>
        </p:nvGrpSpPr>
        <p:grpSpPr>
          <a:xfrm>
            <a:off x="3810654" y="2992752"/>
            <a:ext cx="1280653" cy="668754"/>
            <a:chOff x="3810654" y="2992752"/>
            <a:chExt cx="1280653" cy="668754"/>
          </a:xfrm>
        </p:grpSpPr>
        <p:cxnSp>
          <p:nvCxnSpPr>
            <p:cNvPr id="14" name="直線矢印コネクタ 13"/>
            <p:cNvCxnSpPr/>
            <p:nvPr/>
          </p:nvCxnSpPr>
          <p:spPr>
            <a:xfrm flipH="1">
              <a:off x="3810654" y="2992752"/>
              <a:ext cx="892781" cy="66875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4723536" y="2992752"/>
              <a:ext cx="367771" cy="45100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グループ化 76"/>
          <p:cNvGrpSpPr/>
          <p:nvPr/>
        </p:nvGrpSpPr>
        <p:grpSpPr>
          <a:xfrm>
            <a:off x="3940533" y="3802210"/>
            <a:ext cx="2719699" cy="2723134"/>
            <a:chOff x="3940533" y="3802210"/>
            <a:chExt cx="2719699" cy="2723134"/>
          </a:xfrm>
        </p:grpSpPr>
        <p:cxnSp>
          <p:nvCxnSpPr>
            <p:cNvPr id="36" name="直線矢印コネクタ 35"/>
            <p:cNvCxnSpPr/>
            <p:nvPr/>
          </p:nvCxnSpPr>
          <p:spPr>
            <a:xfrm>
              <a:off x="5501208" y="3802210"/>
              <a:ext cx="1159024" cy="27231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3940533" y="4603270"/>
              <a:ext cx="580643" cy="192207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262595" y="3307227"/>
            <a:ext cx="2320638" cy="57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大気の層</a:t>
            </a:r>
            <a:endParaRPr kumimoji="1" lang="ja-JP" altLang="en-US" sz="20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6539" y="1309926"/>
            <a:ext cx="2320638" cy="57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宇宙</a:t>
            </a:r>
            <a:endParaRPr kumimoji="1" lang="ja-JP" altLang="en-US" sz="20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0309" y="5782302"/>
            <a:ext cx="2320638" cy="57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地表</a:t>
            </a:r>
            <a:endParaRPr kumimoji="1" lang="ja-JP" altLang="en-US" sz="2000" b="1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4674996" y="1309926"/>
            <a:ext cx="3895530" cy="1690974"/>
            <a:chOff x="4674996" y="1309926"/>
            <a:chExt cx="3895530" cy="1690974"/>
          </a:xfrm>
        </p:grpSpPr>
        <p:cxnSp>
          <p:nvCxnSpPr>
            <p:cNvPr id="10" name="直線矢印コネクタ 9"/>
            <p:cNvCxnSpPr/>
            <p:nvPr/>
          </p:nvCxnSpPr>
          <p:spPr>
            <a:xfrm flipH="1">
              <a:off x="4674996" y="1309926"/>
              <a:ext cx="1553188" cy="16909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6410286" y="1709661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00B05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一次宇宙線</a:t>
              </a:r>
              <a:endParaRPr kumimoji="1" lang="ja-JP" altLang="en-US" sz="2400" b="1" dirty="0">
                <a:solidFill>
                  <a:srgbClr val="00B05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074066" y="3260319"/>
            <a:ext cx="6496460" cy="1980025"/>
            <a:chOff x="2074066" y="3260319"/>
            <a:chExt cx="6496460" cy="1980025"/>
          </a:xfrm>
        </p:grpSpPr>
        <p:cxnSp>
          <p:nvCxnSpPr>
            <p:cNvPr id="19" name="直線矢印コネクタ 18"/>
            <p:cNvCxnSpPr/>
            <p:nvPr/>
          </p:nvCxnSpPr>
          <p:spPr>
            <a:xfrm flipH="1">
              <a:off x="3010161" y="3641405"/>
              <a:ext cx="834461" cy="41092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H="1">
              <a:off x="4471985" y="3414098"/>
              <a:ext cx="594353" cy="58178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5080602" y="3410256"/>
              <a:ext cx="471307" cy="41843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>
              <a:off x="3754006" y="3660429"/>
              <a:ext cx="86115" cy="66875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5508023" y="3777177"/>
              <a:ext cx="902263" cy="56205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3921686" y="3975783"/>
              <a:ext cx="575216" cy="66875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4521176" y="3974705"/>
              <a:ext cx="529298" cy="68885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>
              <a:off x="4875593" y="3794264"/>
              <a:ext cx="637700" cy="28688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 rot="20283138">
              <a:off x="2074066" y="3950999"/>
              <a:ext cx="1459873" cy="4837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18778963">
              <a:off x="3021229" y="4351688"/>
              <a:ext cx="1177666" cy="59964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410286" y="4310160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二</a:t>
              </a:r>
              <a:r>
                <a:rPr lang="ja-JP" altLang="en-US" sz="2400" b="1" dirty="0" smtClean="0">
                  <a:solidFill>
                    <a:srgbClr val="0070C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次宇宙線</a:t>
              </a:r>
              <a:endParaRPr kumimoji="1" lang="ja-JP" altLang="en-US" sz="2400" b="1" dirty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471366" y="3260319"/>
              <a:ext cx="237626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rPr>
                <a:t>空気シャワー現象</a:t>
              </a:r>
              <a:endPara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7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　</a:t>
            </a:r>
            <a:r>
              <a:rPr kumimoji="1" lang="en-US" altLang="ja-JP" dirty="0" smtClean="0"/>
              <a:t>Stop0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9276309"/>
              </p:ext>
            </p:extLst>
          </p:nvPr>
        </p:nvGraphicFramePr>
        <p:xfrm>
          <a:off x="1043608" y="3212976"/>
          <a:ext cx="6845309" cy="234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8"/>
                <a:gridCol w="1561422"/>
                <a:gridCol w="1455377"/>
                <a:gridCol w="1509035"/>
                <a:gridCol w="145537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bin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Value</a:t>
                      </a:r>
                      <a:r>
                        <a:rPr kumimoji="1" lang="en-US" altLang="ja-JP" baseline="0" dirty="0" smtClean="0"/>
                        <a:t>  τ_1  (</a:t>
                      </a:r>
                      <a:r>
                        <a:rPr kumimoji="1" lang="en-US" altLang="ja-JP" baseline="0" dirty="0" err="1" smtClean="0"/>
                        <a:t>μs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Error  τ_1 (</a:t>
                      </a:r>
                      <a:r>
                        <a:rPr kumimoji="1" lang="en-US" altLang="ja-JP" baseline="0" dirty="0" err="1" smtClean="0"/>
                        <a:t>μs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Value</a:t>
                      </a:r>
                      <a:r>
                        <a:rPr kumimoji="1" lang="en-US" altLang="ja-JP" baseline="0" dirty="0" smtClean="0"/>
                        <a:t>  τ_2 (</a:t>
                      </a:r>
                      <a:r>
                        <a:rPr kumimoji="1" lang="en-US" altLang="ja-JP" baseline="0" dirty="0" err="1" smtClean="0"/>
                        <a:t>μs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Error  τ_2 (</a:t>
                      </a:r>
                      <a:r>
                        <a:rPr kumimoji="1" lang="en-US" altLang="ja-JP" baseline="0" dirty="0" err="1" smtClean="0"/>
                        <a:t>μs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 smtClean="0"/>
                    </a:p>
                  </a:txBody>
                  <a:tcPr marL="44873" marR="44873"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0.133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0.039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2.222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0.036</a:t>
                      </a:r>
                      <a:endParaRPr kumimoji="1" lang="ja-JP" altLang="en-US" dirty="0"/>
                    </a:p>
                  </a:txBody>
                  <a:tcPr marL="44873" marR="44873"/>
                </a:tc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0.154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0.032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2.212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0.035</a:t>
                      </a:r>
                      <a:endParaRPr kumimoji="1" lang="ja-JP" altLang="en-US" dirty="0"/>
                    </a:p>
                  </a:txBody>
                  <a:tcPr marL="44873" marR="44873"/>
                </a:tc>
              </a:tr>
              <a:tr h="39225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2.221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0.036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0.127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0.034</a:t>
                      </a:r>
                      <a:endParaRPr kumimoji="1" lang="ja-JP" altLang="en-US" dirty="0"/>
                    </a:p>
                  </a:txBody>
                  <a:tcPr marL="44873" marR="44873"/>
                </a:tc>
              </a:tr>
              <a:tr h="39225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800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2.212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0.035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0.154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0.032</a:t>
                      </a:r>
                      <a:endParaRPr kumimoji="1" lang="ja-JP" altLang="en-US" dirty="0"/>
                    </a:p>
                  </a:txBody>
                  <a:tcPr marL="44873" marR="44873"/>
                </a:tc>
              </a:tr>
              <a:tr h="39225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1000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0.152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0.032</a:t>
                      </a:r>
                      <a:endParaRPr kumimoji="1" lang="ja-JP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2.223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0.035</a:t>
                      </a:r>
                      <a:endParaRPr kumimoji="1" lang="ja-JP" alt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12" name="コンテンツ プレースホルダー 11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280920" cy="46085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Stop0</a:t>
            </a:r>
            <a:r>
              <a:rPr kumimoji="1" lang="ja-JP" altLang="en-US" dirty="0" smtClean="0"/>
              <a:t>で得られたデータを</a:t>
            </a:r>
            <a:r>
              <a:rPr kumimoji="1" lang="en-US" altLang="ja-JP" dirty="0" smtClean="0"/>
              <a:t>bin</a:t>
            </a:r>
            <a:r>
              <a:rPr kumimoji="1" lang="ja-JP" altLang="en-US" dirty="0" smtClean="0"/>
              <a:t>の数を変えて</a:t>
            </a:r>
            <a:r>
              <a:rPr lang="en-US" altLang="ja-JP" dirty="0" smtClean="0"/>
              <a:t>0.1~20μs</a:t>
            </a:r>
            <a:r>
              <a:rPr lang="ja-JP" altLang="en-US" dirty="0"/>
              <a:t>の範囲で</a:t>
            </a:r>
            <a:r>
              <a:rPr lang="en-US" altLang="ja-JP" dirty="0" smtClean="0"/>
              <a:t>Fitting</a:t>
            </a:r>
            <a:r>
              <a:rPr lang="ja-JP" altLang="en-US" dirty="0" smtClean="0"/>
              <a:t>した結果を以下に示す。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904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解析例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下のグラフは</a:t>
            </a:r>
            <a:r>
              <a:rPr kumimoji="1" lang="en-US" altLang="ja-JP" dirty="0" smtClean="0"/>
              <a:t>Stop1</a:t>
            </a:r>
            <a:r>
              <a:rPr lang="ja-JP" altLang="en-US" dirty="0" smtClean="0"/>
              <a:t>のデータ</a:t>
            </a:r>
            <a:r>
              <a:rPr lang="en-US" altLang="ja-JP" dirty="0" smtClean="0"/>
              <a:t>(600bin)</a:t>
            </a:r>
            <a:r>
              <a:rPr lang="ja-JP" altLang="en-US" dirty="0" smtClean="0"/>
              <a:t>を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en-US" altLang="ja-JP" dirty="0" err="1" smtClean="0"/>
              <a:t>exp</a:t>
            </a:r>
            <a:r>
              <a:rPr lang="ja-JP" altLang="en-US" dirty="0" smtClean="0"/>
              <a:t>でフィッティングしたものである。</a:t>
            </a:r>
            <a:endParaRPr kumimoji="1" lang="ja-JP" altLang="en-US" dirty="0"/>
          </a:p>
        </p:txBody>
      </p:sp>
      <p:pic>
        <p:nvPicPr>
          <p:cNvPr id="7170" name="Picture 2" descr="C:\Users\A1\Desktop\stop1_600_0.7~2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02526"/>
            <a:ext cx="5832648" cy="3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　</a:t>
            </a:r>
            <a:r>
              <a:rPr kumimoji="1" lang="en-US" altLang="ja-JP" dirty="0" smtClean="0"/>
              <a:t>Stop1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Stop1</a:t>
            </a:r>
            <a:r>
              <a:rPr lang="ja-JP" altLang="en-US" sz="2800" dirty="0" smtClean="0"/>
              <a:t>で</a:t>
            </a:r>
            <a:r>
              <a:rPr lang="ja-JP" altLang="en-US" sz="2800" dirty="0"/>
              <a:t>得られたデータを</a:t>
            </a:r>
            <a:r>
              <a:rPr lang="en-US" altLang="ja-JP" sz="2800" dirty="0"/>
              <a:t>bin</a:t>
            </a:r>
            <a:r>
              <a:rPr lang="ja-JP" altLang="en-US" sz="2800" dirty="0"/>
              <a:t>の数を</a:t>
            </a:r>
            <a:r>
              <a:rPr lang="ja-JP" altLang="en-US" sz="2800" dirty="0" smtClean="0"/>
              <a:t>変えて</a:t>
            </a:r>
            <a:r>
              <a:rPr lang="en-US" altLang="ja-JP" sz="2800" dirty="0" smtClean="0"/>
              <a:t>0.7~20μs</a:t>
            </a:r>
            <a:r>
              <a:rPr lang="ja-JP" altLang="en-US" sz="2800" dirty="0"/>
              <a:t>の範囲で</a:t>
            </a:r>
            <a:r>
              <a:rPr lang="en-US" altLang="ja-JP" sz="2800" dirty="0"/>
              <a:t>Fitting</a:t>
            </a:r>
            <a:r>
              <a:rPr lang="ja-JP" altLang="en-US" sz="2800" dirty="0"/>
              <a:t>した結果を以下に示す。</a:t>
            </a:r>
            <a:endParaRPr lang="en-US" altLang="ja-JP" sz="2800" dirty="0"/>
          </a:p>
          <a:p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83810"/>
              </p:ext>
            </p:extLst>
          </p:nvPr>
        </p:nvGraphicFramePr>
        <p:xfrm>
          <a:off x="3059832" y="3212976"/>
          <a:ext cx="32390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176719"/>
                <a:gridCol w="112623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bin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Value (</a:t>
                      </a:r>
                      <a:r>
                        <a:rPr kumimoji="1" lang="en-US" altLang="ja-JP" dirty="0" err="1" smtClean="0"/>
                        <a:t>μs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error (</a:t>
                      </a:r>
                      <a:r>
                        <a:rPr kumimoji="1" lang="en-US" altLang="ja-JP" dirty="0" err="1" smtClean="0"/>
                        <a:t>μs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2.146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0.053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2.157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0.053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2.154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0.052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2.221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0.053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2.167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0.052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"/>
    </mc:Choice>
    <mc:Fallback xmlns="">
      <p:transition spd="slow" advTm="399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誤差について</a:t>
            </a:r>
          </a:p>
        </p:txBody>
      </p:sp>
      <p:sp>
        <p:nvSpPr>
          <p:cNvPr id="93" name="Shape 9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29184" lvl="0" indent="-329184" defTabSz="877823">
              <a:defRPr sz="1800"/>
            </a:pPr>
            <a:r>
              <a:rPr sz="3072" dirty="0"/>
              <a:t>解析結果からStop0のbin数を変えたことによる誤差は、データの標準偏差から</a:t>
            </a:r>
          </a:p>
          <a:p>
            <a:pPr marL="0" lvl="0" indent="0" defTabSz="877823">
              <a:buSzTx/>
              <a:buNone/>
              <a:defRPr sz="1800"/>
            </a:pPr>
            <a:endParaRPr sz="3072" dirty="0"/>
          </a:p>
          <a:p>
            <a:pPr marL="0" lvl="0" indent="0" defTabSz="877823">
              <a:buSzTx/>
              <a:buNone/>
              <a:defRPr sz="1800"/>
            </a:pPr>
            <a:r>
              <a:rPr sz="3072" dirty="0"/>
              <a:t>　 </a:t>
            </a:r>
            <a:r>
              <a:rPr sz="3072" dirty="0" err="1"/>
              <a:t>となる</a:t>
            </a:r>
            <a:r>
              <a:rPr sz="3072" dirty="0"/>
              <a:t>。</a:t>
            </a:r>
          </a:p>
          <a:p>
            <a:pPr marL="329184" lvl="0" indent="-329184" defTabSz="877823">
              <a:defRPr sz="1800"/>
            </a:pPr>
            <a:r>
              <a:rPr sz="3072" dirty="0" err="1"/>
              <a:t>Fittingの誤差は</a:t>
            </a:r>
            <a:endParaRPr sz="3072" dirty="0"/>
          </a:p>
          <a:p>
            <a:pPr marL="0" lvl="0" indent="0" defTabSz="877823">
              <a:buSzTx/>
              <a:buNone/>
              <a:defRPr sz="1800"/>
            </a:pPr>
            <a:endParaRPr sz="3072" dirty="0"/>
          </a:p>
          <a:p>
            <a:pPr marL="0" lvl="0" indent="0" defTabSz="877823">
              <a:buSzTx/>
              <a:buNone/>
              <a:defRPr sz="1800"/>
            </a:pPr>
            <a:r>
              <a:rPr sz="3072" dirty="0"/>
              <a:t>　 </a:t>
            </a:r>
            <a:r>
              <a:rPr sz="3072" dirty="0" err="1"/>
              <a:t>である</a:t>
            </a:r>
            <a:r>
              <a:rPr sz="3072" dirty="0"/>
              <a:t>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636912"/>
            <a:ext cx="3190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388718"/>
            <a:ext cx="2781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誤差について</a:t>
            </a:r>
          </a:p>
        </p:txBody>
      </p:sp>
      <p:sp>
        <p:nvSpPr>
          <p:cNvPr id="98" name="Shape 9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29184" lvl="0" indent="-329184" defTabSz="877823">
              <a:defRPr sz="1800"/>
            </a:pPr>
            <a:r>
              <a:rPr sz="3072" dirty="0"/>
              <a:t>解析結果からStop1のbin数を変えたことによる誤差は、データの標準偏差から</a:t>
            </a:r>
          </a:p>
          <a:p>
            <a:pPr marL="0" lvl="0" indent="0" defTabSz="877823">
              <a:buSzTx/>
              <a:buNone/>
              <a:defRPr sz="1800"/>
            </a:pPr>
            <a:endParaRPr sz="3072" dirty="0"/>
          </a:p>
          <a:p>
            <a:pPr marL="0" lvl="0" indent="0" defTabSz="877823">
              <a:buSzTx/>
              <a:buNone/>
              <a:defRPr sz="1800"/>
            </a:pPr>
            <a:r>
              <a:rPr sz="3072" dirty="0"/>
              <a:t>　 </a:t>
            </a:r>
            <a:r>
              <a:rPr sz="3072" dirty="0" err="1"/>
              <a:t>となる</a:t>
            </a:r>
            <a:r>
              <a:rPr sz="3072" dirty="0"/>
              <a:t>。</a:t>
            </a:r>
          </a:p>
          <a:p>
            <a:pPr marL="329184" lvl="0" indent="-329184" defTabSz="877823">
              <a:defRPr sz="1800"/>
            </a:pPr>
            <a:r>
              <a:rPr sz="3072" dirty="0" err="1"/>
              <a:t>Fittingの誤差は</a:t>
            </a:r>
            <a:endParaRPr sz="3072" dirty="0"/>
          </a:p>
          <a:p>
            <a:pPr marL="0" lvl="0" indent="0" defTabSz="877823">
              <a:buSzTx/>
              <a:buNone/>
              <a:defRPr sz="1800"/>
            </a:pPr>
            <a:endParaRPr sz="3072" dirty="0"/>
          </a:p>
          <a:p>
            <a:pPr marL="0" lvl="0" indent="0" defTabSz="877823">
              <a:buSzTx/>
              <a:buNone/>
              <a:defRPr sz="1800"/>
            </a:pPr>
            <a:r>
              <a:rPr sz="3072" dirty="0"/>
              <a:t>　 </a:t>
            </a:r>
            <a:r>
              <a:rPr sz="3072" dirty="0" err="1"/>
              <a:t>である</a:t>
            </a:r>
            <a:r>
              <a:rPr sz="3072" dirty="0"/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660526"/>
            <a:ext cx="3190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37112"/>
            <a:ext cx="2781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誤差について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TDC</a:t>
                </a:r>
                <a:r>
                  <a:rPr kumimoji="1" lang="ja-JP" altLang="en-US" sz="2800" dirty="0" smtClean="0"/>
                  <a:t>較正による誤差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en-US" altLang="ja-JP" sz="2800" dirty="0" smtClean="0"/>
                  <a:t>TDC</a:t>
                </a:r>
                <a:r>
                  <a:rPr lang="ja-JP" altLang="en-US" sz="2800" dirty="0" smtClean="0"/>
                  <a:t>較正において、時間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/>
                      </a:rPr>
                      <m:t>t</m:t>
                    </m:r>
                  </m:oMath>
                </a14:m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(s)</a:t>
                </a:r>
                <a:r>
                  <a:rPr lang="ja-JP" altLang="en-US" sz="2800" dirty="0" smtClean="0"/>
                  <a:t>と</a:t>
                </a:r>
                <a:r>
                  <a:rPr lang="en-US" altLang="ja-JP" sz="2800" dirty="0" smtClean="0"/>
                  <a:t>TDC</a:t>
                </a:r>
                <a:r>
                  <a:rPr lang="ja-JP" altLang="en-US" sz="2800" dirty="0" smtClean="0"/>
                  <a:t>カウント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sz="2800" dirty="0" smtClean="0"/>
                  <a:t>の間には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(</a:t>
                </a:r>
                <a:r>
                  <a:rPr lang="en-US" altLang="ja-JP" sz="2800" dirty="0" smtClean="0"/>
                  <a:t>1</a:t>
                </a:r>
                <a:r>
                  <a:rPr lang="en-US" altLang="ja-JP" sz="2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2800" dirty="0" smtClean="0"/>
                  <a:t>なる関係があった。ここで、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𝑎</m:t>
                    </m:r>
                    <m:r>
                      <a:rPr lang="en-US" altLang="ja-JP" sz="2800" b="0" i="1" smtClean="0">
                        <a:latin typeface="Cambria Math"/>
                      </a:rPr>
                      <m:t>, </m:t>
                    </m:r>
                    <m:r>
                      <a:rPr lang="en-US" altLang="ja-JP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en-US" sz="2800" dirty="0" err="1"/>
                  <a:t>に</a:t>
                </a:r>
                <a:r>
                  <a:rPr lang="ja-JP" altLang="en-US" sz="2800" dirty="0" err="1" smtClean="0"/>
                  <a:t>は</a:t>
                </a:r>
                <a:r>
                  <a:rPr lang="ja-JP" altLang="en-US" sz="2800" dirty="0" smtClean="0"/>
                  <a:t>それぞれ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ja-JP" altLang="en-US" sz="28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, ±</m:t>
                    </m:r>
                    <m:r>
                      <a:rPr lang="ja-JP" altLang="en-US" sz="28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ja-JP" altLang="en-US" sz="2800" dirty="0" smtClean="0"/>
                  <a:t>くらいの誤差がある。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r>
                      <a:rPr lang="en-US" altLang="ja-JP" sz="2800" b="0" i="1" smtClean="0">
                        <a:latin typeface="Cambria Math"/>
                      </a:rPr>
                      <m:t>𝑎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𝛿</m:t>
                    </m:r>
                    <m:r>
                      <a:rPr lang="en-US" altLang="ja-JP" sz="2800" b="0" i="1" smtClean="0">
                        <a:latin typeface="Cambria Math"/>
                      </a:rPr>
                      <m:t>𝑎</m:t>
                    </m:r>
                    <m:r>
                      <a:rPr lang="en-US" altLang="ja-JP" sz="2800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ja-JP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r>
                      <a:rPr lang="en-US" altLang="ja-JP" sz="2800" b="0" i="1" smtClean="0">
                        <a:latin typeface="Cambria Math"/>
                      </a:rPr>
                      <m:t>𝑏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𝛿</m:t>
                    </m:r>
                    <m:r>
                      <a:rPr lang="en-US" altLang="ja-JP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en-US" sz="2800" b="0" dirty="0" smtClean="0"/>
                  <a:t>とし、これらを関係式</a:t>
                </a:r>
                <a:r>
                  <a:rPr lang="en-US" altLang="ja-JP" sz="2800" b="0" dirty="0" smtClean="0"/>
                  <a:t>(1)</a:t>
                </a:r>
                <a:r>
                  <a:rPr lang="ja-JP" altLang="en-US" sz="2800" b="0" dirty="0" smtClean="0"/>
                  <a:t>に用いた時の時間を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(=</m:t>
                    </m:r>
                    <m:r>
                      <a:rPr lang="en-US" altLang="ja-JP" sz="2800" b="0" i="1" smtClean="0">
                        <a:latin typeface="Cambria Math"/>
                      </a:rPr>
                      <m:t>𝑡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𝛿</m:t>
                    </m:r>
                    <m:r>
                      <a:rPr lang="en-US" altLang="ja-JP" sz="2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ja-JP" sz="2800" b="0" dirty="0" smtClean="0"/>
                  <a:t>)</a:t>
                </a:r>
                <a:r>
                  <a:rPr lang="ja-JP" altLang="en-US" sz="2800" b="0" dirty="0" smtClean="0"/>
                  <a:t>とすると</a:t>
                </a:r>
                <a:endParaRPr lang="en-US" altLang="ja-JP" sz="2800" b="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となる。</a:t>
                </a:r>
                <a:endParaRPr lang="en-US" altLang="ja-JP" sz="2800" b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887" r="-1037" b="-1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7109"/>
            <a:ext cx="19431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85184"/>
            <a:ext cx="489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誤差について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sz="2800" dirty="0" smtClean="0"/>
                  <a:t>実験で得られた</a:t>
                </a:r>
                <a:r>
                  <a:rPr kumimoji="1" lang="en-US" altLang="ja-JP" sz="2800" dirty="0" smtClean="0"/>
                  <a:t>TDC</a:t>
                </a:r>
                <a:r>
                  <a:rPr kumimoji="1" lang="ja-JP" altLang="en-US" sz="2800" dirty="0" smtClean="0"/>
                  <a:t>カウントと</a:t>
                </a:r>
                <a:r>
                  <a:rPr kumimoji="1" lang="en-US" altLang="ja-JP" sz="2800" dirty="0" smtClean="0"/>
                  <a:t>event</a:t>
                </a:r>
                <a:r>
                  <a:rPr kumimoji="1" lang="ja-JP" altLang="en-US" sz="2800" dirty="0" smtClean="0"/>
                  <a:t>数</a:t>
                </a:r>
                <a:r>
                  <a:rPr kumimoji="1" lang="en-US" altLang="ja-JP" sz="2800" dirty="0" smtClean="0"/>
                  <a:t>N</a:t>
                </a:r>
                <a:r>
                  <a:rPr kumimoji="1" lang="ja-JP" altLang="en-US" sz="2800" dirty="0" smtClean="0"/>
                  <a:t>との関係式を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800" dirty="0" smtClean="0"/>
                  <a:t>とすると、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kumimoji="1" lang="ja-JP" altLang="en-US" sz="2800" dirty="0" smtClean="0"/>
                  <a:t>を                                    でフィッティングした時の関数形から</a:t>
                </a:r>
                <a:endParaRPr kumimoji="1" lang="en-US" altLang="ja-JP" sz="2800" dirty="0" smtClean="0"/>
              </a:p>
              <a:p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となった。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46" y="2130850"/>
            <a:ext cx="2861215" cy="4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212976"/>
            <a:ext cx="4229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5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誤差について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sz="2800" dirty="0" smtClean="0"/>
                  <a:t>よって</a:t>
                </a:r>
                <a:endParaRPr kumimoji="1" lang="en-US" altLang="ja-JP" sz="2800" dirty="0" smtClean="0"/>
              </a:p>
              <a:p>
                <a:endParaRPr lang="en-US" altLang="ja-JP" sz="2800" dirty="0"/>
              </a:p>
              <a:p>
                <a:endParaRPr kumimoji="1" lang="en-US" altLang="ja-JP" sz="2800" dirty="0" smtClean="0"/>
              </a:p>
              <a:p>
                <a:endParaRPr lang="en-US" altLang="ja-JP" sz="2800" dirty="0"/>
              </a:p>
              <a:p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とな</a:t>
                </a:r>
                <a:r>
                  <a:rPr lang="ja-JP" altLang="en-US" sz="2800" dirty="0"/>
                  <a:t>る</a:t>
                </a:r>
                <a:r>
                  <a:rPr lang="ja-JP" altLang="en-US" sz="2800" dirty="0" smtClean="0"/>
                  <a:t>。この</a:t>
                </a:r>
                <a:r>
                  <a:rPr lang="en-US" altLang="ja-JP" sz="2800" dirty="0" err="1" smtClean="0"/>
                  <a:t>exp</a:t>
                </a:r>
                <a:r>
                  <a:rPr lang="ja-JP" altLang="en-US" sz="2800" dirty="0" smtClean="0"/>
                  <a:t>の引数が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𝑥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kumimoji="1" lang="ja-JP" altLang="en-US" sz="2800" dirty="0" smtClean="0"/>
                  <a:t>を採用した時の</a:t>
                </a:r>
                <a:r>
                  <a:rPr lang="ja-JP" altLang="en-US" sz="2800" dirty="0" smtClean="0"/>
                  <a:t>寿命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𝜏</m:t>
                    </m:r>
                    <m:r>
                      <a:rPr lang="en-US" altLang="ja-JP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kumimoji="1" lang="ja-JP" altLang="en-US" sz="2800" dirty="0" smtClean="0"/>
                  <a:t>と考えられるから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136701"/>
            <a:ext cx="6608762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5013176"/>
            <a:ext cx="52181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2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誤差について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今回</a:t>
            </a:r>
            <a:r>
              <a:rPr lang="ja-JP" altLang="en-US" dirty="0" smtClean="0"/>
              <a:t>の実験で、</a:t>
            </a:r>
            <a:r>
              <a:rPr lang="en-US" altLang="ja-JP" dirty="0" smtClean="0"/>
              <a:t>Stop0</a:t>
            </a:r>
            <a:r>
              <a:rPr lang="ja-JP" altLang="en-US" dirty="0" smtClean="0"/>
              <a:t>においては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であるから</a:t>
            </a:r>
            <a:r>
              <a:rPr lang="en-US" altLang="ja-JP" dirty="0" smtClean="0"/>
              <a:t>Stop0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TDC</a:t>
            </a:r>
            <a:r>
              <a:rPr lang="ja-JP" altLang="en-US" dirty="0" smtClean="0"/>
              <a:t>較正における誤差は</a:t>
            </a:r>
            <a:endParaRPr kumimoji="1" lang="ja-JP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284984"/>
            <a:ext cx="5981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35344"/>
            <a:ext cx="727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66033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➢宇宙線とは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2375" y="194049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一次宇宙線</a:t>
            </a:r>
            <a:endParaRPr kumimoji="1" lang="ja-JP" altLang="en-US" sz="2400" b="1" dirty="0">
              <a:solidFill>
                <a:srgbClr val="00B05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332346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二</a:t>
            </a:r>
            <a:r>
              <a:rPr lang="ja-JP" altLang="en-US" sz="2400" b="1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次宇宙線</a:t>
            </a:r>
            <a:endParaRPr kumimoji="1" lang="ja-JP" altLang="en-US" sz="2400" b="1" dirty="0">
              <a:solidFill>
                <a:srgbClr val="0070C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194762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主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に陽子、ほかに</a:t>
            </a:r>
            <a:r>
              <a:rPr lang="en-US" altLang="ja-JP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α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線など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336269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多様　（いろんなメソン、バリオン）　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59666" y="4578380"/>
            <a:ext cx="700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この内寿命が短いものは上空で崩壊してしまう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530120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地表</a:t>
            </a:r>
            <a:r>
              <a:rPr lang="ja-JP" altLang="en-US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で観測されるのはほぼ</a:t>
            </a:r>
            <a:r>
              <a:rPr lang="en-US" altLang="ja-JP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endParaRPr kumimoji="1" lang="ja-JP" altLang="en-US" sz="2800" b="1" dirty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0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誤差について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同様にして</a:t>
            </a:r>
            <a:r>
              <a:rPr kumimoji="1" lang="en-US" altLang="ja-JP" dirty="0" smtClean="0"/>
              <a:t>Stop1</a:t>
            </a:r>
            <a:r>
              <a:rPr kumimoji="1" lang="ja-JP" altLang="en-US" dirty="0" smtClean="0"/>
              <a:t>では</a:t>
            </a: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をもちいて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284984"/>
            <a:ext cx="5981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04095"/>
            <a:ext cx="727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誤差について</a:t>
            </a:r>
          </a:p>
        </p:txBody>
      </p:sp>
      <p:sp>
        <p:nvSpPr>
          <p:cNvPr id="128" name="Shape 12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08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 err="1"/>
              <a:t>測定にかかる誤差の最終評価</a:t>
            </a:r>
            <a:endParaRPr sz="3200" dirty="0"/>
          </a:p>
          <a:p>
            <a:pPr marL="0" lvl="0" indent="0">
              <a:buSzTx/>
              <a:buFontTx/>
              <a:buNone/>
              <a:defRPr sz="1800"/>
            </a:pPr>
            <a:r>
              <a:rPr sz="3200" dirty="0"/>
              <a:t>stop0での寿命の誤差は,</a:t>
            </a:r>
          </a:p>
          <a:p>
            <a:pPr marL="0" lvl="0" indent="0">
              <a:buSzTx/>
              <a:buFontTx/>
              <a:buNone/>
              <a:defRPr sz="1800"/>
            </a:pPr>
            <a:endParaRPr sz="3200" dirty="0"/>
          </a:p>
          <a:p>
            <a:pPr marL="0" lvl="0" indent="0">
              <a:buSzTx/>
              <a:buFontTx/>
              <a:buNone/>
              <a:defRPr sz="1800"/>
            </a:pPr>
            <a:endParaRPr sz="3200" dirty="0"/>
          </a:p>
          <a:p>
            <a:pPr marL="0" lvl="0" indent="0">
              <a:buSzTx/>
              <a:buFontTx/>
              <a:buNone/>
              <a:defRPr sz="1800"/>
            </a:pPr>
            <a:endParaRPr lang="en-US" dirty="0"/>
          </a:p>
          <a:p>
            <a:pPr marL="0" lvl="0" indent="0">
              <a:buSzTx/>
              <a:buFontTx/>
              <a:buNone/>
              <a:defRPr sz="1800"/>
            </a:pPr>
            <a:endParaRPr lang="en-US" sz="3200" dirty="0"/>
          </a:p>
          <a:p>
            <a:pPr marL="0" lvl="0" indent="0">
              <a:buSzTx/>
              <a:buFontTx/>
              <a:buNone/>
              <a:defRPr sz="1800"/>
            </a:pPr>
            <a:r>
              <a:rPr sz="3200" dirty="0" err="1" smtClean="0"/>
              <a:t>となる</a:t>
            </a:r>
            <a:r>
              <a:rPr lang="ja-JP" altLang="en-US" sz="3200" dirty="0" err="1" smtClean="0"/>
              <a:t>。</a:t>
            </a:r>
            <a:endParaRPr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1888"/>
            <a:ext cx="8362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寿命について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同様に</a:t>
            </a:r>
            <a:r>
              <a:rPr kumimoji="1" lang="en-US" altLang="ja-JP" dirty="0" smtClean="0"/>
              <a:t>Stop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誤差は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となる。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48880"/>
            <a:ext cx="8362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 smtClean="0"/>
                  <a:t>の寿命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kumimoji="1" lang="ja-JP" altLang="en-US" dirty="0" smtClean="0"/>
                  <a:t>以上の結果を踏まえて、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の寿命</a:t>
                </a:r>
                <a:r>
                  <a:rPr lang="ja-JP" altLang="en-US" dirty="0"/>
                  <a:t>は</a:t>
                </a:r>
                <a:r>
                  <a:rPr kumimoji="1" lang="en-US" altLang="ja-JP" dirty="0" smtClean="0"/>
                  <a:t>Stop0</a:t>
                </a:r>
                <a:r>
                  <a:rPr kumimoji="1" lang="ja-JP" altLang="en-US" dirty="0" smtClean="0"/>
                  <a:t>では、</a:t>
                </a:r>
                <a:endParaRPr kumimoji="1"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2.221±0.036μs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Stop1</a:t>
                </a:r>
                <a:r>
                  <a:rPr lang="ja-JP" altLang="en-US" dirty="0" smtClean="0"/>
                  <a:t>では、</a:t>
                </a:r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2.154±0.060 </a:t>
                </a:r>
                <a:r>
                  <a:rPr lang="en-US" altLang="ja-JP" dirty="0" err="1" smtClean="0"/>
                  <a:t>μs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　 と見積もることができる。</a:t>
                </a:r>
                <a:endParaRPr lang="en-US" altLang="ja-JP" dirty="0" smtClean="0"/>
              </a:p>
              <a:p>
                <a:r>
                  <a:rPr lang="ja-JP" altLang="en-US" dirty="0"/>
                  <a:t>この結果</a:t>
                </a:r>
                <a:r>
                  <a:rPr lang="ja-JP" altLang="en-US" dirty="0" smtClean="0"/>
                  <a:t>は文献値</a:t>
                </a:r>
                <a:r>
                  <a:rPr lang="en-US" altLang="ja-JP" dirty="0" smtClean="0"/>
                  <a:t>2.197 </a:t>
                </a:r>
                <a:r>
                  <a:rPr lang="en-US" altLang="ja-JP" dirty="0" err="1" smtClean="0"/>
                  <a:t>μs</a:t>
                </a:r>
                <a:r>
                  <a:rPr lang="ja-JP" altLang="en-US" dirty="0" smtClean="0"/>
                  <a:t>と誤差の範囲で一致する。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426" r="-1778" b="-2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b="0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寿命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の寿命については</a:t>
                </a:r>
                <a:r>
                  <a:rPr kumimoji="1" lang="en-US" altLang="ja-JP" dirty="0" smtClean="0"/>
                  <a:t>Stop0</a:t>
                </a:r>
                <a:r>
                  <a:rPr lang="ja-JP" altLang="en-US" dirty="0" smtClean="0"/>
                  <a:t>のデータを用いて、同様の解析を行うことにより、</a:t>
                </a:r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kumimoji="1" lang="en-US" altLang="ja-JP" dirty="0" smtClean="0"/>
                  <a:t>0.127± 0.036μs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　と評価できる。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この結果は、文献値</a:t>
                </a:r>
                <a:r>
                  <a:rPr lang="en-US" altLang="ja-JP" dirty="0" smtClean="0"/>
                  <a:t>0.16 </a:t>
                </a:r>
                <a:r>
                  <a:rPr lang="en-US" altLang="ja-JP" dirty="0" err="1" smtClean="0"/>
                  <a:t>μs</a:t>
                </a:r>
                <a:r>
                  <a:rPr lang="ja-JP" altLang="en-US" dirty="0"/>
                  <a:t>より</a:t>
                </a:r>
                <a:r>
                  <a:rPr lang="ja-JP" altLang="en-US" dirty="0" smtClean="0"/>
                  <a:t>も小さな値になった。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291"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Stop1</a:t>
            </a:r>
            <a:r>
              <a:rPr kumimoji="1" lang="ja-JP" altLang="en-US" sz="3600" dirty="0" smtClean="0"/>
              <a:t>にみられる</a:t>
            </a:r>
            <a:r>
              <a:rPr kumimoji="1" lang="en-US" altLang="ja-JP" sz="3600" dirty="0" smtClean="0"/>
              <a:t>600ns</a:t>
            </a:r>
            <a:r>
              <a:rPr kumimoji="1" lang="ja-JP" altLang="en-US" sz="3600" dirty="0" smtClean="0"/>
              <a:t>のピークについて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3466728" cy="53265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アフターパルス？</a:t>
            </a: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51520" y="2420888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μ-on</a:t>
            </a:r>
            <a:r>
              <a:rPr lang="ja-JP" altLang="en-US" dirty="0" smtClean="0"/>
              <a:t>が</a:t>
            </a:r>
            <a:r>
              <a:rPr lang="en-US" altLang="ja-JP" dirty="0" smtClean="0"/>
              <a:t>3</a:t>
            </a:r>
            <a:r>
              <a:rPr lang="ja-JP" altLang="en-US" dirty="0" smtClean="0"/>
              <a:t>枚のシンチを突き抜けた場合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下の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で、本信号は</a:t>
            </a:r>
            <a:r>
              <a:rPr lang="en-US" altLang="ja-JP" dirty="0" smtClean="0"/>
              <a:t>Disc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Threshold</a:t>
            </a:r>
            <a:r>
              <a:rPr lang="ja-JP" altLang="en-US" dirty="0" smtClean="0"/>
              <a:t>を切らずにアフターパルスで切るようなものがあれば、本信号からアフターパルスまでの時間がカウントされてしまう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9552" y="4653137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start = A</a:t>
            </a:r>
            <a:r>
              <a:rPr lang="ja-JP" altLang="en-US" dirty="0" smtClean="0"/>
              <a:t>∧</a:t>
            </a:r>
            <a:r>
              <a:rPr lang="en-US" altLang="ja-JP" dirty="0" smtClean="0"/>
              <a:t>B</a:t>
            </a:r>
            <a:r>
              <a:rPr lang="ja-JP" altLang="en-US" dirty="0" smtClean="0"/>
              <a:t>∧</a:t>
            </a:r>
            <a:r>
              <a:rPr lang="en-US" altLang="ja-JP" dirty="0" smtClean="0"/>
              <a:t>(</a:t>
            </a:r>
            <a:r>
              <a:rPr lang="ja-JP" altLang="en-US" dirty="0" smtClean="0"/>
              <a:t>￢</a:t>
            </a:r>
            <a:r>
              <a:rPr lang="en-US" altLang="ja-JP" dirty="0" smtClean="0"/>
              <a:t>C) </a:t>
            </a:r>
            <a:r>
              <a:rPr lang="ja-JP" altLang="en-US" dirty="0" smtClean="0"/>
              <a:t>　←本信号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stop1 = (</a:t>
            </a:r>
            <a:r>
              <a:rPr lang="ja-JP" altLang="en-US" dirty="0" smtClean="0"/>
              <a:t>￢</a:t>
            </a:r>
            <a:r>
              <a:rPr lang="en-US" altLang="ja-JP" dirty="0" smtClean="0"/>
              <a:t>B)</a:t>
            </a:r>
            <a:r>
              <a:rPr lang="ja-JP" altLang="en-US" dirty="0" smtClean="0"/>
              <a:t>∧</a:t>
            </a:r>
            <a:r>
              <a:rPr lang="en-US" altLang="ja-JP" dirty="0" smtClean="0"/>
              <a:t>C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ja-JP" altLang="en-US" dirty="0" smtClean="0"/>
              <a:t>←アフターパルス</a:t>
            </a:r>
            <a:endParaRPr lang="en-US" altLang="ja-JP" dirty="0" smtClean="0"/>
          </a:p>
        </p:txBody>
      </p:sp>
      <p:pic>
        <p:nvPicPr>
          <p:cNvPr id="17411" name="Picture 3" descr="C:\Users\a1_13b\Desktop\tsukinu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2911897" cy="2834761"/>
          </a:xfrm>
          <a:prstGeom prst="rect">
            <a:avLst/>
          </a:prstGeom>
          <a:noFill/>
        </p:spPr>
      </p:pic>
      <p:pic>
        <p:nvPicPr>
          <p:cNvPr id="10" name="Picture 2" descr="F:\DCIM\118___03\IMG_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472275" cy="18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444208" y="6381328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</a:t>
            </a:r>
            <a:r>
              <a:rPr kumimoji="1" lang="ja-JP" altLang="en-US" sz="1400" dirty="0" smtClean="0"/>
              <a:t>の信号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389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"/>
    </mc:Choice>
    <mc:Fallback xmlns="">
      <p:transition spd="slow" advTm="5682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アフターパルス？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そのようなイベントがどれくらい起こるのか？</a:t>
            </a:r>
            <a:r>
              <a:rPr lang="ja-JP" altLang="en-US" dirty="0" smtClean="0"/>
              <a:t>また、アフターパルスまでの間隔と</a:t>
            </a:r>
            <a:r>
              <a:rPr lang="en-US" altLang="ja-JP" dirty="0" smtClean="0"/>
              <a:t>600ns</a:t>
            </a:r>
            <a:r>
              <a:rPr lang="ja-JP" altLang="en-US" dirty="0" smtClean="0"/>
              <a:t>は一致するのか？</a:t>
            </a:r>
            <a:endParaRPr lang="en-US" altLang="ja-JP" dirty="0" smtClean="0"/>
          </a:p>
          <a:p>
            <a:r>
              <a:rPr kumimoji="1" lang="ja-JP" altLang="en-US" dirty="0"/>
              <a:t>次のよう</a:t>
            </a:r>
            <a:r>
              <a:rPr kumimoji="1" lang="ja-JP" altLang="en-US" dirty="0" smtClean="0"/>
              <a:t>な回路を組んで、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から出る、後ろのほうが大きい連続した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信号の間隔を計った。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42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アフターパルス？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499992" y="4006617"/>
            <a:ext cx="871242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Disc</a:t>
            </a:r>
          </a:p>
          <a:p>
            <a:pPr algn="ctr"/>
            <a:r>
              <a:rPr lang="en-US" altLang="ja-JP" dirty="0" smtClean="0"/>
              <a:t>200mV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499992" y="5060449"/>
            <a:ext cx="871242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Disc</a:t>
            </a:r>
          </a:p>
          <a:p>
            <a:pPr algn="ctr"/>
            <a:r>
              <a:rPr lang="en-US" altLang="ja-JP" dirty="0" smtClean="0"/>
              <a:t>200mV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86296" y="1892097"/>
            <a:ext cx="871242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Disc</a:t>
            </a:r>
          </a:p>
          <a:p>
            <a:pPr algn="ctr"/>
            <a:r>
              <a:rPr lang="en-US" altLang="ja-JP" dirty="0"/>
              <a:t>1</a:t>
            </a:r>
            <a:r>
              <a:rPr lang="en-US" altLang="ja-JP" dirty="0" smtClean="0"/>
              <a:t>00mV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492846" y="2967273"/>
            <a:ext cx="871242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Disc</a:t>
            </a:r>
          </a:p>
          <a:p>
            <a:pPr algn="ctr"/>
            <a:r>
              <a:rPr lang="en-US" altLang="ja-JP" dirty="0"/>
              <a:t>1</a:t>
            </a:r>
            <a:r>
              <a:rPr lang="en-US" altLang="ja-JP" dirty="0" smtClean="0"/>
              <a:t>00mV</a:t>
            </a:r>
            <a:endParaRPr kumimoji="1"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899592" y="3640080"/>
            <a:ext cx="3257503" cy="386837"/>
            <a:chOff x="2106680" y="3861048"/>
            <a:chExt cx="3769250" cy="372616"/>
          </a:xfrm>
        </p:grpSpPr>
        <p:sp>
          <p:nvSpPr>
            <p:cNvPr id="4" name="正方形/長方形 3"/>
            <p:cNvSpPr/>
            <p:nvPr/>
          </p:nvSpPr>
          <p:spPr>
            <a:xfrm>
              <a:off x="3172018" y="3861048"/>
              <a:ext cx="1616006" cy="372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scintillator</a:t>
              </a:r>
              <a:endPara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788023" y="3861048"/>
              <a:ext cx="1087907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PMTC1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106680" y="3875116"/>
              <a:ext cx="1051735" cy="347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PMTC2</a:t>
              </a:r>
              <a:endParaRPr kumimoji="1" lang="ja-JP" altLang="en-US" dirty="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6551377" y="2981878"/>
            <a:ext cx="809729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Coinci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532920" y="4518467"/>
            <a:ext cx="767274" cy="69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Coinci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532921" y="2391486"/>
            <a:ext cx="767272" cy="67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Coinci</a:t>
            </a:r>
            <a:endParaRPr kumimoji="1" lang="ja-JP" altLang="en-US" dirty="0"/>
          </a:p>
        </p:txBody>
      </p:sp>
      <p:cxnSp>
        <p:nvCxnSpPr>
          <p:cNvPr id="57" name="カギ線コネクタ 56"/>
          <p:cNvCxnSpPr>
            <a:stCxn id="13" idx="1"/>
            <a:endCxn id="9" idx="1"/>
          </p:cNvCxnSpPr>
          <p:nvPr/>
        </p:nvCxnSpPr>
        <p:spPr>
          <a:xfrm rot="10800000" flipH="1" flipV="1">
            <a:off x="899592" y="3835047"/>
            <a:ext cx="3600400" cy="1561805"/>
          </a:xfrm>
          <a:prstGeom prst="bentConnector3">
            <a:avLst>
              <a:gd name="adj1" fmla="val -6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カギ線コネクタ 58"/>
          <p:cNvCxnSpPr>
            <a:stCxn id="12" idx="3"/>
            <a:endCxn id="8" idx="1"/>
          </p:cNvCxnSpPr>
          <p:nvPr/>
        </p:nvCxnSpPr>
        <p:spPr>
          <a:xfrm>
            <a:off x="4157095" y="3826971"/>
            <a:ext cx="342897" cy="516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>
            <a:stCxn id="13" idx="1"/>
            <a:endCxn id="10" idx="1"/>
          </p:cNvCxnSpPr>
          <p:nvPr/>
        </p:nvCxnSpPr>
        <p:spPr>
          <a:xfrm rot="10800000" flipH="1">
            <a:off x="899592" y="2228502"/>
            <a:ext cx="3586704" cy="1606547"/>
          </a:xfrm>
          <a:prstGeom prst="bentConnector3">
            <a:avLst>
              <a:gd name="adj1" fmla="val -63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>
            <a:stCxn id="12" idx="3"/>
            <a:endCxn id="11" idx="1"/>
          </p:cNvCxnSpPr>
          <p:nvPr/>
        </p:nvCxnSpPr>
        <p:spPr>
          <a:xfrm flipV="1">
            <a:off x="4157095" y="3303677"/>
            <a:ext cx="335751" cy="5232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カギ線コネクタ 64"/>
          <p:cNvCxnSpPr>
            <a:stCxn id="11" idx="3"/>
            <a:endCxn id="34" idx="2"/>
          </p:cNvCxnSpPr>
          <p:nvPr/>
        </p:nvCxnSpPr>
        <p:spPr>
          <a:xfrm flipV="1">
            <a:off x="5364088" y="3064293"/>
            <a:ext cx="552469" cy="2393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66"/>
          <p:cNvCxnSpPr>
            <a:stCxn id="10" idx="3"/>
            <a:endCxn id="34" idx="0"/>
          </p:cNvCxnSpPr>
          <p:nvPr/>
        </p:nvCxnSpPr>
        <p:spPr>
          <a:xfrm>
            <a:off x="5357538" y="2228501"/>
            <a:ext cx="559019" cy="1629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カギ線コネクタ 69"/>
          <p:cNvCxnSpPr>
            <a:stCxn id="8" idx="3"/>
            <a:endCxn id="16" idx="0"/>
          </p:cNvCxnSpPr>
          <p:nvPr/>
        </p:nvCxnSpPr>
        <p:spPr>
          <a:xfrm>
            <a:off x="5371234" y="4343021"/>
            <a:ext cx="545323" cy="1754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カギ線コネクタ 71"/>
          <p:cNvCxnSpPr>
            <a:stCxn id="9" idx="3"/>
            <a:endCxn id="16" idx="2"/>
          </p:cNvCxnSpPr>
          <p:nvPr/>
        </p:nvCxnSpPr>
        <p:spPr>
          <a:xfrm flipV="1">
            <a:off x="5371234" y="5209963"/>
            <a:ext cx="545323" cy="1868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カギ線コネクタ 73"/>
          <p:cNvCxnSpPr>
            <a:stCxn id="34" idx="3"/>
            <a:endCxn id="15" idx="1"/>
          </p:cNvCxnSpPr>
          <p:nvPr/>
        </p:nvCxnSpPr>
        <p:spPr>
          <a:xfrm>
            <a:off x="6300193" y="2727890"/>
            <a:ext cx="251184" cy="59039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カギ線コネクタ 84"/>
          <p:cNvCxnSpPr>
            <a:stCxn id="16" idx="3"/>
            <a:endCxn id="19" idx="2"/>
          </p:cNvCxnSpPr>
          <p:nvPr/>
        </p:nvCxnSpPr>
        <p:spPr>
          <a:xfrm flipV="1">
            <a:off x="6300194" y="4430744"/>
            <a:ext cx="654474" cy="4334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カギ線コネクタ 88"/>
          <p:cNvCxnSpPr>
            <a:stCxn id="16" idx="3"/>
          </p:cNvCxnSpPr>
          <p:nvPr/>
        </p:nvCxnSpPr>
        <p:spPr>
          <a:xfrm>
            <a:off x="6300194" y="4864215"/>
            <a:ext cx="1357405" cy="3809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カギ線コネクタ 135"/>
          <p:cNvCxnSpPr>
            <a:stCxn id="15" idx="3"/>
          </p:cNvCxnSpPr>
          <p:nvPr/>
        </p:nvCxnSpPr>
        <p:spPr>
          <a:xfrm flipV="1">
            <a:off x="7361106" y="3318281"/>
            <a:ext cx="592987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6931341" y="3635732"/>
            <a:ext cx="88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veto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39453" y="3195992"/>
            <a:ext cx="120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TDC Start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96336" y="50604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TDC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Stop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588224" y="4026917"/>
            <a:ext cx="732888" cy="40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G.G</a:t>
            </a:r>
            <a:endParaRPr kumimoji="1" lang="ja-JP" altLang="en-US" dirty="0"/>
          </a:p>
        </p:txBody>
      </p:sp>
      <p:cxnSp>
        <p:nvCxnSpPr>
          <p:cNvPr id="22" name="カギ線コネクタ 21"/>
          <p:cNvCxnSpPr>
            <a:stCxn id="19" idx="0"/>
            <a:endCxn id="15" idx="2"/>
          </p:cNvCxnSpPr>
          <p:nvPr/>
        </p:nvCxnSpPr>
        <p:spPr>
          <a:xfrm rot="5400000" flipH="1" flipV="1">
            <a:off x="6769339" y="3840014"/>
            <a:ext cx="372232" cy="157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アフターパルス？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sz="3000" dirty="0" smtClean="0"/>
              <a:t>3</a:t>
            </a:r>
            <a:r>
              <a:rPr kumimoji="1" lang="ja-JP" altLang="en-US" sz="3000" dirty="0" smtClean="0"/>
              <a:t>月</a:t>
            </a:r>
            <a:r>
              <a:rPr kumimoji="1" lang="en-US" altLang="ja-JP" sz="3000" dirty="0" smtClean="0"/>
              <a:t>17</a:t>
            </a:r>
            <a:r>
              <a:rPr kumimoji="1" lang="ja-JP" altLang="en-US" sz="3000" dirty="0" smtClean="0"/>
              <a:t>日</a:t>
            </a:r>
            <a:r>
              <a:rPr kumimoji="1" lang="en-US" altLang="ja-JP" sz="3000" dirty="0" smtClean="0"/>
              <a:t>13</a:t>
            </a:r>
            <a:r>
              <a:rPr kumimoji="1" lang="ja-JP" altLang="en-US" sz="3000" dirty="0" smtClean="0"/>
              <a:t>時</a:t>
            </a:r>
            <a:r>
              <a:rPr kumimoji="1" lang="en-US" altLang="ja-JP" sz="3000" dirty="0" smtClean="0"/>
              <a:t>40</a:t>
            </a:r>
            <a:r>
              <a:rPr kumimoji="1" lang="ja-JP" altLang="en-US" sz="3000" dirty="0" smtClean="0"/>
              <a:t>分から</a:t>
            </a:r>
            <a:r>
              <a:rPr kumimoji="1" lang="en-US" altLang="ja-JP" sz="3000" dirty="0" smtClean="0"/>
              <a:t>3</a:t>
            </a:r>
            <a:r>
              <a:rPr kumimoji="1" lang="ja-JP" altLang="en-US" sz="3000" dirty="0" smtClean="0"/>
              <a:t>月</a:t>
            </a:r>
            <a:r>
              <a:rPr kumimoji="1" lang="en-US" altLang="ja-JP" sz="3000" dirty="0" smtClean="0"/>
              <a:t>18</a:t>
            </a:r>
            <a:r>
              <a:rPr kumimoji="1" lang="ja-JP" altLang="en-US" sz="3000" dirty="0" smtClean="0"/>
              <a:t>日</a:t>
            </a:r>
            <a:r>
              <a:rPr kumimoji="1" lang="en-US" altLang="ja-JP" sz="3000" dirty="0" smtClean="0"/>
              <a:t>12</a:t>
            </a:r>
            <a:r>
              <a:rPr kumimoji="1" lang="ja-JP" altLang="en-US" sz="3000" dirty="0" smtClean="0"/>
              <a:t>時</a:t>
            </a:r>
            <a:r>
              <a:rPr kumimoji="1" lang="en-US" altLang="ja-JP" sz="3000" dirty="0" smtClean="0"/>
              <a:t>16</a:t>
            </a:r>
            <a:r>
              <a:rPr kumimoji="1" lang="ja-JP" altLang="en-US" sz="3000" dirty="0" smtClean="0"/>
              <a:t>分までデータを取った。</a:t>
            </a:r>
            <a:endParaRPr kumimoji="1" lang="en-US" altLang="ja-JP" sz="3000" dirty="0" smtClean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 smtClean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 smtClean="0"/>
          </a:p>
          <a:p>
            <a:pPr marL="0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kumimoji="1" lang="en-US" altLang="ja-JP" sz="3000" dirty="0" smtClean="0"/>
          </a:p>
          <a:p>
            <a:pPr marL="0" indent="0">
              <a:buNone/>
            </a:pPr>
            <a:endParaRPr kumimoji="1"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 smtClean="0"/>
              <a:t>⇒有意な結果は得られなかった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50" name="Picture 2" descr="G:\2014年度後期\afterpulse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3701"/>
            <a:ext cx="4536504" cy="30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stop0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stop1</a:t>
            </a:r>
            <a:r>
              <a:rPr lang="ja-JP" altLang="en-US" dirty="0" smtClean="0"/>
              <a:t>の値のずれ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731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</a:t>
                </a:r>
                <a:r>
                  <a:rPr kumimoji="1" lang="en-US" altLang="ja-JP" dirty="0" smtClean="0"/>
                  <a:t>top0</a:t>
                </a:r>
                <a:r>
                  <a:rPr lang="ja-JP" altLang="en-US" dirty="0" smtClean="0"/>
                  <a:t>と</a:t>
                </a:r>
                <a:r>
                  <a:rPr lang="en-US" altLang="ja-JP" dirty="0" smtClean="0"/>
                  <a:t>stop1</a:t>
                </a:r>
                <a:r>
                  <a:rPr lang="ja-JP" altLang="en-US" dirty="0" smtClean="0"/>
                  <a:t>で、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 smtClean="0"/>
                  <a:t>の寿命が異なる</a:t>
                </a:r>
                <a:r>
                  <a:rPr kumimoji="1" lang="ja-JP" altLang="en-US" dirty="0" smtClean="0"/>
                  <a:t>要因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r>
                  <a:rPr kumimoji="1" lang="ja-JP" altLang="en-US" dirty="0" smtClean="0"/>
                  <a:t>下の</a:t>
                </a:r>
                <a:r>
                  <a:rPr kumimoji="1" lang="en-US" altLang="ja-JP" dirty="0" smtClean="0"/>
                  <a:t>PMT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MPPC</a:t>
                </a:r>
                <a:r>
                  <a:rPr lang="ja-JP" altLang="en-US" dirty="0" smtClean="0"/>
                  <a:t>よりランダムノイズが多い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73193"/>
              </a:xfrm>
              <a:blipFill rotWithShape="1">
                <a:blip r:embed="rId2"/>
                <a:stretch>
                  <a:fillRect l="-1852" t="-55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1_13b\Desktop\actsukinu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47457"/>
            <a:ext cx="2876550" cy="28384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67544" y="3831362"/>
                <a:ext cx="518457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 smtClean="0"/>
                  <a:t>μ-on</a:t>
                </a:r>
                <a:r>
                  <a:rPr lang="ja-JP" altLang="en-US" sz="3200" dirty="0" smtClean="0"/>
                  <a:t>が</a:t>
                </a:r>
                <a:r>
                  <a:rPr lang="ja-JP" altLang="en-US" sz="3200" dirty="0"/>
                  <a:t>シンチ</a:t>
                </a:r>
                <a:r>
                  <a:rPr lang="en-US" altLang="ja-JP" sz="3200" dirty="0"/>
                  <a:t>B</a:t>
                </a:r>
                <a:r>
                  <a:rPr lang="ja-JP" altLang="en-US" sz="3200" dirty="0"/>
                  <a:t>に</a:t>
                </a:r>
                <a:r>
                  <a:rPr lang="ja-JP" altLang="en-US" sz="3200" dirty="0" smtClean="0"/>
                  <a:t>当たらずにシンチ</a:t>
                </a:r>
                <a:r>
                  <a:rPr lang="en-US" altLang="ja-JP" sz="3200" dirty="0"/>
                  <a:t>A</a:t>
                </a:r>
                <a:r>
                  <a:rPr lang="ja-JP" altLang="en-US" sz="3200" dirty="0"/>
                  <a:t>とシンチ</a:t>
                </a:r>
                <a:r>
                  <a:rPr lang="en-US" altLang="ja-JP" sz="3200" dirty="0"/>
                  <a:t>C</a:t>
                </a:r>
                <a:r>
                  <a:rPr lang="ja-JP" altLang="en-US" sz="3200" dirty="0"/>
                  <a:t>を</a:t>
                </a:r>
                <a:r>
                  <a:rPr lang="ja-JP" altLang="en-US" sz="3200" dirty="0" smtClean="0"/>
                  <a:t>突き抜けた場合</a:t>
                </a:r>
                <a:r>
                  <a:rPr lang="ja-JP" altLang="en-US" sz="3200" dirty="0"/>
                  <a:t>に</a:t>
                </a:r>
                <a:r>
                  <a:rPr lang="en-US" altLang="ja-JP" sz="3200" dirty="0"/>
                  <a:t>stop1</a:t>
                </a:r>
                <a:r>
                  <a:rPr lang="ja-JP" altLang="en-US" sz="3200" dirty="0"/>
                  <a:t>信号が生じ、ノイズになる　</a:t>
                </a:r>
                <a:endParaRPr lang="en-US" altLang="ja-JP" sz="3200" i="1" dirty="0" smtClean="0">
                  <a:latin typeface="Cambria Math"/>
                </a:endParaRPr>
              </a:p>
              <a:p>
                <a:r>
                  <a:rPr lang="ja-JP" altLang="en-US" sz="3200" dirty="0" smtClean="0"/>
                  <a:t>　　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/>
                      </a:rPr>
                      <m:t>∵</m:t>
                    </m:r>
                  </m:oMath>
                </a14:m>
                <a:r>
                  <a:rPr lang="en-US" altLang="ja-JP" sz="3200" dirty="0"/>
                  <a:t> stop1 = (</a:t>
                </a:r>
                <a:r>
                  <a:rPr lang="ja-JP" altLang="en-US" sz="3200" dirty="0"/>
                  <a:t>￢</a:t>
                </a:r>
                <a:r>
                  <a:rPr lang="en-US" altLang="ja-JP" sz="3200" dirty="0"/>
                  <a:t>B)</a:t>
                </a:r>
                <a:r>
                  <a:rPr lang="ja-JP" altLang="en-US" sz="3200" dirty="0"/>
                  <a:t>∧</a:t>
                </a:r>
                <a:r>
                  <a:rPr lang="en-US" altLang="ja-JP" sz="3200" dirty="0"/>
                  <a:t>C</a:t>
                </a:r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31362"/>
                <a:ext cx="5184576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2706" t="-4296" r="-2353" b="-7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4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66033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</a:t>
            </a:r>
            <a:r>
              <a:rPr lang="en-US" altLang="ja-JP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粒子の生成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83568" y="1844824"/>
                <a:ext cx="432048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ja-JP" altLang="en-US" sz="32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4824"/>
                <a:ext cx="4320480" cy="6243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1407" y="3212790"/>
                <a:ext cx="4604802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7" y="3212790"/>
                <a:ext cx="4604802" cy="6243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061759" y="1887024"/>
                <a:ext cx="4608512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3200" i="1"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ja-JP" altLang="en-US" sz="3200" i="1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59" y="1887024"/>
                <a:ext cx="4608512" cy="624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169291" y="3212790"/>
                <a:ext cx="446449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𝜈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91" y="3212790"/>
                <a:ext cx="4464498" cy="624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971600" y="50131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μ</a:t>
            </a:r>
            <a:r>
              <a:rPr lang="ja-JP" altLang="en-US" sz="28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粒子の生成、崩壊は弱い相互作用による</a:t>
            </a:r>
            <a:endParaRPr kumimoji="1" lang="ja-JP" altLang="en-US" sz="2800" b="1" dirty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反省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188840"/>
          </a:xfrm>
        </p:spPr>
        <p:txBody>
          <a:bodyPr/>
          <a:lstStyle/>
          <a:p>
            <a:r>
              <a:rPr kumimoji="1" lang="en-US" altLang="ja-JP" dirty="0" smtClean="0"/>
              <a:t>Stop</a:t>
            </a:r>
            <a:r>
              <a:rPr lang="en-US" altLang="ja-JP" dirty="0" smtClean="0"/>
              <a:t>1</a:t>
            </a:r>
            <a:r>
              <a:rPr lang="ja-JP" altLang="en-US" dirty="0" smtClean="0"/>
              <a:t>を</a:t>
            </a:r>
            <a:r>
              <a:rPr lang="en-US" altLang="ja-JP" dirty="0" smtClean="0">
                <a:solidFill>
                  <a:srgbClr val="C00000"/>
                </a:solidFill>
              </a:rPr>
              <a:t>(</a:t>
            </a:r>
            <a:r>
              <a:rPr lang="ja-JP" altLang="en-US" dirty="0" smtClean="0">
                <a:solidFill>
                  <a:srgbClr val="C00000"/>
                </a:solidFill>
              </a:rPr>
              <a:t>￢</a:t>
            </a:r>
            <a:r>
              <a:rPr lang="en-US" altLang="ja-JP" dirty="0" smtClean="0">
                <a:solidFill>
                  <a:srgbClr val="C00000"/>
                </a:solidFill>
              </a:rPr>
              <a:t>A)</a:t>
            </a:r>
            <a:r>
              <a:rPr lang="ja-JP" altLang="en-US" dirty="0" smtClean="0"/>
              <a:t>∧</a:t>
            </a:r>
            <a:r>
              <a:rPr lang="en-US" altLang="ja-JP" dirty="0" smtClean="0"/>
              <a:t>(</a:t>
            </a:r>
            <a:r>
              <a:rPr lang="ja-JP" altLang="en-US" dirty="0" smtClean="0"/>
              <a:t>￢</a:t>
            </a:r>
            <a:r>
              <a:rPr lang="en-US" altLang="ja-JP" dirty="0" smtClean="0"/>
              <a:t>B)</a:t>
            </a:r>
            <a:r>
              <a:rPr lang="ja-JP" altLang="en-US" dirty="0" smtClean="0"/>
              <a:t>∧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にすべきだった。これにより、シンチレータ</a:t>
            </a:r>
            <a:r>
              <a:rPr lang="en-US" altLang="ja-JP" dirty="0" smtClean="0"/>
              <a:t>B</a:t>
            </a:r>
            <a:r>
              <a:rPr lang="ja-JP" altLang="en-US" dirty="0" smtClean="0"/>
              <a:t>が小さいことによる</a:t>
            </a:r>
            <a:r>
              <a:rPr lang="en-US" altLang="ja-JP" dirty="0" smtClean="0"/>
              <a:t>Stop1</a:t>
            </a:r>
            <a:r>
              <a:rPr lang="ja-JP" altLang="en-US" dirty="0"/>
              <a:t>に</a:t>
            </a:r>
            <a:r>
              <a:rPr lang="ja-JP" altLang="en-US" dirty="0" smtClean="0"/>
              <a:t>入るノイズが減ることが期待できる。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8434" name="Picture 2" descr="C:\Users\a1_13b\Desktop\actsukinu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28765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8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"/>
    </mc:Choice>
    <mc:Fallback xmlns="">
      <p:transition spd="slow" advTm="2702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反省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銅板をぬいたものとの対照実験をすべきだった⇒ノイズが見える？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時間がなくて</a:t>
            </a:r>
            <a:r>
              <a:rPr kumimoji="1" lang="en-US" altLang="ja-JP" dirty="0" smtClean="0"/>
              <a:t>g</a:t>
            </a:r>
            <a:r>
              <a:rPr kumimoji="1" lang="ja-JP" altLang="en-US" dirty="0" smtClean="0"/>
              <a:t>因子が見れなかった。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下の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の調子が悪かった。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2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今回の実験において、南野先生、</a:t>
            </a:r>
            <a:r>
              <a:rPr kumimoji="1" lang="en-US" altLang="ja-JP" dirty="0" smtClean="0"/>
              <a:t>TA</a:t>
            </a:r>
            <a:r>
              <a:rPr kumimoji="1" lang="ja-JP" altLang="en-US" dirty="0" smtClean="0"/>
              <a:t>の加茂さん、篠原さん</a:t>
            </a:r>
            <a:r>
              <a:rPr lang="ja-JP" altLang="en-US" dirty="0" smtClean="0"/>
              <a:t>に大変お世話になりました。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また石野先生</a:t>
            </a:r>
            <a:r>
              <a:rPr lang="ja-JP" altLang="en-US" dirty="0"/>
              <a:t>には</a:t>
            </a:r>
            <a:r>
              <a:rPr lang="ja-JP" altLang="en-US" dirty="0" smtClean="0"/>
              <a:t>実験ゼミでお世話になりました。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この場を借りてお礼申し上げます。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6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"/>
    </mc:Choice>
    <mc:Fallback xmlns="">
      <p:transition spd="slow" advTm="101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7603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</a:t>
            </a:r>
            <a:r>
              <a:rPr lang="ja-JP" altLang="en-US" sz="32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相互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作用の特徴①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55577" y="1687735"/>
                <a:ext cx="1008111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u="sng" spc="300">
                          <a:latin typeface="Cambria Math"/>
                          <a:ea typeface="AR ADGothicJP Medium" panose="020B0609000000000000" pitchFamily="49" charset="-128"/>
                        </a:rPr>
                        <m:t>弱い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1687735"/>
                <a:ext cx="1008111" cy="526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121332"/>
                  </p:ext>
                </p:extLst>
              </p:nvPr>
            </p:nvGraphicFramePr>
            <p:xfrm>
              <a:off x="539552" y="2348880"/>
              <a:ext cx="7920884" cy="4134636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980221"/>
                    <a:gridCol w="1980221"/>
                    <a:gridCol w="1980221"/>
                    <a:gridCol w="1980221"/>
                  </a:tblGrid>
                  <a:tr h="63345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結合定数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媒介粒子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到達距離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強い相互作用</a:t>
                          </a:r>
                          <a:endParaRPr kumimoji="1" lang="en-US" altLang="ja-JP" sz="2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ja-JP" altLang="en-US" dirty="0" smtClean="0"/>
                            <a:t>～１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グル</a:t>
                          </a:r>
                          <a:r>
                            <a:rPr kumimoji="1" lang="en-US" altLang="ja-JP" sz="2000" dirty="0" smtClean="0"/>
                            <a:t>―</a:t>
                          </a:r>
                          <a:r>
                            <a:rPr kumimoji="1" lang="ja-JP" altLang="en-US" sz="2000" dirty="0" smtClean="0"/>
                            <a:t>オン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ja-JP" altLang="en-US" sz="1800" dirty="0" smtClean="0">
                              <a:latin typeface="Cambria Math" panose="02040503050406030204" pitchFamily="18" charset="0"/>
                            </a:rPr>
                            <a:t>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smtClean="0">
                                  <a:latin typeface="Cambria Math"/>
                                </a:rPr>
                                <m:t>𝑓𝑚</m:t>
                              </m:r>
                            </m:oMath>
                          </a14:m>
                          <a:endParaRPr kumimoji="1" lang="ja-JP" altLang="en-US" sz="180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電磁相互作用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𝟏𝟑𝟕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光子</a:t>
                          </a:r>
                          <a:endParaRPr kumimoji="1" lang="en-US" altLang="ja-JP" sz="2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 smtClean="0"/>
                            <a:t>∞</a:t>
                          </a:r>
                          <a:endParaRPr kumimoji="1" lang="en-US" altLang="ja-JP" sz="28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弱い相互作用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~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i="1" u="none" spc="300" smtClean="0">
                                      <a:latin typeface="Cambria Math"/>
                                      <a:ea typeface="AR ADGothicJP Medium" panose="020B0609000000000000" pitchFamily="49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u="none" spc="300" smtClean="0">
                                      <a:latin typeface="Cambria Math"/>
                                      <a:ea typeface="AR ADGothicJP Medium" panose="020B0609000000000000" pitchFamily="49" charset="-128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kumimoji="1" lang="en-US" altLang="ja-JP" sz="2000" i="1" u="none" spc="300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u="none" spc="300" dirty="0" smtClean="0">
                              <a:latin typeface="AR ADGothicJP Medium" panose="020B0609000000000000" pitchFamily="49" charset="-128"/>
                              <a:ea typeface="AR ADGothicJP Medium" panose="020B0609000000000000" pitchFamily="49" charset="-128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i="1" u="none" spc="300" dirty="0" smtClean="0">
                                      <a:latin typeface="Cambria Math"/>
                                      <a:ea typeface="AR ADGothicJP Medium" panose="020B0609000000000000" pitchFamily="49" charset="-128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u="none" spc="300" dirty="0" smtClean="0">
                                      <a:latin typeface="Cambria Math"/>
                                      <a:ea typeface="AR ADGothicJP Medium" panose="020B0609000000000000" pitchFamily="49" charset="-128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kumimoji="1" lang="en-US" altLang="ja-JP" sz="2000" b="0" i="1" u="none" spc="300" dirty="0" smtClean="0">
                                      <a:latin typeface="Cambria Math"/>
                                      <a:ea typeface="AR ADGothicJP Medium" panose="020B0609000000000000" pitchFamily="49" charset="-128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00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重力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~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kumimoji="1" lang="en-US" altLang="ja-JP" b="1" i="1" smtClean="0">
                                        <a:latin typeface="Cambria Math"/>
                                      </a:rPr>
                                      <m:t>𝟑𝟗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  <a:p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重力子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 smtClean="0"/>
                            <a:t>∞</a:t>
                          </a:r>
                          <a:endParaRPr kumimoji="1" lang="ja-JP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121332"/>
                  </p:ext>
                </p:extLst>
              </p:nvPr>
            </p:nvGraphicFramePr>
            <p:xfrm>
              <a:off x="539552" y="2348880"/>
              <a:ext cx="7920884" cy="4134636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980221"/>
                    <a:gridCol w="1980221"/>
                    <a:gridCol w="1980221"/>
                    <a:gridCol w="1980221"/>
                  </a:tblGrid>
                  <a:tr h="63345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結合定数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媒介粒子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到達距離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強い相互作用</a:t>
                          </a:r>
                          <a:endParaRPr kumimoji="1" lang="en-US" altLang="ja-JP" sz="2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ja-JP" altLang="en-US" dirty="0" smtClean="0"/>
                            <a:t>～１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グル</a:t>
                          </a:r>
                          <a:r>
                            <a:rPr kumimoji="1" lang="en-US" altLang="ja-JP" sz="2000" dirty="0" smtClean="0"/>
                            <a:t>―</a:t>
                          </a:r>
                          <a:r>
                            <a:rPr kumimoji="1" lang="ja-JP" altLang="en-US" sz="2000" dirty="0" smtClean="0"/>
                            <a:t>オン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000" t="-79286" b="-310714"/>
                          </a:stretch>
                        </a:blipFill>
                      </a:tcPr>
                    </a:tc>
                  </a:tr>
                  <a:tr h="881126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電磁相互作用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308" t="-174306" r="-199692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光子</a:t>
                          </a:r>
                          <a:endParaRPr kumimoji="1" lang="en-US" altLang="ja-JP" sz="2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 smtClean="0"/>
                            <a:t>∞</a:t>
                          </a:r>
                          <a:endParaRPr kumimoji="1" lang="en-US" altLang="ja-JP" sz="28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975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弱い相互作用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308" t="-282143" r="-199692" b="-10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926" t="-282143" r="-100309" b="-10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000" t="-282143" b="-107857"/>
                          </a:stretch>
                        </a:blipFill>
                      </a:tcPr>
                    </a:tc>
                  </a:tr>
                  <a:tr h="920560"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:r>
                            <a:rPr kumimoji="1" lang="ja-JP" altLang="en-US" sz="2000" dirty="0" smtClean="0"/>
                            <a:t>重力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308" t="-354305" r="-199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000" dirty="0" smtClean="0"/>
                        </a:p>
                        <a:p>
                          <a:pPr algn="ctr"/>
                          <a:r>
                            <a:rPr kumimoji="1" lang="ja-JP" altLang="en-US" sz="2000" dirty="0" smtClean="0"/>
                            <a:t>重力子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 smtClean="0"/>
                            <a:t>∞</a:t>
                          </a:r>
                          <a:endParaRPr kumimoji="1" lang="ja-JP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59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7603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</a:t>
            </a:r>
            <a:r>
              <a:rPr lang="ja-JP" altLang="en-US" sz="32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相互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作用の特徴②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00420" y="2888679"/>
                <a:ext cx="6917994" cy="4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 spc="300" smtClean="0">
                        <a:latin typeface="Cambria Math"/>
                        <a:ea typeface="AR ADGothicJP Medium" panose="020B0609000000000000" pitchFamily="49" charset="-128"/>
                      </a:rPr>
                      <m:t>弱い相互作用</m:t>
                    </m:r>
                    <m:r>
                      <a:rPr lang="ja-JP" altLang="en-US" sz="2400" b="0" i="1" spc="300" smtClean="0">
                        <a:latin typeface="Cambria Math"/>
                        <a:ea typeface="AR ADGothicJP Medium" panose="020B0609000000000000" pitchFamily="49" charset="-128"/>
                      </a:rPr>
                      <m:t>：</m:t>
                    </m:r>
                    <m:sSup>
                      <m:sSupPr>
                        <m:ctrlPr>
                          <a:rPr kumimoji="1" lang="en-US" altLang="ja-JP" sz="2400" i="1" spc="300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pc="300" smtClean="0">
                            <a:latin typeface="Cambria Math"/>
                            <a:ea typeface="AR ADGothicJP Medium" panose="020B0609000000000000" pitchFamily="49" charset="-128"/>
                          </a:rPr>
                          <m:t>𝑊</m:t>
                        </m:r>
                      </m:e>
                      <m:sup>
                        <m:r>
                          <a:rPr kumimoji="1" lang="en-US" altLang="ja-JP" sz="2400" i="1" spc="30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ja-JP" sz="2400" spc="300" dirty="0" smtClean="0">
                    <a:latin typeface="AR ADGothicJP Medium" panose="020B0609000000000000" pitchFamily="49" charset="-128"/>
                    <a:ea typeface="AR ADGothicJP Medium" panose="020B0609000000000000" pitchFamily="49" charset="-128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pc="300" dirty="0" smtClean="0">
                            <a:latin typeface="Cambria Math"/>
                            <a:ea typeface="AR ADGothicJP Medium" panose="020B0609000000000000" pitchFamily="49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pc="300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𝑍</m:t>
                        </m:r>
                      </m:e>
                      <m:sup>
                        <m:r>
                          <a:rPr kumimoji="1" lang="en-US" altLang="ja-JP" sz="2400" b="0" i="1" spc="300" dirty="0" smtClean="0">
                            <a:latin typeface="Cambria Math"/>
                            <a:ea typeface="AR ADGothicJP Medium" panose="020B0609000000000000" pitchFamily="49" charset="-128"/>
                          </a:rPr>
                          <m:t>0</m:t>
                        </m:r>
                      </m:sup>
                    </m:sSup>
                    <m:r>
                      <a:rPr kumimoji="1" lang="ja-JP" altLang="en-US" sz="2400" b="0" i="1" spc="300" dirty="0" smtClean="0">
                        <a:latin typeface="Cambria Math"/>
                        <a:ea typeface="AR ADGothicJP Medium" panose="020B0609000000000000" pitchFamily="49" charset="-128"/>
                      </a:rPr>
                      <m:t>で</m:t>
                    </m:r>
                    <m:r>
                      <a:rPr lang="ja-JP" altLang="en-US" sz="2400" i="1" spc="300" dirty="0">
                        <a:latin typeface="Cambria Math"/>
                        <a:ea typeface="AR ADGothicJP Medium" panose="020B0609000000000000" pitchFamily="49" charset="-128"/>
                      </a:rPr>
                      <m:t>媒介</m:t>
                    </m:r>
                    <m:r>
                      <a:rPr lang="ja-JP" altLang="en-US" sz="2400" i="1" spc="300" dirty="0" smtClean="0">
                        <a:latin typeface="Cambria Math"/>
                        <a:ea typeface="AR ADGothicJP Medium" panose="020B0609000000000000" pitchFamily="49" charset="-128"/>
                      </a:rPr>
                      <m:t>され</m:t>
                    </m:r>
                    <m:r>
                      <a:rPr lang="ja-JP" altLang="en-US" sz="2400" b="0" i="1" spc="300" dirty="0" smtClean="0">
                        <a:latin typeface="Cambria Math"/>
                        <a:ea typeface="AR ADGothicJP Medium" panose="020B0609000000000000" pitchFamily="49" charset="-128"/>
                      </a:rPr>
                      <m:t>る</m:t>
                    </m:r>
                  </m:oMath>
                </a14:m>
                <a:endParaRPr kumimoji="1" lang="ja-JP" altLang="en-US" sz="2400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20" y="2888679"/>
                <a:ext cx="6917994" cy="466281"/>
              </a:xfrm>
              <a:prstGeom prst="rect">
                <a:avLst/>
              </a:prstGeom>
              <a:blipFill rotWithShape="1">
                <a:blip r:embed="rId2"/>
                <a:stretch>
                  <a:fillRect l="-881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791078" y="3406852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cf</a:t>
            </a:r>
            <a:r>
              <a:rPr lang="en-US" altLang="ja-JP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 </a:t>
            </a:r>
            <a:r>
              <a:rPr lang="ja-JP" altLang="en-US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光子で</a:t>
            </a:r>
            <a:r>
              <a:rPr lang="ja-JP" altLang="en-US" b="1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媒介</a:t>
            </a:r>
            <a:r>
              <a:rPr lang="ja-JP" altLang="en-US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される電磁相互作用</a:t>
            </a:r>
            <a:endParaRPr kumimoji="1" lang="ja-JP" altLang="en-US" b="1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800406" y="4225078"/>
                <a:ext cx="3528392" cy="1207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pc="300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2400" b="0" i="1" spc="300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2400" i="1" spc="300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400" b="0" i="1" spc="300" smtClean="0">
                          <a:latin typeface="Cambria Math"/>
                          <a:ea typeface="AR ADGothicJP Medium" panose="020B0609000000000000" pitchFamily="49" charset="-128"/>
                        </a:rPr>
                        <m:t>   </m:t>
                      </m:r>
                      <m:r>
                        <a:rPr kumimoji="1" lang="en-US" altLang="ja-JP" sz="2400" b="0" i="1" spc="300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80</m:t>
                      </m:r>
                      <m:r>
                        <a:rPr kumimoji="1" lang="en-US" altLang="ja-JP" sz="2400" b="0" i="1" spc="300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𝐺𝑒𝑉</m:t>
                      </m:r>
                    </m:oMath>
                  </m:oMathPara>
                </a14:m>
                <a:endParaRPr kumimoji="1" lang="en-US" altLang="ja-JP" sz="2400" i="1" spc="300" dirty="0" smtClean="0">
                  <a:solidFill>
                    <a:srgbClr val="FF0000"/>
                  </a:solidFill>
                  <a:latin typeface="Cambria Math"/>
                  <a:ea typeface="AR ADGothicJP Medium" panose="020B0609000000000000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pc="300" dirty="0" smtClean="0"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2400" b="0" i="1" spc="300" dirty="0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𝑍</m:t>
                          </m:r>
                        </m:e>
                        <m:sup>
                          <m:r>
                            <a:rPr kumimoji="1" lang="en-US" altLang="ja-JP" sz="2400" b="0" i="1" spc="300" dirty="0" smtClean="0">
                              <a:latin typeface="Cambria Math"/>
                              <a:ea typeface="AR ADGothicJP Medium" panose="020B0609000000000000" pitchFamily="49" charset="-128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400" b="0" i="1" spc="300" dirty="0" smtClean="0">
                          <a:latin typeface="Cambria Math"/>
                          <a:ea typeface="AR ADGothicJP Medium" panose="020B0609000000000000" pitchFamily="49" charset="-128"/>
                        </a:rPr>
                        <m:t>     </m:t>
                      </m:r>
                      <m:r>
                        <a:rPr kumimoji="1" lang="en-US" altLang="ja-JP" sz="2400" b="0" i="1" spc="300" dirty="0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91</m:t>
                      </m:r>
                      <m:r>
                        <a:rPr kumimoji="1" lang="en-US" altLang="ja-JP" sz="2400" b="0" i="1" spc="300" dirty="0" smtClean="0">
                          <a:solidFill>
                            <a:srgbClr val="FF0000"/>
                          </a:solidFill>
                          <a:latin typeface="Cambria Math"/>
                          <a:ea typeface="AR ADGothicJP Medium" panose="020B0609000000000000" pitchFamily="49" charset="-128"/>
                        </a:rPr>
                        <m:t>𝐺𝑒𝑉</m:t>
                      </m:r>
                    </m:oMath>
                  </m:oMathPara>
                </a14:m>
                <a:endParaRPr kumimoji="1" lang="ja-JP" altLang="en-US" sz="2400" spc="300" dirty="0">
                  <a:solidFill>
                    <a:srgbClr val="FF000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6" y="4225078"/>
                <a:ext cx="3528392" cy="1207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503792" y="43248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質量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18169" y="5652586"/>
            <a:ext cx="46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おもい</a:t>
            </a:r>
            <a:r>
              <a:rPr lang="ja-JP" altLang="en-US" sz="24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・・</a:t>
            </a:r>
            <a:r>
              <a:rPr lang="ja-JP" altLang="en-US" sz="24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・遠くに飛べない</a:t>
            </a:r>
            <a:endParaRPr kumimoji="1" lang="ja-JP" altLang="en-US" sz="24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55577" y="1687735"/>
                <a:ext cx="388792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u="sng" spc="300" smtClean="0">
                          <a:latin typeface="Cambria Math"/>
                          <a:ea typeface="AR ADGothicJP Medium" panose="020B0609000000000000" pitchFamily="49" charset="-128"/>
                        </a:rPr>
                        <m:t>力の到達距離</m:t>
                      </m:r>
                      <m:r>
                        <a:rPr lang="ja-JP" altLang="en-US" sz="2800" b="0" i="1" u="sng" spc="300" smtClean="0">
                          <a:latin typeface="Cambria Math"/>
                          <a:ea typeface="AR ADGothicJP Medium" panose="020B0609000000000000" pitchFamily="49" charset="-128"/>
                        </a:rPr>
                        <m:t>が</m:t>
                      </m:r>
                      <m:r>
                        <a:rPr lang="ja-JP" altLang="en-US" sz="2800" i="1" u="sng" spc="300">
                          <a:latin typeface="Cambria Math"/>
                          <a:ea typeface="AR ADGothicJP Medium" panose="020B0609000000000000" pitchFamily="49" charset="-128"/>
                        </a:rPr>
                        <m:t>短い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1687735"/>
                <a:ext cx="3887923" cy="5269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901274" y="2397278"/>
            <a:ext cx="179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（</a:t>
            </a:r>
            <a:r>
              <a:rPr lang="ja-JP" altLang="en-US" sz="2400" dirty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理由</a:t>
            </a:r>
            <a:r>
              <a:rPr lang="ja-JP" altLang="en-US" sz="2400" dirty="0" smtClean="0">
                <a:solidFill>
                  <a:srgbClr val="0070C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）</a:t>
            </a:r>
            <a:endParaRPr kumimoji="1" lang="ja-JP" altLang="en-US" sz="2400" dirty="0">
              <a:solidFill>
                <a:srgbClr val="0070C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6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78614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➢弱い</a:t>
            </a:r>
            <a:r>
              <a:rPr lang="ja-JP" altLang="en-US" sz="3200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相互</a:t>
            </a:r>
            <a:r>
              <a:rPr lang="ja-JP" altLang="en-US" sz="3200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作用の特徴③</a:t>
            </a:r>
            <a:endParaRPr kumimoji="1" lang="ja-JP" altLang="en-US" sz="3200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55576" y="1687735"/>
                <a:ext cx="5483119" cy="52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u="sng" spc="300">
                          <a:latin typeface="Cambria Math"/>
                          <a:ea typeface="AR ADGothicJP Medium" panose="020B0609000000000000" pitchFamily="49" charset="-128"/>
                        </a:rPr>
                        <m:t>素粒子の</m:t>
                      </m:r>
                      <m:r>
                        <a:rPr lang="en-US" altLang="ja-JP" sz="2800" b="0" i="1" u="sng" spc="300" smtClean="0">
                          <a:latin typeface="Cambria Math"/>
                          <a:ea typeface="AR ADGothicJP Medium" panose="020B0609000000000000" pitchFamily="49" charset="-128"/>
                        </a:rPr>
                        <m:t>𝐹𝑙𝑎𝑣𝑜𝑟</m:t>
                      </m:r>
                      <m:r>
                        <a:rPr lang="ja-JP" altLang="en-US" sz="2800" b="0" i="1" u="sng" spc="300" smtClean="0">
                          <a:latin typeface="Cambria Math"/>
                          <a:ea typeface="AR ADGothicJP Medium" panose="020B0609000000000000" pitchFamily="49" charset="-128"/>
                        </a:rPr>
                        <m:t>を</m:t>
                      </m:r>
                      <m:r>
                        <a:rPr lang="ja-JP" altLang="en-US" sz="2800" i="1" u="sng" spc="300">
                          <a:latin typeface="Cambria Math"/>
                          <a:ea typeface="AR ADGothicJP Medium" panose="020B0609000000000000" pitchFamily="49" charset="-128"/>
                        </a:rPr>
                        <m:t>変える</m:t>
                      </m:r>
                    </m:oMath>
                  </m:oMathPara>
                </a14:m>
                <a:endParaRPr kumimoji="1" lang="ja-JP" altLang="en-US" sz="2800" u="sng" spc="300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7735"/>
                <a:ext cx="5483119" cy="528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 rot="18816900">
            <a:off x="4161217" y="3023330"/>
            <a:ext cx="3009941" cy="1549964"/>
            <a:chOff x="2123728" y="3140968"/>
            <a:chExt cx="2016224" cy="1224136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2123728" y="3140968"/>
              <a:ext cx="1080120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123728" y="3140968"/>
              <a:ext cx="2016224" cy="12241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 rot="20070542">
            <a:off x="1947104" y="3870222"/>
            <a:ext cx="2025991" cy="965509"/>
            <a:chOff x="2123728" y="3140968"/>
            <a:chExt cx="2016224" cy="1224136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2123728" y="3140968"/>
              <a:ext cx="1080120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123728" y="3140968"/>
              <a:ext cx="2016224" cy="12241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 rot="9231392">
            <a:off x="5123416" y="4590050"/>
            <a:ext cx="2025991" cy="965509"/>
            <a:chOff x="2123728" y="3140968"/>
            <a:chExt cx="2016224" cy="1224136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2123728" y="3140968"/>
              <a:ext cx="1080120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123728" y="3140968"/>
              <a:ext cx="2016224" cy="12241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5036398" y="5072804"/>
            <a:ext cx="2244293" cy="1119856"/>
            <a:chOff x="2123728" y="3140968"/>
            <a:chExt cx="2016224" cy="1224136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2123728" y="3140968"/>
              <a:ext cx="1080120" cy="648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123728" y="3140968"/>
              <a:ext cx="2016224" cy="12241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フリーフォーム 42"/>
          <p:cNvSpPr/>
          <p:nvPr/>
        </p:nvSpPr>
        <p:spPr>
          <a:xfrm rot="2111595">
            <a:off x="3989160" y="4557167"/>
            <a:ext cx="1180461" cy="275598"/>
          </a:xfrm>
          <a:custGeom>
            <a:avLst/>
            <a:gdLst>
              <a:gd name="connsiteX0" fmla="*/ 0 w 3165231"/>
              <a:gd name="connsiteY0" fmla="*/ 1223948 h 1266165"/>
              <a:gd name="connsiteX1" fmla="*/ 253219 w 3165231"/>
              <a:gd name="connsiteY1" fmla="*/ 59 h 1266165"/>
              <a:gd name="connsiteX2" fmla="*/ 534573 w 3165231"/>
              <a:gd name="connsiteY2" fmla="*/ 1266152 h 1266165"/>
              <a:gd name="connsiteX3" fmla="*/ 745588 w 3165231"/>
              <a:gd name="connsiteY3" fmla="*/ 59 h 1266165"/>
              <a:gd name="connsiteX4" fmla="*/ 998807 w 3165231"/>
              <a:gd name="connsiteY4" fmla="*/ 1266152 h 1266165"/>
              <a:gd name="connsiteX5" fmla="*/ 1252025 w 3165231"/>
              <a:gd name="connsiteY5" fmla="*/ 28195 h 1266165"/>
              <a:gd name="connsiteX6" fmla="*/ 1392702 w 3165231"/>
              <a:gd name="connsiteY6" fmla="*/ 1238016 h 1266165"/>
              <a:gd name="connsiteX7" fmla="*/ 1688123 w 3165231"/>
              <a:gd name="connsiteY7" fmla="*/ 14127 h 1266165"/>
              <a:gd name="connsiteX8" fmla="*/ 1913207 w 3165231"/>
              <a:gd name="connsiteY8" fmla="*/ 1266152 h 1266165"/>
              <a:gd name="connsiteX9" fmla="*/ 2124222 w 3165231"/>
              <a:gd name="connsiteY9" fmla="*/ 14127 h 1266165"/>
              <a:gd name="connsiteX10" fmla="*/ 2391508 w 3165231"/>
              <a:gd name="connsiteY10" fmla="*/ 1238016 h 1266165"/>
              <a:gd name="connsiteX11" fmla="*/ 2588456 w 3165231"/>
              <a:gd name="connsiteY11" fmla="*/ 28195 h 1266165"/>
              <a:gd name="connsiteX12" fmla="*/ 2757268 w 3165231"/>
              <a:gd name="connsiteY12" fmla="*/ 1252084 h 1266165"/>
              <a:gd name="connsiteX13" fmla="*/ 2954216 w 3165231"/>
              <a:gd name="connsiteY13" fmla="*/ 14127 h 1266165"/>
              <a:gd name="connsiteX14" fmla="*/ 3165231 w 3165231"/>
              <a:gd name="connsiteY14" fmla="*/ 1238016 h 12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5231" h="1266165">
                <a:moveTo>
                  <a:pt x="0" y="1223948"/>
                </a:moveTo>
                <a:cubicBezTo>
                  <a:pt x="82062" y="608486"/>
                  <a:pt x="164124" y="-6975"/>
                  <a:pt x="253219" y="59"/>
                </a:cubicBezTo>
                <a:cubicBezTo>
                  <a:pt x="342315" y="7093"/>
                  <a:pt x="452512" y="1266152"/>
                  <a:pt x="534573" y="1266152"/>
                </a:cubicBezTo>
                <a:cubicBezTo>
                  <a:pt x="616634" y="1266152"/>
                  <a:pt x="668216" y="59"/>
                  <a:pt x="745588" y="59"/>
                </a:cubicBezTo>
                <a:cubicBezTo>
                  <a:pt x="822960" y="59"/>
                  <a:pt x="914401" y="1261463"/>
                  <a:pt x="998807" y="1266152"/>
                </a:cubicBezTo>
                <a:cubicBezTo>
                  <a:pt x="1083213" y="1270841"/>
                  <a:pt x="1186376" y="32884"/>
                  <a:pt x="1252025" y="28195"/>
                </a:cubicBezTo>
                <a:cubicBezTo>
                  <a:pt x="1317674" y="23506"/>
                  <a:pt x="1320019" y="1240361"/>
                  <a:pt x="1392702" y="1238016"/>
                </a:cubicBezTo>
                <a:cubicBezTo>
                  <a:pt x="1465385" y="1235671"/>
                  <a:pt x="1601372" y="9438"/>
                  <a:pt x="1688123" y="14127"/>
                </a:cubicBezTo>
                <a:cubicBezTo>
                  <a:pt x="1774874" y="18816"/>
                  <a:pt x="1840524" y="1266152"/>
                  <a:pt x="1913207" y="1266152"/>
                </a:cubicBezTo>
                <a:cubicBezTo>
                  <a:pt x="1985890" y="1266152"/>
                  <a:pt x="2044505" y="18816"/>
                  <a:pt x="2124222" y="14127"/>
                </a:cubicBezTo>
                <a:cubicBezTo>
                  <a:pt x="2203939" y="9438"/>
                  <a:pt x="2314136" y="1235671"/>
                  <a:pt x="2391508" y="1238016"/>
                </a:cubicBezTo>
                <a:cubicBezTo>
                  <a:pt x="2468880" y="1240361"/>
                  <a:pt x="2527496" y="25850"/>
                  <a:pt x="2588456" y="28195"/>
                </a:cubicBezTo>
                <a:cubicBezTo>
                  <a:pt x="2649416" y="30540"/>
                  <a:pt x="2696308" y="1254429"/>
                  <a:pt x="2757268" y="1252084"/>
                </a:cubicBezTo>
                <a:cubicBezTo>
                  <a:pt x="2818228" y="1249739"/>
                  <a:pt x="2886222" y="16472"/>
                  <a:pt x="2954216" y="14127"/>
                </a:cubicBezTo>
                <a:cubicBezTo>
                  <a:pt x="3022210" y="11782"/>
                  <a:pt x="3165231" y="1238016"/>
                  <a:pt x="3165231" y="1238016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608" y="284990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e.g</a:t>
            </a:r>
            <a:r>
              <a:rPr kumimoji="1" lang="en-US" altLang="ja-JP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 </a:t>
            </a:r>
            <a:r>
              <a:rPr kumimoji="1" lang="ja-JP" altLang="en-US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中性子</a:t>
            </a:r>
            <a:r>
              <a:rPr kumimoji="1" lang="en-US" altLang="ja-JP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β</a:t>
            </a:r>
            <a:r>
              <a:rPr kumimoji="1" lang="ja-JP" altLang="en-US" sz="2000" b="1" dirty="0" smtClean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崩壊（クォークで）</a:t>
            </a:r>
            <a:endParaRPr kumimoji="1" lang="ja-JP" altLang="en-US" sz="2000" b="1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44811" y="269601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u</a:t>
            </a:r>
            <a:endParaRPr kumimoji="1" lang="ja-JP" altLang="en-US" sz="4000" b="1" dirty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87624" y="404500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d</a:t>
            </a:r>
            <a:endParaRPr kumimoji="1" lang="ja-JP" altLang="en-US" sz="3600" b="1" dirty="0">
              <a:solidFill>
                <a:srgbClr val="FF0000"/>
              </a:solidFill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7344811" y="5872760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pPr>
                        <m:e>
                          <m:r>
                            <a:rPr kumimoji="1" lang="en-US" altLang="ja-JP" sz="3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ja-JP" sz="3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600" b="1" dirty="0">
                  <a:solidFill>
                    <a:srgbClr val="0070C0"/>
                  </a:solidFill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811" y="5872760"/>
                <a:ext cx="86409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7416819" y="469496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AR ADGothicJP Medium" panose="020B0609000000000000" pitchFamily="49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AR ADGothicJP Medium" panose="020B0609000000000000" pitchFamily="49" charset="-128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6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AR ADGothicJP Medium" panose="020B0609000000000000" pitchFamily="49" charset="-128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1" lang="ja-JP" altLang="en-US" sz="3600" b="1" dirty="0">
                  <a:latin typeface="AR ADGothicJP Medium" panose="020B0609000000000000" pitchFamily="49" charset="-128"/>
                  <a:ea typeface="AR ADGothicJP Medium" panose="020B0609000000000000" pitchFamily="49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19" y="4694966"/>
                <a:ext cx="72008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/>
          <p:cNvSpPr txBox="1"/>
          <p:nvPr/>
        </p:nvSpPr>
        <p:spPr>
          <a:xfrm>
            <a:off x="4017628" y="4689713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ADGothicJP Medium" panose="020B0609000000000000" pitchFamily="49" charset="-128"/>
                <a:ea typeface="AR ADGothicJP Medium" panose="020B0609000000000000" pitchFamily="49" charset="-128"/>
              </a:rPr>
              <a:t>w</a:t>
            </a:r>
            <a:endParaRPr kumimoji="1" lang="ja-JP" altLang="en-US" sz="4000" b="1" dirty="0">
              <a:latin typeface="AR ADGothicJP Medium" panose="020B0609000000000000" pitchFamily="49" charset="-128"/>
              <a:ea typeface="AR ADGothicJP Mediu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0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1383</TotalTime>
  <Words>1871</Words>
  <Application>Microsoft Office PowerPoint</Application>
  <PresentationFormat>画面に合わせる (4:3)</PresentationFormat>
  <Paragraphs>389</Paragraphs>
  <Slides>62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5" baseType="lpstr">
      <vt:lpstr>アーバン</vt:lpstr>
      <vt:lpstr>Office ​​テーマ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実験のセットアップ</vt:lpstr>
      <vt:lpstr>主な実験器具</vt:lpstr>
      <vt:lpstr>MPPC（Multi Pixel Photon Counter)の原理</vt:lpstr>
      <vt:lpstr>MPPCの利点</vt:lpstr>
      <vt:lpstr>PowerPoint プレゼンテーション</vt:lpstr>
      <vt:lpstr>回路、ロジックの説明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ＴＤＣの較正</vt:lpstr>
      <vt:lpstr>較正の結果（stop 0について）</vt:lpstr>
      <vt:lpstr>較正の結果(stop1について）</vt:lpstr>
      <vt:lpstr>解析</vt:lpstr>
      <vt:lpstr>解析</vt:lpstr>
      <vt:lpstr>解析</vt:lpstr>
      <vt:lpstr>解析</vt:lpstr>
      <vt:lpstr>解析</vt:lpstr>
      <vt:lpstr>解析</vt:lpstr>
      <vt:lpstr>解析例</vt:lpstr>
      <vt:lpstr>解析　Stop0</vt:lpstr>
      <vt:lpstr>解析例</vt:lpstr>
      <vt:lpstr>解析　Stop1</vt:lpstr>
      <vt:lpstr>考察</vt:lpstr>
      <vt:lpstr>誤差について</vt:lpstr>
      <vt:lpstr>誤差について</vt:lpstr>
      <vt:lpstr>誤差について</vt:lpstr>
      <vt:lpstr>誤差について</vt:lpstr>
      <vt:lpstr>誤差について</vt:lpstr>
      <vt:lpstr>誤差について</vt:lpstr>
      <vt:lpstr>誤差について</vt:lpstr>
      <vt:lpstr>誤差について</vt:lpstr>
      <vt:lpstr>寿命について</vt:lpstr>
      <vt:lpstr>μ^+の寿命</vt:lpstr>
      <vt:lpstr>μ^- の寿命</vt:lpstr>
      <vt:lpstr>Stop1にみられる600nsのピークについて</vt:lpstr>
      <vt:lpstr>アフターパルス？</vt:lpstr>
      <vt:lpstr>アフターパルス？</vt:lpstr>
      <vt:lpstr>アフターパルス？</vt:lpstr>
      <vt:lpstr>stop0とstop1の値のずれ</vt:lpstr>
      <vt:lpstr>反省</vt:lpstr>
      <vt:lpstr>反省</vt:lpstr>
      <vt:lpstr>謝辞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142</cp:revision>
  <dcterms:created xsi:type="dcterms:W3CDTF">2015-03-24T03:41:22Z</dcterms:created>
  <dcterms:modified xsi:type="dcterms:W3CDTF">2015-03-30T21:12:09Z</dcterms:modified>
</cp:coreProperties>
</file>