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7" r:id="rId4"/>
    <p:sldId id="287" r:id="rId5"/>
    <p:sldId id="258" r:id="rId6"/>
    <p:sldId id="259" r:id="rId7"/>
    <p:sldId id="260" r:id="rId8"/>
    <p:sldId id="261" r:id="rId9"/>
    <p:sldId id="294" r:id="rId10"/>
    <p:sldId id="262" r:id="rId11"/>
    <p:sldId id="263" r:id="rId12"/>
    <p:sldId id="285" r:id="rId13"/>
    <p:sldId id="265" r:id="rId14"/>
    <p:sldId id="268" r:id="rId15"/>
    <p:sldId id="280" r:id="rId16"/>
    <p:sldId id="281" r:id="rId17"/>
    <p:sldId id="270" r:id="rId18"/>
    <p:sldId id="289" r:id="rId19"/>
    <p:sldId id="291" r:id="rId20"/>
    <p:sldId id="293" r:id="rId21"/>
    <p:sldId id="290" r:id="rId22"/>
    <p:sldId id="295" r:id="rId23"/>
    <p:sldId id="296" r:id="rId24"/>
    <p:sldId id="292" r:id="rId25"/>
    <p:sldId id="271" r:id="rId26"/>
    <p:sldId id="282" r:id="rId27"/>
    <p:sldId id="283" r:id="rId28"/>
    <p:sldId id="284" r:id="rId29"/>
    <p:sldId id="272" r:id="rId30"/>
    <p:sldId id="277" r:id="rId31"/>
    <p:sldId id="273" r:id="rId32"/>
    <p:sldId id="279" r:id="rId33"/>
    <p:sldId id="288" r:id="rId34"/>
    <p:sldId id="286" r:id="rId3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5FA64-ED0C-4634-BD6C-8D944E486361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この配置は～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6ABDD-2F67-4A57-A966-A7479F0778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EECBD-50CC-4550-A848-90199B7F072A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この配置は～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836E6-0573-4652-B09E-77C7CA89E9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この配置は～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836E6-0573-4652-B09E-77C7CA89E96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836E6-0573-4652-B09E-77C7CA89E96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この配置は～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この配置は～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836E6-0573-4652-B09E-77C7CA89E96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この配置は～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836E6-0573-4652-B09E-77C7CA89E96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237E7A-978C-4D78-9BBB-071B3326811D}" type="datetimeFigureOut">
              <a:rPr kumimoji="1" lang="ja-JP" altLang="en-US" smtClean="0"/>
              <a:pPr/>
              <a:t>2009/3/19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2A1B41-73CF-4DE2-9E3D-87DC69B3AF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課題演習</a:t>
            </a:r>
            <a:r>
              <a:rPr kumimoji="1" lang="en-US" altLang="ja-JP" dirty="0" smtClean="0"/>
              <a:t>P1</a:t>
            </a:r>
          </a:p>
          <a:p>
            <a:r>
              <a:rPr lang="ja-JP" altLang="en-US" dirty="0" smtClean="0"/>
              <a:t>小野田、川口、横倉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μ</a:t>
            </a:r>
            <a:r>
              <a:rPr lang="ja-JP" altLang="en-US" dirty="0" smtClean="0"/>
              <a:t>→</a:t>
            </a:r>
            <a:r>
              <a:rPr lang="en-US" altLang="ja-JP" dirty="0" err="1" smtClean="0"/>
              <a:t>e+γ</a:t>
            </a:r>
            <a:r>
              <a:rPr lang="ja-JP" altLang="en-US" dirty="0" smtClean="0"/>
              <a:t>と</a:t>
            </a:r>
            <a:r>
              <a:rPr lang="en-US" altLang="ja-JP" dirty="0" smtClean="0"/>
              <a:t>μ</a:t>
            </a:r>
            <a:r>
              <a:rPr lang="ja-JP" altLang="en-US" dirty="0" smtClean="0"/>
              <a:t>→</a:t>
            </a:r>
            <a:r>
              <a:rPr lang="en-US" altLang="ja-JP" dirty="0" err="1" smtClean="0"/>
              <a:t>e+γ+ν</a:t>
            </a:r>
            <a:r>
              <a:rPr lang="en-US" altLang="ja-JP" baseline="-25000" dirty="0" err="1" smtClean="0"/>
              <a:t>e</a:t>
            </a:r>
            <a:r>
              <a:rPr lang="en-US" altLang="ja-JP" dirty="0" err="1" smtClean="0"/>
              <a:t>+ν</a:t>
            </a:r>
            <a:r>
              <a:rPr lang="en-US" altLang="ja-JP" baseline="-25000" dirty="0" err="1" smtClean="0"/>
              <a:t>μ</a:t>
            </a:r>
            <a:r>
              <a:rPr lang="en-US" altLang="ja-JP" baseline="-25000" dirty="0" smtClean="0"/>
              <a:t/>
            </a:r>
            <a:br>
              <a:rPr lang="en-US" altLang="ja-JP" baseline="-25000" dirty="0" smtClean="0"/>
            </a:br>
            <a:r>
              <a:rPr lang="ja-JP" altLang="en-US" dirty="0" smtClean="0"/>
              <a:t>を探索する</a:t>
            </a:r>
            <a:endParaRPr kumimoji="1" lang="ja-JP" altLang="en-US" sz="4900" dirty="0"/>
          </a:p>
        </p:txBody>
      </p:sp>
    </p:spTree>
  </p:cSld>
  <p:clrMapOvr>
    <a:masterClrMapping/>
  </p:clrMapOvr>
  <p:transition advTm="9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pic2-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571736" y="428604"/>
            <a:ext cx="4143404" cy="3786214"/>
          </a:xfrm>
        </p:spPr>
      </p:pic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500166" y="4429132"/>
          <a:ext cx="6096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42903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NaI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baseline="0" dirty="0" smtClean="0"/>
                        <a:t>シンチレーター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High voltage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Threshold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IV-297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650V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10mV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IV-281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820V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10mV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IV-207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820V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10mV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IV-280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10mV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4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３．２　実験回路</a:t>
            </a:r>
            <a:endParaRPr kumimoji="1" lang="ja-JP" altLang="en-US" dirty="0"/>
          </a:p>
        </p:txBody>
      </p:sp>
      <p:pic>
        <p:nvPicPr>
          <p:cNvPr id="4" name="コンテンツ プレースホルダ 3" descr="pic3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14282" y="1428736"/>
            <a:ext cx="8358246" cy="5072098"/>
          </a:xfrm>
        </p:spPr>
      </p:pic>
      <p:cxnSp>
        <p:nvCxnSpPr>
          <p:cNvPr id="14" name="直線コネクタ 13"/>
          <p:cNvCxnSpPr/>
          <p:nvPr/>
        </p:nvCxnSpPr>
        <p:spPr>
          <a:xfrm>
            <a:off x="5572132" y="192880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572132" y="335756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 flipH="1" flipV="1">
            <a:off x="6715140" y="264318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5400000" flipH="1" flipV="1">
            <a:off x="4857752" y="264318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0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４　</a:t>
            </a:r>
            <a:r>
              <a:rPr kumimoji="1" lang="en-US" altLang="ja-JP" dirty="0" smtClean="0"/>
              <a:t>branch ratio</a:t>
            </a:r>
            <a:r>
              <a:rPr lang="ja-JP" altLang="en-US" dirty="0" smtClean="0"/>
              <a:t>を求める際の問題点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①この崩壊が起きても二つの検出器が反応しない。</a:t>
            </a:r>
            <a:r>
              <a:rPr lang="ja-JP" altLang="en-US" dirty="0"/>
              <a:t>これは</a:t>
            </a:r>
            <a:r>
              <a:rPr lang="en-US" altLang="ja-JP" dirty="0" err="1"/>
              <a:t>NaI</a:t>
            </a:r>
            <a:r>
              <a:rPr lang="ja-JP" altLang="en-US" dirty="0"/>
              <a:t>が全方位を覆わないため。</a:t>
            </a: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　　⇒シミュレーションで検出率を求める。</a:t>
            </a: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②通常の崩壊であるにも関わらず二つが反応する。これは</a:t>
            </a:r>
            <a:r>
              <a:rPr lang="en-US" altLang="ja-JP" dirty="0" err="1" smtClean="0"/>
              <a:t>NaI</a:t>
            </a:r>
            <a:r>
              <a:rPr lang="ja-JP" altLang="en-US" dirty="0" smtClean="0"/>
              <a:t>に宇宙線が入ってしまうなどして</a:t>
            </a:r>
            <a:r>
              <a:rPr lang="en-US" altLang="ja-JP" dirty="0" smtClean="0"/>
              <a:t>accidental</a:t>
            </a:r>
            <a:r>
              <a:rPr lang="ja-JP" altLang="en-US" dirty="0" smtClean="0"/>
              <a:t>に反応するため。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　⇒バックグラウンドとして引き去る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 advTm="53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2928958"/>
          </a:xfrm>
        </p:spPr>
        <p:txBody>
          <a:bodyPr/>
          <a:lstStyle/>
          <a:p>
            <a:r>
              <a:rPr kumimoji="1" lang="ja-JP" altLang="en-US" dirty="0" smtClean="0"/>
              <a:t>５　実験データと解析</a:t>
            </a:r>
            <a:endParaRPr kumimoji="1" lang="ja-JP" altLang="en-US" dirty="0"/>
          </a:p>
        </p:txBody>
      </p:sp>
    </p:spTree>
  </p:cSld>
  <p:clrMapOvr>
    <a:masterClrMapping/>
  </p:clrMapOvr>
  <p:transition advTm="5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５．１　測定データ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実際に得られた生データは次である。</a:t>
            </a:r>
            <a:endParaRPr kumimoji="1" lang="ja-JP" altLang="en-US" dirty="0"/>
          </a:p>
        </p:txBody>
      </p:sp>
      <p:pic>
        <p:nvPicPr>
          <p:cNvPr id="7" name="図 6" descr="adc1_nama'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062163"/>
            <a:ext cx="8572560" cy="2366970"/>
          </a:xfrm>
          <a:prstGeom prst="rect">
            <a:avLst/>
          </a:prstGeom>
        </p:spPr>
      </p:pic>
      <p:pic>
        <p:nvPicPr>
          <p:cNvPr id="8" name="図 7" descr="adc2_nama'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357694"/>
            <a:ext cx="8429684" cy="2119309"/>
          </a:xfrm>
          <a:prstGeom prst="rect">
            <a:avLst/>
          </a:prstGeom>
        </p:spPr>
      </p:pic>
    </p:spTree>
  </p:cSld>
  <p:clrMapOvr>
    <a:masterClrMapping/>
  </p:clrMapOvr>
  <p:transition advTm="48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adc3_nama'_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642918"/>
            <a:ext cx="5324475" cy="2562225"/>
          </a:xfrm>
          <a:prstGeom prst="rect">
            <a:avLst/>
          </a:prstGeom>
        </p:spPr>
      </p:pic>
      <p:pic>
        <p:nvPicPr>
          <p:cNvPr id="8" name="図 7" descr="adc4_nama'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3429000"/>
            <a:ext cx="5295900" cy="2609850"/>
          </a:xfrm>
          <a:prstGeom prst="rect">
            <a:avLst/>
          </a:prstGeom>
        </p:spPr>
      </p:pic>
    </p:spTree>
  </p:cSld>
  <p:clrMapOvr>
    <a:masterClrMapping/>
  </p:clrMapOvr>
  <p:transition advTm="391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adc5_nama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071546"/>
            <a:ext cx="8139132" cy="2600325"/>
          </a:xfrm>
        </p:spPr>
      </p:pic>
      <p:pic>
        <p:nvPicPr>
          <p:cNvPr id="5" name="図 4" descr="tdc_nama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929066"/>
            <a:ext cx="7929618" cy="2647950"/>
          </a:xfrm>
          <a:prstGeom prst="rect">
            <a:avLst/>
          </a:prstGeom>
        </p:spPr>
      </p:pic>
    </p:spTree>
  </p:cSld>
  <p:clrMapOvr>
    <a:masterClrMapping/>
  </p:clrMapOvr>
  <p:transition advTm="32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これら</a:t>
            </a:r>
            <a:r>
              <a:rPr lang="ja-JP" altLang="en-US" dirty="0"/>
              <a:t>のデータの</a:t>
            </a:r>
            <a:r>
              <a:rPr lang="en-US" altLang="ja-JP" dirty="0"/>
              <a:t>entries </a:t>
            </a:r>
            <a:r>
              <a:rPr lang="ja-JP" altLang="en-US" dirty="0"/>
              <a:t>の</a:t>
            </a:r>
            <a:r>
              <a:rPr lang="ja-JP" altLang="en-US" dirty="0" smtClean="0"/>
              <a:t>ほとんど（９割）で</a:t>
            </a:r>
            <a:r>
              <a:rPr lang="en-US" altLang="ja-JP" dirty="0" smtClean="0"/>
              <a:t>TDC</a:t>
            </a:r>
            <a:r>
              <a:rPr lang="ja-JP" altLang="en-US" dirty="0" smtClean="0"/>
              <a:t>は</a:t>
            </a:r>
            <a:r>
              <a:rPr lang="en-US" altLang="ja-JP" dirty="0" smtClean="0"/>
              <a:t>overflow</a:t>
            </a:r>
            <a:r>
              <a:rPr lang="ja-JP" altLang="en-US" dirty="0" smtClean="0"/>
              <a:t>している。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→①</a:t>
            </a:r>
            <a:r>
              <a:rPr lang="en-US" altLang="ja-JP" dirty="0" smtClean="0"/>
              <a:t>stopped </a:t>
            </a:r>
            <a:r>
              <a:rPr lang="en-US" altLang="ja-JP" i="1" dirty="0"/>
              <a:t>μ </a:t>
            </a:r>
            <a:r>
              <a:rPr lang="ja-JP" altLang="en-US" dirty="0"/>
              <a:t>以外</a:t>
            </a:r>
            <a:r>
              <a:rPr lang="ja-JP" altLang="en-US" dirty="0" smtClean="0"/>
              <a:t>で</a:t>
            </a:r>
            <a:r>
              <a:rPr lang="en-US" altLang="ja-JP" i="1" dirty="0" smtClean="0"/>
              <a:t>gate</a:t>
            </a:r>
            <a:r>
              <a:rPr lang="ja-JP" altLang="en-US" dirty="0" smtClean="0"/>
              <a:t>が開いた</a:t>
            </a:r>
            <a:r>
              <a:rPr lang="en-US" altLang="ja-JP" dirty="0" smtClean="0"/>
              <a:t>?</a:t>
            </a:r>
          </a:p>
          <a:p>
            <a:pPr>
              <a:buNone/>
            </a:pPr>
            <a:r>
              <a:rPr lang="ja-JP" altLang="en-US" dirty="0" smtClean="0"/>
              <a:t>　　→②崩壊して</a:t>
            </a:r>
            <a:r>
              <a:rPr lang="en-US" altLang="ja-JP" dirty="0" smtClean="0"/>
              <a:t>e</a:t>
            </a:r>
            <a:r>
              <a:rPr lang="ja-JP" altLang="en-US" dirty="0" smtClean="0"/>
              <a:t>ができたにもかかわらず、信号が出なかった？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しかし、どちらも決定的ではない。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ja-JP" altLang="en-US" dirty="0"/>
          </a:p>
        </p:txBody>
      </p:sp>
    </p:spTree>
  </p:cSld>
  <p:clrMapOvr>
    <a:masterClrMapping/>
  </p:clrMapOvr>
  <p:transition advTm="25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①ノイズで開いた？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これのノイズレートはせいぜい</a:t>
            </a:r>
            <a:r>
              <a:rPr lang="en-US" altLang="ja-JP" dirty="0" smtClean="0"/>
              <a:t>10kHz</a:t>
            </a:r>
            <a:r>
              <a:rPr lang="ja-JP" altLang="en-US" dirty="0" smtClean="0"/>
              <a:t>で</a:t>
            </a:r>
            <a:r>
              <a:rPr lang="en-US" altLang="ja-JP" dirty="0" smtClean="0"/>
              <a:t>Discriminator</a:t>
            </a:r>
            <a:r>
              <a:rPr lang="ja-JP" altLang="en-US" dirty="0" smtClean="0"/>
              <a:t>の幅がせいぜい</a:t>
            </a:r>
            <a:r>
              <a:rPr lang="en-US" altLang="ja-JP" dirty="0" smtClean="0"/>
              <a:t>100nsec</a:t>
            </a:r>
            <a:r>
              <a:rPr lang="ja-JP" altLang="en-US" dirty="0" err="1" smtClean="0"/>
              <a:t>なの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1sec</a:t>
            </a:r>
            <a:r>
              <a:rPr lang="ja-JP" altLang="en-US" dirty="0" smtClean="0"/>
              <a:t>中はせいぜい１</a:t>
            </a:r>
            <a:r>
              <a:rPr lang="en-US" altLang="ja-JP" dirty="0" err="1" smtClean="0"/>
              <a:t>msec</a:t>
            </a:r>
            <a:r>
              <a:rPr lang="ja-JP" altLang="en-US" dirty="0" smtClean="0"/>
              <a:t>しか開いてない。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→３つが</a:t>
            </a:r>
            <a:r>
              <a:rPr kumimoji="1" lang="en-US" altLang="ja-JP" dirty="0" smtClean="0"/>
              <a:t>coincidence</a:t>
            </a:r>
            <a:r>
              <a:rPr kumimoji="1" lang="ja-JP" altLang="en-US" dirty="0" smtClean="0"/>
              <a:t>する</a:t>
            </a:r>
            <a:r>
              <a:rPr kumimoji="1" lang="en-US" altLang="ja-JP" dirty="0" smtClean="0"/>
              <a:t>rate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-9</a:t>
            </a:r>
            <a:r>
              <a:rPr kumimoji="1" lang="en-US" altLang="ja-JP" dirty="0" smtClean="0"/>
              <a:t> Hz</a:t>
            </a:r>
            <a:r>
              <a:rPr kumimoji="1" lang="ja-JP" altLang="en-US" dirty="0" smtClean="0"/>
              <a:t>以下。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これは３０年に１回ぐらいの確率なので無視できる。</a:t>
            </a:r>
            <a:endParaRPr kumimoji="1" lang="en-US" altLang="ja-JP" dirty="0" smtClean="0"/>
          </a:p>
        </p:txBody>
      </p:sp>
    </p:spTree>
  </p:cSld>
  <p:clrMapOvr>
    <a:masterClrMapping/>
  </p:clrMapOvr>
  <p:transition advTm="36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①</a:t>
            </a:r>
            <a:r>
              <a:rPr lang="en-US" altLang="ja-JP" dirty="0" smtClean="0"/>
              <a:t>veto</a:t>
            </a:r>
            <a:r>
              <a:rPr lang="ja-JP" altLang="en-US" dirty="0" smtClean="0"/>
              <a:t>が機能していない？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veto</a:t>
            </a:r>
            <a:r>
              <a:rPr lang="ja-JP" altLang="en-US" dirty="0" smtClean="0"/>
              <a:t>に使ったシンチレータの</a:t>
            </a:r>
            <a:r>
              <a:rPr lang="en-US" altLang="ja-JP" dirty="0" smtClean="0"/>
              <a:t>efficiency</a:t>
            </a:r>
            <a:r>
              <a:rPr lang="ja-JP" altLang="en-US" dirty="0" smtClean="0"/>
              <a:t>（荷電粒子が通過した時の反応率）は</a:t>
            </a:r>
            <a:r>
              <a:rPr lang="en-US" altLang="ja-JP" dirty="0" smtClean="0"/>
              <a:t>98.97%</a:t>
            </a:r>
            <a:r>
              <a:rPr lang="ja-JP" altLang="en-US" dirty="0" smtClean="0"/>
              <a:t>＝取り逃し率は</a:t>
            </a:r>
            <a:r>
              <a:rPr lang="en-US" altLang="ja-JP" dirty="0" smtClean="0"/>
              <a:t>1.03%</a:t>
            </a:r>
          </a:p>
          <a:p>
            <a:pPr>
              <a:buNone/>
            </a:pPr>
            <a:r>
              <a:rPr lang="ja-JP" altLang="en-US" dirty="0" smtClean="0"/>
              <a:t>　　一方単位時間当たりの</a:t>
            </a:r>
            <a:r>
              <a:rPr lang="en-US" altLang="ja-JP" dirty="0" smtClean="0"/>
              <a:t>veto</a:t>
            </a:r>
            <a:r>
              <a:rPr lang="ja-JP" altLang="en-US" dirty="0" smtClean="0"/>
              <a:t>なしイベント数と</a:t>
            </a:r>
            <a:r>
              <a:rPr lang="en-US" altLang="ja-JP" dirty="0" smtClean="0"/>
              <a:t>veto</a:t>
            </a:r>
            <a:r>
              <a:rPr lang="ja-JP" altLang="en-US" dirty="0" smtClean="0"/>
              <a:t>ありイベント数の比は</a:t>
            </a:r>
            <a:r>
              <a:rPr lang="en-US" altLang="ja-JP" dirty="0" smtClean="0"/>
              <a:t>3.00%</a:t>
            </a:r>
          </a:p>
          <a:p>
            <a:pPr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overflow</a:t>
            </a:r>
            <a:r>
              <a:rPr lang="ja-JP" altLang="en-US" dirty="0" smtClean="0"/>
              <a:t>の約</a:t>
            </a:r>
            <a:r>
              <a:rPr lang="en-US" altLang="ja-JP" dirty="0" smtClean="0"/>
              <a:t>1/3</a:t>
            </a:r>
            <a:r>
              <a:rPr lang="ja-JP" altLang="en-US" dirty="0" smtClean="0"/>
              <a:t>はこれが原因であるが残りの</a:t>
            </a:r>
            <a:r>
              <a:rPr lang="en-US" altLang="ja-JP" dirty="0" smtClean="0"/>
              <a:t>2/3</a:t>
            </a:r>
            <a:r>
              <a:rPr lang="ja-JP" altLang="en-US" dirty="0" smtClean="0"/>
              <a:t>は原因不明。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 advTm="26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　実験目的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2000241"/>
            <a:ext cx="8229600" cy="335758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レプトンフレーバー</a:t>
            </a:r>
            <a:r>
              <a:rPr lang="ja-JP" altLang="en-US" dirty="0"/>
              <a:t>が保存</a:t>
            </a:r>
            <a:r>
              <a:rPr lang="ja-JP" altLang="en-US" dirty="0" smtClean="0"/>
              <a:t>していない反応である</a:t>
            </a:r>
            <a:r>
              <a:rPr lang="en-US" altLang="ja-JP" i="1" dirty="0" smtClean="0"/>
              <a:t>μ </a:t>
            </a:r>
            <a:r>
              <a:rPr lang="ja-JP" altLang="en-US" i="1" dirty="0"/>
              <a:t>→ </a:t>
            </a:r>
            <a:r>
              <a:rPr lang="en-US" altLang="ja-JP" i="1" dirty="0"/>
              <a:t>e + γ </a:t>
            </a:r>
            <a:r>
              <a:rPr lang="ja-JP" altLang="en-US" dirty="0"/>
              <a:t>を探索</a:t>
            </a:r>
            <a:r>
              <a:rPr lang="ja-JP" altLang="en-US" dirty="0" smtClean="0"/>
              <a:t>した</a:t>
            </a:r>
            <a:endParaRPr lang="ja-JP" altLang="en-US" dirty="0"/>
          </a:p>
          <a:p>
            <a:r>
              <a:rPr lang="ja-JP" altLang="en-US" dirty="0" smtClean="0"/>
              <a:t>上の反応に対する</a:t>
            </a:r>
            <a:r>
              <a:rPr lang="en-US" altLang="ja-JP" i="1" dirty="0" smtClean="0"/>
              <a:t>back ground</a:t>
            </a:r>
            <a:r>
              <a:rPr lang="ja-JP" altLang="en-US" dirty="0" smtClean="0"/>
              <a:t>となりうる反応の</a:t>
            </a:r>
            <a:r>
              <a:rPr lang="en-US" altLang="ja-JP" i="1" dirty="0" smtClean="0"/>
              <a:t>μ </a:t>
            </a:r>
            <a:r>
              <a:rPr lang="ja-JP" altLang="en-US" i="1" dirty="0"/>
              <a:t>→ </a:t>
            </a:r>
            <a:r>
              <a:rPr lang="en-US" altLang="ja-JP" i="1" dirty="0"/>
              <a:t>e + γ + </a:t>
            </a:r>
            <a:r>
              <a:rPr lang="en-US" altLang="ja-JP" i="1" dirty="0" err="1" smtClean="0"/>
              <a:t>ν</a:t>
            </a:r>
            <a:r>
              <a:rPr lang="en-US" altLang="ja-JP" i="1" baseline="-25000" dirty="0" err="1" smtClean="0"/>
              <a:t>e</a:t>
            </a:r>
            <a:r>
              <a:rPr lang="en-US" altLang="ja-JP" i="1" dirty="0" smtClean="0"/>
              <a:t> </a:t>
            </a:r>
            <a:r>
              <a:rPr lang="en-US" altLang="ja-JP" i="1" dirty="0"/>
              <a:t>+ </a:t>
            </a:r>
            <a:r>
              <a:rPr lang="en-US" altLang="ja-JP" i="1" dirty="0" err="1" smtClean="0"/>
              <a:t>ν</a:t>
            </a:r>
            <a:r>
              <a:rPr lang="en-US" altLang="ja-JP" i="1" baseline="-25000" dirty="0" err="1" smtClean="0"/>
              <a:t>μ</a:t>
            </a:r>
            <a:r>
              <a:rPr lang="ja-JP" altLang="en-US" dirty="0" smtClean="0"/>
              <a:t>の</a:t>
            </a:r>
            <a:r>
              <a:rPr lang="en-US" altLang="ja-JP" dirty="0" smtClean="0"/>
              <a:t>branch </a:t>
            </a:r>
            <a:r>
              <a:rPr lang="en-US" altLang="ja-JP" dirty="0"/>
              <a:t>ratio </a:t>
            </a:r>
            <a:r>
              <a:rPr lang="ja-JP" altLang="en-US" dirty="0"/>
              <a:t>を</a:t>
            </a:r>
            <a:r>
              <a:rPr lang="ja-JP" altLang="en-US" dirty="0" smtClean="0"/>
              <a:t>求めた</a:t>
            </a:r>
            <a:endParaRPr kumimoji="1" lang="ja-JP" altLang="en-US" dirty="0"/>
          </a:p>
        </p:txBody>
      </p:sp>
    </p:spTree>
  </p:cSld>
  <p:clrMapOvr>
    <a:masterClrMapping/>
  </p:clrMapOvr>
  <p:transition advTm="437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②</a:t>
            </a:r>
            <a:r>
              <a:rPr kumimoji="1" lang="en-US" altLang="ja-JP" dirty="0" smtClean="0"/>
              <a:t>TDC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overflow</a:t>
            </a:r>
            <a:r>
              <a:rPr kumimoji="1" lang="ja-JP" altLang="en-US" dirty="0" smtClean="0"/>
              <a:t>するのは</a:t>
            </a:r>
            <a:r>
              <a:rPr kumimoji="1" lang="en-US" altLang="ja-JP" dirty="0" smtClean="0"/>
              <a:t>μ</a:t>
            </a:r>
            <a:r>
              <a:rPr kumimoji="1" lang="ja-JP" altLang="en-US" dirty="0" smtClean="0"/>
              <a:t>の寿命の</a:t>
            </a:r>
            <a:r>
              <a:rPr kumimoji="1" lang="en-US" altLang="ja-JP" dirty="0" smtClean="0"/>
              <a:t>2.01</a:t>
            </a:r>
            <a:r>
              <a:rPr kumimoji="1" lang="ja-JP" altLang="en-US" dirty="0" smtClean="0"/>
              <a:t>倍</a:t>
            </a:r>
            <a:r>
              <a:rPr kumimoji="1" lang="en-US" altLang="ja-JP" dirty="0" smtClean="0"/>
              <a:t>(4.42μsec)</a:t>
            </a:r>
            <a:r>
              <a:rPr kumimoji="1" lang="ja-JP" altLang="en-US" dirty="0" smtClean="0"/>
              <a:t>のところなので、実際に崩壊して</a:t>
            </a:r>
            <a:r>
              <a:rPr lang="ja-JP" altLang="en-US" dirty="0" smtClean="0"/>
              <a:t>る</a:t>
            </a:r>
            <a:r>
              <a:rPr kumimoji="1" lang="ja-JP" altLang="en-US" dirty="0" smtClean="0"/>
              <a:t>もののうち</a:t>
            </a:r>
            <a:r>
              <a:rPr kumimoji="1" lang="en-US" altLang="ja-JP" dirty="0" smtClean="0"/>
              <a:t>13.4%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overflow</a:t>
            </a:r>
            <a:r>
              <a:rPr kumimoji="1" lang="ja-JP" altLang="en-US" dirty="0" smtClean="0"/>
              <a:t>扱い。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→見積もった崩壊数の</a:t>
            </a:r>
            <a:r>
              <a:rPr lang="en-US" altLang="ja-JP" dirty="0" smtClean="0"/>
              <a:t>1.18</a:t>
            </a:r>
            <a:r>
              <a:rPr lang="ja-JP" altLang="en-US" dirty="0" smtClean="0"/>
              <a:t>倍の崩壊イベントがある。</a:t>
            </a:r>
            <a:endParaRPr kumimoji="1" lang="ja-JP" altLang="en-US" dirty="0"/>
          </a:p>
        </p:txBody>
      </p:sp>
    </p:spTree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②</a:t>
            </a:r>
            <a:r>
              <a:rPr kumimoji="1" lang="en-US" altLang="ja-JP" dirty="0" smtClean="0"/>
              <a:t>TDC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stop</a:t>
            </a:r>
            <a:r>
              <a:rPr kumimoji="1" lang="ja-JP" altLang="en-US" dirty="0" smtClean="0"/>
              <a:t>信号を出すシンチレータの</a:t>
            </a:r>
            <a:r>
              <a:rPr kumimoji="1" lang="en-US" altLang="ja-JP" dirty="0" smtClean="0"/>
              <a:t>efficiency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92.6%</a:t>
            </a:r>
            <a:r>
              <a:rPr kumimoji="1" lang="ja-JP" altLang="en-US" dirty="0" smtClean="0"/>
              <a:t>（＝</a:t>
            </a:r>
            <a:r>
              <a:rPr kumimoji="1" lang="en-US" altLang="ja-JP" dirty="0" smtClean="0"/>
              <a:t>7.4%</a:t>
            </a:r>
            <a:r>
              <a:rPr kumimoji="1" lang="ja-JP" altLang="en-US" dirty="0" smtClean="0"/>
              <a:t>の崩壊については</a:t>
            </a:r>
            <a:r>
              <a:rPr kumimoji="1" lang="en-US" altLang="ja-JP" dirty="0" smtClean="0"/>
              <a:t>overflow</a:t>
            </a:r>
            <a:r>
              <a:rPr kumimoji="1" lang="ja-JP" altLang="en-US" dirty="0" smtClean="0"/>
              <a:t>扱い）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→得られた崩壊数の</a:t>
            </a:r>
            <a:r>
              <a:rPr lang="en-US" altLang="ja-JP" dirty="0" smtClean="0"/>
              <a:t>1.08</a:t>
            </a:r>
            <a:r>
              <a:rPr lang="ja-JP" altLang="en-US" dirty="0" smtClean="0"/>
              <a:t>倍の崩壊イベントがある。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さっきの</a:t>
            </a:r>
            <a:r>
              <a:rPr kumimoji="1" lang="ja-JP" altLang="en-US" dirty="0" err="1" smtClean="0"/>
              <a:t>と</a:t>
            </a:r>
            <a:r>
              <a:rPr kumimoji="1" lang="ja-JP" altLang="en-US" dirty="0" smtClean="0"/>
              <a:t>合せて</a:t>
            </a:r>
            <a:r>
              <a:rPr kumimoji="1" lang="en-US" altLang="ja-JP" dirty="0" smtClean="0"/>
              <a:t>1.27</a:t>
            </a:r>
            <a:r>
              <a:rPr kumimoji="1" lang="ja-JP" altLang="en-US" dirty="0" smtClean="0"/>
              <a:t>倍の崩壊イベントがあることになる。</a:t>
            </a:r>
            <a:endParaRPr kumimoji="1" lang="ja-JP" altLang="en-US" dirty="0"/>
          </a:p>
        </p:txBody>
      </p:sp>
    </p:spTree>
  </p:cSld>
  <p:clrMapOvr>
    <a:masterClrMapping/>
  </p:clrMapOvr>
  <p:transition advTm="172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データに課す条件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・結局約１割の</a:t>
            </a:r>
            <a:r>
              <a:rPr lang="en-US" altLang="ja-JP" dirty="0" smtClean="0"/>
              <a:t>overflow</a:t>
            </a:r>
            <a:r>
              <a:rPr lang="ja-JP" altLang="en-US" dirty="0" smtClean="0"/>
              <a:t>しなかったものの</a:t>
            </a:r>
            <a:r>
              <a:rPr lang="en-US" altLang="ja-JP" dirty="0" smtClean="0"/>
              <a:t>1.27</a:t>
            </a:r>
            <a:r>
              <a:rPr lang="ja-JP" altLang="en-US" dirty="0" smtClean="0"/>
              <a:t>倍の崩壊イベントと、約３割を占めるイベントの正体は分ったが、残りの５～６割を占めるイベントの原因は分からないまま。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→本実験の目的は</a:t>
            </a:r>
            <a:r>
              <a:rPr lang="en-US" altLang="ja-JP" dirty="0" smtClean="0"/>
              <a:t>μ </a:t>
            </a:r>
            <a:r>
              <a:rPr lang="ja-JP" altLang="en-US" dirty="0" smtClean="0"/>
              <a:t>崩壊イベントだけなので、そのようなあやしいイベントは切るべき。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各データを解析する際に次の条件を課した。</a:t>
            </a:r>
          </a:p>
          <a:p>
            <a:pPr>
              <a:buNone/>
            </a:pPr>
            <a:r>
              <a:rPr lang="ja-JP" altLang="en-US" i="1" dirty="0" smtClean="0"/>
              <a:t>　　　　　　　</a:t>
            </a:r>
            <a:r>
              <a:rPr lang="en-US" altLang="ja-JP" i="1" dirty="0" smtClean="0"/>
              <a:t>TDC &lt; 4.42μsec</a:t>
            </a:r>
            <a:endParaRPr lang="ja-JP" altLang="en-US" dirty="0" smtClean="0"/>
          </a:p>
          <a:p>
            <a:pPr>
              <a:buNone/>
            </a:pP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５．２　</a:t>
            </a:r>
            <a:r>
              <a:rPr kumimoji="1" lang="en-US" altLang="ja-JP" dirty="0" smtClean="0"/>
              <a:t>μ</a:t>
            </a:r>
            <a:r>
              <a:rPr lang="ja-JP" altLang="en-US" dirty="0" smtClean="0"/>
              <a:t>の同定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我々に実際に見ているものが</a:t>
            </a:r>
            <a:r>
              <a:rPr kumimoji="1" lang="en-US" altLang="ja-JP" dirty="0" smtClean="0"/>
              <a:t>μ</a:t>
            </a:r>
            <a:r>
              <a:rPr kumimoji="1" lang="ja-JP" altLang="en-US" dirty="0" smtClean="0"/>
              <a:t>であるかどうかは、その寿命が</a:t>
            </a:r>
            <a:r>
              <a:rPr lang="el-GR" altLang="ja-JP" dirty="0" smtClean="0"/>
              <a:t>2.19703</a:t>
            </a:r>
            <a:r>
              <a:rPr lang="el-GR" altLang="ja-JP" i="1" dirty="0" smtClean="0"/>
              <a:t>[μ</a:t>
            </a:r>
            <a:r>
              <a:rPr lang="en-US" altLang="ja-JP" i="1" dirty="0"/>
              <a:t>sec</a:t>
            </a:r>
            <a:r>
              <a:rPr lang="en-US" altLang="ja-JP" i="1" dirty="0" smtClean="0"/>
              <a:t>]</a:t>
            </a:r>
            <a:r>
              <a:rPr lang="ja-JP" altLang="en-US" dirty="0"/>
              <a:t>であることを確認すれば</a:t>
            </a:r>
            <a:r>
              <a:rPr lang="ja-JP" altLang="en-US" dirty="0" smtClean="0"/>
              <a:t>よい。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4" name="図 3" descr="tdc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14686"/>
            <a:ext cx="5114925" cy="3357586"/>
          </a:xfrm>
          <a:prstGeom prst="rect">
            <a:avLst/>
          </a:prstGeom>
        </p:spPr>
      </p:pic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786446" y="3264698"/>
          <a:ext cx="3143272" cy="271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446"/>
                <a:gridCol w="1976826"/>
              </a:tblGrid>
              <a:tr h="678662">
                <a:tc>
                  <a:txBody>
                    <a:bodyPr/>
                    <a:lstStyle/>
                    <a:p>
                      <a:r>
                        <a:rPr kumimoji="1" lang="el-GR" altLang="ja-JP" dirty="0" smtClean="0"/>
                        <a:t>Χ</a:t>
                      </a:r>
                      <a:r>
                        <a:rPr kumimoji="1" lang="ja-JP" altLang="en-US" dirty="0" smtClean="0"/>
                        <a:t>二乗値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1.183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7866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比例定数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27.197±1.8357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7866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寿命</a:t>
                      </a:r>
                      <a:r>
                        <a:rPr kumimoji="1" lang="en-US" altLang="ja-JP" dirty="0" smtClean="0"/>
                        <a:t>[</a:t>
                      </a:r>
                      <a:r>
                        <a:rPr kumimoji="1" lang="en-US" altLang="ja-JP" dirty="0" err="1" smtClean="0"/>
                        <a:t>μsec</a:t>
                      </a:r>
                      <a:r>
                        <a:rPr kumimoji="1" lang="en-US" altLang="ja-JP" dirty="0" smtClean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2.3582±0.45171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7866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background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-0.43455±1.9900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72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kumimoji="1" lang="en-US" altLang="ja-JP" dirty="0" smtClean="0"/>
              <a:t>Pedestal</a:t>
            </a:r>
            <a:r>
              <a:rPr kumimoji="1" lang="ja-JP" altLang="en-US" dirty="0" smtClean="0"/>
              <a:t>を切</a:t>
            </a:r>
            <a:r>
              <a:rPr lang="ja-JP" altLang="en-US" dirty="0" smtClean="0"/>
              <a:t>り</a:t>
            </a:r>
            <a:r>
              <a:rPr lang="en-US" altLang="ja-JP" dirty="0" err="1" smtClean="0"/>
              <a:t>tdc</a:t>
            </a:r>
            <a:r>
              <a:rPr lang="en-US" altLang="ja-JP" dirty="0" smtClean="0"/>
              <a:t>&lt;4.42μsec</a:t>
            </a:r>
            <a:r>
              <a:rPr lang="ja-JP" altLang="en-US" dirty="0" smtClean="0"/>
              <a:t>条件を課したもの</a:t>
            </a:r>
            <a:r>
              <a:rPr kumimoji="1" lang="ja-JP" altLang="en-US" dirty="0" smtClean="0"/>
              <a:t>が次である（</a:t>
            </a:r>
            <a:r>
              <a:rPr lang="ja-JP" altLang="en-US" dirty="0" smtClean="0"/>
              <a:t>このとき</a:t>
            </a:r>
            <a:r>
              <a:rPr lang="en-US" altLang="ja-JP" dirty="0" smtClean="0"/>
              <a:t>accidental</a:t>
            </a:r>
            <a:r>
              <a:rPr lang="ja-JP" altLang="en-US" dirty="0" smtClean="0"/>
              <a:t>に反応したものはなかった）</a:t>
            </a:r>
            <a:endParaRPr kumimoji="1" lang="ja-JP" altLang="en-US" dirty="0"/>
          </a:p>
        </p:txBody>
      </p:sp>
      <p:pic>
        <p:nvPicPr>
          <p:cNvPr id="6" name="図 5" descr="adc1'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928802"/>
            <a:ext cx="5724525" cy="2286015"/>
          </a:xfrm>
          <a:prstGeom prst="rect">
            <a:avLst/>
          </a:prstGeom>
        </p:spPr>
      </p:pic>
      <p:pic>
        <p:nvPicPr>
          <p:cNvPr id="7" name="図 6" descr="adc2'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4357694"/>
            <a:ext cx="5605464" cy="2214578"/>
          </a:xfrm>
          <a:prstGeom prst="rect">
            <a:avLst/>
          </a:prstGeom>
        </p:spPr>
      </p:pic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adc3'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928670"/>
            <a:ext cx="5324475" cy="2590800"/>
          </a:xfrm>
          <a:prstGeom prst="rect">
            <a:avLst/>
          </a:prstGeom>
        </p:spPr>
      </p:pic>
      <p:pic>
        <p:nvPicPr>
          <p:cNvPr id="8" name="図 7" descr="adc4'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3643314"/>
            <a:ext cx="5295900" cy="260985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adc5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941513"/>
            <a:ext cx="7858179" cy="2600325"/>
          </a:xfr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５．３　</a:t>
            </a:r>
            <a:r>
              <a:rPr kumimoji="1" lang="en-US" altLang="ja-JP" dirty="0" err="1" smtClean="0"/>
              <a:t>NaI</a:t>
            </a:r>
            <a:r>
              <a:rPr kumimoji="1" lang="ja-JP" altLang="en-US" dirty="0" smtClean="0"/>
              <a:t>同士の相関</a:t>
            </a:r>
            <a:endParaRPr kumimoji="1" lang="ja-JP" altLang="en-US" dirty="0"/>
          </a:p>
        </p:txBody>
      </p:sp>
      <p:pic>
        <p:nvPicPr>
          <p:cNvPr id="8" name="図 7" descr="adc1-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85992"/>
            <a:ext cx="2781300" cy="2657475"/>
          </a:xfrm>
          <a:prstGeom prst="rect">
            <a:avLst/>
          </a:prstGeom>
        </p:spPr>
      </p:pic>
      <p:pic>
        <p:nvPicPr>
          <p:cNvPr id="9" name="図 8" descr="adc1-3and1-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285992"/>
            <a:ext cx="5514975" cy="2657475"/>
          </a:xfrm>
          <a:prstGeom prst="rect">
            <a:avLst/>
          </a:prstGeom>
        </p:spPr>
      </p:pic>
    </p:spTree>
  </p:cSld>
  <p:clrMapOvr>
    <a:masterClrMapping/>
  </p:clrMapOvr>
  <p:transition advTm="125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2357454"/>
          </a:xfrm>
        </p:spPr>
        <p:txBody>
          <a:bodyPr/>
          <a:lstStyle/>
          <a:p>
            <a:r>
              <a:rPr kumimoji="1" lang="ja-JP" altLang="en-US" dirty="0" smtClean="0"/>
              <a:t>２　実験原理</a:t>
            </a:r>
            <a:endParaRPr kumimoji="1" lang="ja-JP" altLang="en-US" dirty="0"/>
          </a:p>
        </p:txBody>
      </p:sp>
    </p:spTree>
  </p:cSld>
  <p:clrMapOvr>
    <a:masterClrMapping/>
  </p:clrMapOvr>
  <p:transition advTm="406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adc2-3and2-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14554"/>
            <a:ext cx="5372100" cy="2647950"/>
          </a:xfrm>
          <a:prstGeom prst="rect">
            <a:avLst/>
          </a:prstGeom>
        </p:spPr>
      </p:pic>
      <p:pic>
        <p:nvPicPr>
          <p:cNvPr id="9" name="図 8" descr="adc3-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285992"/>
            <a:ext cx="271462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５．４　</a:t>
            </a:r>
            <a:r>
              <a:rPr kumimoji="1" lang="en-US" altLang="ja-JP" dirty="0" smtClean="0"/>
              <a:t>γ</a:t>
            </a:r>
            <a:r>
              <a:rPr kumimoji="1" lang="ja-JP" altLang="en-US" dirty="0" smtClean="0"/>
              <a:t>の同定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n-US" altLang="ja-JP" dirty="0"/>
              <a:t>μ</a:t>
            </a:r>
            <a:r>
              <a:rPr kumimoji="1" lang="ja-JP" altLang="en-US" dirty="0" smtClean="0"/>
              <a:t>崩壊後に</a:t>
            </a:r>
            <a:r>
              <a:rPr kumimoji="1" lang="en-US" altLang="ja-JP" dirty="0" err="1" smtClean="0"/>
              <a:t>NaI</a:t>
            </a:r>
            <a:r>
              <a:rPr kumimoji="1" lang="ja-JP" altLang="en-US" dirty="0" smtClean="0"/>
              <a:t>に入ってきた粒子が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か</a:t>
            </a:r>
            <a:r>
              <a:rPr kumimoji="1" lang="en-US" altLang="ja-JP" dirty="0" smtClean="0"/>
              <a:t>γ</a:t>
            </a:r>
            <a:r>
              <a:rPr kumimoji="1" lang="ja-JP" altLang="en-US" dirty="0" err="1" smtClean="0"/>
              <a:t>かを</a:t>
            </a:r>
            <a:r>
              <a:rPr kumimoji="1" lang="ja-JP" altLang="en-US" dirty="0" smtClean="0"/>
              <a:t>区別のために薄いプラシンと</a:t>
            </a:r>
            <a:r>
              <a:rPr kumimoji="1" lang="en-US" altLang="ja-JP" dirty="0" smtClean="0"/>
              <a:t>NaI4</a:t>
            </a:r>
            <a:r>
              <a:rPr kumimoji="1" lang="ja-JP" altLang="en-US" dirty="0" smtClean="0"/>
              <a:t>の相関をみた：</a:t>
            </a:r>
            <a:endParaRPr kumimoji="1" lang="ja-JP" altLang="en-US" dirty="0"/>
          </a:p>
        </p:txBody>
      </p:sp>
      <p:pic>
        <p:nvPicPr>
          <p:cNvPr id="6" name="図 5" descr="adc4vs5_3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571744"/>
            <a:ext cx="5286375" cy="3476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 6" descr="adc4_gamma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857232"/>
            <a:ext cx="7643866" cy="2581275"/>
          </a:xfrm>
        </p:spPr>
      </p:pic>
      <p:pic>
        <p:nvPicPr>
          <p:cNvPr id="8" name="図 7" descr="adc4vs5_2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00438"/>
            <a:ext cx="7715304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６　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μ</a:t>
            </a:r>
            <a:r>
              <a:rPr kumimoji="1" lang="ja-JP" altLang="en-US" dirty="0" smtClean="0"/>
              <a:t>の崩壊と思われるイベントが</a:t>
            </a:r>
            <a:r>
              <a:rPr kumimoji="1" lang="en-US" altLang="ja-JP" dirty="0" smtClean="0"/>
              <a:t>1044</a:t>
            </a:r>
            <a:r>
              <a:rPr kumimoji="1" lang="ja-JP" altLang="en-US" dirty="0" smtClean="0"/>
              <a:t>個あった。</a:t>
            </a:r>
            <a:endParaRPr kumimoji="1" lang="en-US" altLang="ja-JP" dirty="0" smtClean="0"/>
          </a:p>
          <a:p>
            <a:r>
              <a:rPr lang="en-US" altLang="ja-JP" dirty="0" smtClean="0"/>
              <a:t>μ</a:t>
            </a:r>
            <a:r>
              <a:rPr lang="ja-JP" altLang="en-US" dirty="0" smtClean="0"/>
              <a:t>→</a:t>
            </a:r>
            <a:r>
              <a:rPr lang="en-US" altLang="ja-JP" dirty="0" smtClean="0"/>
              <a:t>e</a:t>
            </a:r>
            <a:r>
              <a:rPr lang="ja-JP" altLang="en-US" dirty="0" smtClean="0"/>
              <a:t>＋</a:t>
            </a:r>
            <a:r>
              <a:rPr lang="en-US" altLang="ja-JP" dirty="0" smtClean="0"/>
              <a:t>γ</a:t>
            </a:r>
            <a:r>
              <a:rPr lang="ja-JP" altLang="en-US" dirty="0" smtClean="0"/>
              <a:t>＋</a:t>
            </a:r>
            <a:r>
              <a:rPr lang="en-US" altLang="ja-JP" dirty="0" smtClean="0"/>
              <a:t>ν</a:t>
            </a:r>
            <a:r>
              <a:rPr lang="ja-JP" altLang="en-US" dirty="0" smtClean="0"/>
              <a:t>＋</a:t>
            </a:r>
            <a:r>
              <a:rPr lang="en-US" altLang="ja-JP" dirty="0" smtClean="0"/>
              <a:t>ν</a:t>
            </a:r>
            <a:r>
              <a:rPr lang="ja-JP" altLang="en-US" dirty="0" smtClean="0"/>
              <a:t>や</a:t>
            </a:r>
            <a:r>
              <a:rPr lang="en-US" altLang="ja-JP" dirty="0" smtClean="0"/>
              <a:t>μ</a:t>
            </a:r>
            <a:r>
              <a:rPr lang="ja-JP" altLang="en-US" dirty="0" smtClean="0"/>
              <a:t>→</a:t>
            </a:r>
            <a:r>
              <a:rPr lang="en-US" altLang="ja-JP" dirty="0" smtClean="0"/>
              <a:t>e</a:t>
            </a:r>
            <a:r>
              <a:rPr lang="ja-JP" altLang="en-US" dirty="0" smtClean="0"/>
              <a:t>＋</a:t>
            </a:r>
            <a:r>
              <a:rPr lang="en-US" altLang="ja-JP" dirty="0" smtClean="0"/>
              <a:t>γ</a:t>
            </a:r>
            <a:r>
              <a:rPr lang="ja-JP" altLang="en-US" dirty="0" smtClean="0"/>
              <a:t>と思われるイベントは見当たらなかった。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⇒</a:t>
            </a:r>
            <a:r>
              <a:rPr kumimoji="1" lang="en-US" altLang="ja-JP" dirty="0" smtClean="0"/>
              <a:t>μ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＋</a:t>
            </a:r>
            <a:r>
              <a:rPr kumimoji="1" lang="en-US" altLang="ja-JP" dirty="0" smtClean="0"/>
              <a:t>γ</a:t>
            </a:r>
            <a:r>
              <a:rPr kumimoji="1" lang="ja-JP" altLang="en-US" dirty="0" smtClean="0"/>
              <a:t>＋</a:t>
            </a:r>
            <a:r>
              <a:rPr kumimoji="1" lang="en-US" altLang="ja-JP" dirty="0" smtClean="0"/>
              <a:t>ν</a:t>
            </a:r>
            <a:r>
              <a:rPr kumimoji="1" lang="ja-JP" altLang="en-US" dirty="0" smtClean="0"/>
              <a:t>＋</a:t>
            </a:r>
            <a:r>
              <a:rPr kumimoji="1" lang="en-US" altLang="ja-JP" dirty="0" smtClean="0"/>
              <a:t>ν</a:t>
            </a:r>
            <a:r>
              <a:rPr kumimoji="1" lang="ja-JP" altLang="en-US" dirty="0" smtClean="0"/>
              <a:t>の崩壊モードの</a:t>
            </a:r>
            <a:r>
              <a:rPr kumimoji="1" lang="en-US" altLang="ja-JP" dirty="0" smtClean="0"/>
              <a:t>branch ratio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9.68</a:t>
            </a:r>
            <a:r>
              <a:rPr kumimoji="1" lang="ja-JP" altLang="en-US" dirty="0" smtClean="0"/>
              <a:t>％以下</a:t>
            </a:r>
            <a:r>
              <a:rPr lang="ja-JP" altLang="en-US" dirty="0" smtClean="0"/>
              <a:t>であることがわかった。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⇒</a:t>
            </a:r>
            <a:r>
              <a:rPr kumimoji="1" lang="en-US" altLang="ja-JP" dirty="0" smtClean="0"/>
              <a:t>μ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＋</a:t>
            </a:r>
            <a:r>
              <a:rPr kumimoji="1" lang="en-US" altLang="ja-JP" dirty="0" smtClean="0"/>
              <a:t>γ</a:t>
            </a:r>
            <a:r>
              <a:rPr kumimoji="1" lang="ja-JP" altLang="en-US" dirty="0" smtClean="0"/>
              <a:t>の存在は確認できなかった。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検出率の問題を回避するために、より多くの</a:t>
            </a:r>
            <a:r>
              <a:rPr lang="en-US" altLang="ja-JP" dirty="0" err="1"/>
              <a:t>NaI</a:t>
            </a:r>
            <a:r>
              <a:rPr lang="ja-JP" altLang="en-US" dirty="0"/>
              <a:t>で周りを囲めばよかった。</a:t>
            </a:r>
            <a:endParaRPr lang="en-US" altLang="ja-JP" dirty="0"/>
          </a:p>
          <a:p>
            <a:r>
              <a:rPr lang="ja-JP" altLang="en-US" dirty="0" smtClean="0"/>
              <a:t>より重く大きな</a:t>
            </a:r>
            <a:r>
              <a:rPr lang="en-US" altLang="ja-JP" dirty="0" smtClean="0"/>
              <a:t>absorber</a:t>
            </a:r>
            <a:r>
              <a:rPr lang="ja-JP" altLang="en-US" dirty="0" smtClean="0"/>
              <a:t>を使ってデータ数を増やすことも考慮すべきだった。</a:t>
            </a:r>
            <a:endParaRPr lang="en-US" altLang="ja-JP" dirty="0" smtClean="0"/>
          </a:p>
          <a:p>
            <a:r>
              <a:rPr lang="ja-JP" altLang="en-US" dirty="0" smtClean="0"/>
              <a:t>その際、崩壊粒子の検出しやすさのバランスを考慮する必要はある。</a:t>
            </a:r>
            <a:endParaRPr lang="en-US" altLang="ja-JP" dirty="0" smtClean="0"/>
          </a:p>
          <a:p>
            <a:r>
              <a:rPr lang="en-US" altLang="ja-JP" dirty="0" smtClean="0"/>
              <a:t>overflow</a:t>
            </a:r>
            <a:r>
              <a:rPr lang="ja-JP" altLang="en-US" dirty="0" smtClean="0"/>
              <a:t>のデータがなぜ生じたのかについて、他の要因がないかを再度検討したい。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</a:t>
            </a:r>
            <a:r>
              <a:rPr kumimoji="1" lang="en-US" altLang="ja-JP" dirty="0" smtClean="0"/>
              <a:t>.0 μ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＋</a:t>
            </a:r>
            <a:r>
              <a:rPr kumimoji="1" lang="en-US" altLang="ja-JP" dirty="0" err="1" smtClean="0"/>
              <a:t>ν</a:t>
            </a:r>
            <a:r>
              <a:rPr kumimoji="1" lang="en-US" altLang="ja-JP" sz="2400" dirty="0" err="1" smtClean="0"/>
              <a:t>μ</a:t>
            </a:r>
            <a:r>
              <a:rPr kumimoji="1" lang="ja-JP" altLang="en-US" dirty="0" smtClean="0"/>
              <a:t>＋</a:t>
            </a:r>
            <a:r>
              <a:rPr kumimoji="1" lang="en-US" altLang="ja-JP" dirty="0" err="1" smtClean="0"/>
              <a:t>ν</a:t>
            </a:r>
            <a:r>
              <a:rPr kumimoji="1" lang="en-US" altLang="ja-JP" sz="2400" dirty="0" err="1" smtClean="0"/>
              <a:t>e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rot="5400000" flipH="1" flipV="1">
            <a:off x="5357818" y="3786190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16200000" flipV="1">
            <a:off x="5322099" y="2107397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5400000" flipH="1" flipV="1">
            <a:off x="6929454" y="2357430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リーフォーム 11"/>
          <p:cNvSpPr/>
          <p:nvPr/>
        </p:nvSpPr>
        <p:spPr>
          <a:xfrm>
            <a:off x="6550925" y="3202675"/>
            <a:ext cx="941696" cy="527713"/>
          </a:xfrm>
          <a:custGeom>
            <a:avLst/>
            <a:gdLst>
              <a:gd name="connsiteX0" fmla="*/ 0 w 941696"/>
              <a:gd name="connsiteY0" fmla="*/ 154674 h 527713"/>
              <a:gd name="connsiteX1" fmla="*/ 177421 w 941696"/>
              <a:gd name="connsiteY1" fmla="*/ 454925 h 527713"/>
              <a:gd name="connsiteX2" fmla="*/ 177421 w 941696"/>
              <a:gd name="connsiteY2" fmla="*/ 454925 h 527713"/>
              <a:gd name="connsiteX3" fmla="*/ 341194 w 941696"/>
              <a:gd name="connsiteY3" fmla="*/ 4549 h 527713"/>
              <a:gd name="connsiteX4" fmla="*/ 518615 w 941696"/>
              <a:gd name="connsiteY4" fmla="*/ 482221 h 527713"/>
              <a:gd name="connsiteX5" fmla="*/ 627797 w 941696"/>
              <a:gd name="connsiteY5" fmla="*/ 4549 h 527713"/>
              <a:gd name="connsiteX6" fmla="*/ 846162 w 941696"/>
              <a:gd name="connsiteY6" fmla="*/ 495868 h 527713"/>
              <a:gd name="connsiteX7" fmla="*/ 928048 w 941696"/>
              <a:gd name="connsiteY7" fmla="*/ 195618 h 527713"/>
              <a:gd name="connsiteX8" fmla="*/ 928048 w 941696"/>
              <a:gd name="connsiteY8" fmla="*/ 195618 h 527713"/>
              <a:gd name="connsiteX9" fmla="*/ 928048 w 941696"/>
              <a:gd name="connsiteY9" fmla="*/ 181970 h 527713"/>
              <a:gd name="connsiteX10" fmla="*/ 941696 w 941696"/>
              <a:gd name="connsiteY10" fmla="*/ 181970 h 527713"/>
              <a:gd name="connsiteX11" fmla="*/ 928048 w 941696"/>
              <a:gd name="connsiteY11" fmla="*/ 209265 h 5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1696" h="527713">
                <a:moveTo>
                  <a:pt x="0" y="154674"/>
                </a:moveTo>
                <a:lnTo>
                  <a:pt x="177421" y="454925"/>
                </a:lnTo>
                <a:lnTo>
                  <a:pt x="177421" y="454925"/>
                </a:lnTo>
                <a:cubicBezTo>
                  <a:pt x="204717" y="379862"/>
                  <a:pt x="284328" y="0"/>
                  <a:pt x="341194" y="4549"/>
                </a:cubicBezTo>
                <a:cubicBezTo>
                  <a:pt x="398060" y="9098"/>
                  <a:pt x="470848" y="482221"/>
                  <a:pt x="518615" y="482221"/>
                </a:cubicBezTo>
                <a:cubicBezTo>
                  <a:pt x="566382" y="482221"/>
                  <a:pt x="573206" y="2275"/>
                  <a:pt x="627797" y="4549"/>
                </a:cubicBezTo>
                <a:cubicBezTo>
                  <a:pt x="682388" y="6823"/>
                  <a:pt x="796120" y="464023"/>
                  <a:pt x="846162" y="495868"/>
                </a:cubicBezTo>
                <a:cubicBezTo>
                  <a:pt x="896204" y="527713"/>
                  <a:pt x="928048" y="195618"/>
                  <a:pt x="928048" y="195618"/>
                </a:cubicBezTo>
                <a:lnTo>
                  <a:pt x="928048" y="195618"/>
                </a:lnTo>
                <a:cubicBezTo>
                  <a:pt x="928048" y="193343"/>
                  <a:pt x="925773" y="184245"/>
                  <a:pt x="928048" y="181970"/>
                </a:cubicBezTo>
                <a:cubicBezTo>
                  <a:pt x="930323" y="179695"/>
                  <a:pt x="941696" y="177421"/>
                  <a:pt x="941696" y="181970"/>
                </a:cubicBezTo>
                <a:cubicBezTo>
                  <a:pt x="941696" y="186519"/>
                  <a:pt x="934872" y="197892"/>
                  <a:pt x="928048" y="2092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57224" y="2000240"/>
            <a:ext cx="45005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通常の</a:t>
            </a:r>
            <a:r>
              <a:rPr lang="en-US" altLang="ja-JP" sz="3200" dirty="0" smtClean="0"/>
              <a:t>μ</a:t>
            </a:r>
            <a:r>
              <a:rPr lang="ja-JP" altLang="en-US" sz="3200" dirty="0" smtClean="0"/>
              <a:t>の反応は右のようになる。以下で、これ以外の</a:t>
            </a:r>
            <a:r>
              <a:rPr lang="en-US" altLang="ja-JP" sz="3200" dirty="0" smtClean="0"/>
              <a:t>μ</a:t>
            </a:r>
            <a:r>
              <a:rPr lang="ja-JP" altLang="en-US" sz="3200" dirty="0" smtClean="0"/>
              <a:t>の崩壊モードを紹介する。</a:t>
            </a:r>
            <a:endParaRPr kumimoji="1" lang="ja-JP" altLang="en-US" sz="3200" dirty="0"/>
          </a:p>
        </p:txBody>
      </p:sp>
      <p:cxnSp>
        <p:nvCxnSpPr>
          <p:cNvPr id="15" name="直線矢印コネクタ 14"/>
          <p:cNvCxnSpPr>
            <a:endCxn id="12" idx="11"/>
          </p:cNvCxnSpPr>
          <p:nvPr/>
        </p:nvCxnSpPr>
        <p:spPr>
          <a:xfrm rot="16200000" flipH="1">
            <a:off x="6284049" y="2217016"/>
            <a:ext cx="1626014" cy="763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072198" y="464344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μ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00760" y="214311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ν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29454" y="20716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ν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29586" y="22145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86578" y="378619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</a:t>
            </a:r>
            <a:endParaRPr kumimoji="1" lang="ja-JP" altLang="en-US" dirty="0"/>
          </a:p>
        </p:txBody>
      </p:sp>
    </p:spTree>
  </p:cSld>
  <p:clrMapOvr>
    <a:masterClrMapping/>
  </p:clrMapOvr>
  <p:transition advTm="40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２．１　</a:t>
            </a:r>
            <a:r>
              <a:rPr lang="en-US" altLang="ja-JP" i="1" dirty="0" smtClean="0"/>
              <a:t> μ </a:t>
            </a:r>
            <a:r>
              <a:rPr lang="ja-JP" altLang="en-US" i="1" dirty="0" smtClean="0"/>
              <a:t>→ </a:t>
            </a:r>
            <a:r>
              <a:rPr lang="en-US" altLang="ja-JP" i="1" dirty="0" smtClean="0"/>
              <a:t>e + γ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i="1" dirty="0" smtClean="0"/>
              <a:t>μ</a:t>
            </a:r>
            <a:r>
              <a:rPr kumimoji="1" lang="ja-JP" altLang="en-US" dirty="0" smtClean="0"/>
              <a:t>は標準理論内では二体崩壊しない。</a:t>
            </a:r>
            <a:endParaRPr kumimoji="1" lang="en-US" altLang="ja-JP" dirty="0" smtClean="0"/>
          </a:p>
          <a:p>
            <a:r>
              <a:rPr lang="ja-JP" altLang="en-US" dirty="0" smtClean="0"/>
              <a:t>もし</a:t>
            </a:r>
            <a:r>
              <a:rPr kumimoji="1" lang="ja-JP" altLang="en-US" dirty="0" smtClean="0"/>
              <a:t>レプトンフレーバーが破れていれば</a:t>
            </a:r>
            <a:r>
              <a:rPr lang="en-US" altLang="ja-JP" i="1" dirty="0" smtClean="0"/>
              <a:t>μ </a:t>
            </a:r>
            <a:r>
              <a:rPr lang="ja-JP" altLang="en-US" i="1" dirty="0" smtClean="0"/>
              <a:t>→ </a:t>
            </a:r>
            <a:r>
              <a:rPr lang="en-US" altLang="ja-JP" i="1" dirty="0" smtClean="0"/>
              <a:t>e + γ </a:t>
            </a:r>
            <a:r>
              <a:rPr lang="ja-JP" altLang="en-US" dirty="0" smtClean="0"/>
              <a:t>がある。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→運動学的に考えて、同じエネルギーで反対方向に検出されるものがこの崩壊パターンである。</a:t>
            </a:r>
            <a:endParaRPr kumimoji="1" lang="ja-JP" altLang="en-US" dirty="0"/>
          </a:p>
        </p:txBody>
      </p:sp>
    </p:spTree>
  </p:cSld>
  <p:clrMapOvr>
    <a:masterClrMapping/>
  </p:clrMapOvr>
  <p:transition advTm="40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２．２　</a:t>
            </a:r>
            <a:r>
              <a:rPr lang="en-US" altLang="ja-JP" i="1" dirty="0" smtClean="0"/>
              <a:t> μ </a:t>
            </a:r>
            <a:r>
              <a:rPr lang="ja-JP" altLang="en-US" i="1" dirty="0" smtClean="0"/>
              <a:t>→ </a:t>
            </a:r>
            <a:r>
              <a:rPr lang="en-US" altLang="ja-JP" i="1" dirty="0" smtClean="0"/>
              <a:t>e + γ + </a:t>
            </a:r>
            <a:r>
              <a:rPr lang="en-US" altLang="ja-JP" i="1" dirty="0" err="1" smtClean="0"/>
              <a:t>ν</a:t>
            </a:r>
            <a:r>
              <a:rPr lang="en-US" altLang="ja-JP" i="1" baseline="-25000" dirty="0" err="1" smtClean="0"/>
              <a:t>e</a:t>
            </a:r>
            <a:r>
              <a:rPr lang="en-US" altLang="ja-JP" i="1" dirty="0" smtClean="0"/>
              <a:t> + </a:t>
            </a:r>
            <a:r>
              <a:rPr lang="en-US" altLang="ja-JP" i="1" dirty="0" err="1" smtClean="0"/>
              <a:t>ν</a:t>
            </a:r>
            <a:r>
              <a:rPr lang="en-US" altLang="ja-JP" i="1" baseline="-25000" dirty="0" err="1" smtClean="0"/>
              <a:t>μ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この反応</a:t>
            </a:r>
            <a:r>
              <a:rPr lang="ja-JP" altLang="en-US" dirty="0" smtClean="0"/>
              <a:t>は標準理論</a:t>
            </a:r>
            <a:r>
              <a:rPr lang="en-US" altLang="ja-JP" dirty="0" smtClean="0"/>
              <a:t> </a:t>
            </a:r>
            <a:r>
              <a:rPr lang="ja-JP" altLang="en-US" dirty="0"/>
              <a:t>で仮定されているどの保存則にも反して</a:t>
            </a:r>
            <a:r>
              <a:rPr lang="ja-JP" altLang="en-US" dirty="0" smtClean="0"/>
              <a:t>いない。</a:t>
            </a:r>
            <a:endParaRPr lang="en-US" altLang="ja-JP" dirty="0" smtClean="0"/>
          </a:p>
          <a:p>
            <a:r>
              <a:rPr lang="ja-JP" altLang="en-US" dirty="0" smtClean="0"/>
              <a:t>最初に見た反応の次に起こりやすいことが予想される。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→通常の崩壊</a:t>
            </a:r>
            <a:r>
              <a:rPr lang="en-US" altLang="ja-JP" i="1" dirty="0" smtClean="0"/>
              <a:t>μ </a:t>
            </a:r>
            <a:r>
              <a:rPr lang="ja-JP" altLang="en-US" i="1" dirty="0" smtClean="0"/>
              <a:t>→ </a:t>
            </a:r>
            <a:r>
              <a:rPr lang="en-US" altLang="ja-JP" i="1" dirty="0" smtClean="0"/>
              <a:t>e + </a:t>
            </a:r>
            <a:r>
              <a:rPr lang="en-US" altLang="ja-JP" i="1" dirty="0" err="1" smtClean="0"/>
              <a:t>ν</a:t>
            </a:r>
            <a:r>
              <a:rPr lang="en-US" altLang="ja-JP" i="1" baseline="-25000" dirty="0" err="1" smtClean="0"/>
              <a:t>e</a:t>
            </a:r>
            <a:r>
              <a:rPr lang="en-US" altLang="ja-JP" i="1" dirty="0" smtClean="0"/>
              <a:t> + </a:t>
            </a:r>
            <a:r>
              <a:rPr lang="en-US" altLang="ja-JP" i="1" dirty="0" err="1" smtClean="0"/>
              <a:t>ν</a:t>
            </a:r>
            <a:r>
              <a:rPr lang="en-US" altLang="ja-JP" i="1" baseline="-25000" dirty="0" err="1" smtClean="0"/>
              <a:t>μ</a:t>
            </a:r>
            <a:r>
              <a:rPr lang="ja-JP" altLang="en-US" i="1" baseline="-25000" dirty="0" smtClean="0"/>
              <a:t>　</a:t>
            </a:r>
            <a:r>
              <a:rPr lang="ja-JP" altLang="en-US" dirty="0" smtClean="0"/>
              <a:t>と区別するためには、同時に二つの</a:t>
            </a:r>
            <a:r>
              <a:rPr lang="en-US" altLang="ja-JP" dirty="0" err="1" smtClean="0"/>
              <a:t>NaI</a:t>
            </a:r>
            <a:r>
              <a:rPr lang="ja-JP" altLang="en-US" dirty="0" smtClean="0"/>
              <a:t>が反応することを確認すればよい。</a:t>
            </a:r>
            <a:endParaRPr lang="en-US" altLang="ja-JP" dirty="0" smtClean="0"/>
          </a:p>
        </p:txBody>
      </p:sp>
    </p:spTree>
  </p:cSld>
  <p:clrMapOvr>
    <a:masterClrMapping/>
  </p:clrMapOvr>
  <p:transition advTm="34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r>
              <a:rPr kumimoji="1" lang="ja-JP" altLang="en-US" dirty="0" smtClean="0"/>
              <a:t>３　実験方法</a:t>
            </a:r>
            <a:endParaRPr kumimoji="1" lang="ja-JP" altLang="en-US" dirty="0"/>
          </a:p>
        </p:txBody>
      </p:sp>
    </p:spTree>
  </p:cSld>
  <p:clrMapOvr>
    <a:masterClrMapping/>
  </p:clrMapOvr>
  <p:transition advTm="60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43314"/>
            <a:ext cx="7772400" cy="1143000"/>
          </a:xfrm>
        </p:spPr>
        <p:txBody>
          <a:bodyPr/>
          <a:lstStyle/>
          <a:p>
            <a:r>
              <a:rPr kumimoji="1" lang="ja-JP" altLang="en-US" dirty="0" smtClean="0"/>
              <a:t>３．１　実験装置</a:t>
            </a:r>
            <a:endParaRPr kumimoji="1" lang="ja-JP" altLang="en-US" dirty="0"/>
          </a:p>
        </p:txBody>
      </p:sp>
    </p:spTree>
  </p:cSld>
  <p:clrMapOvr>
    <a:masterClrMapping/>
  </p:clrMapOvr>
  <p:transition advTm="31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pic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752557" y="1447800"/>
            <a:ext cx="96086" cy="4572000"/>
          </a:xfrm>
        </p:spPr>
      </p:pic>
      <p:pic>
        <p:nvPicPr>
          <p:cNvPr id="5" name="コンテンツ プレースホルダ 3" descr="pi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28604"/>
            <a:ext cx="7858180" cy="3500463"/>
          </a:xfrm>
          <a:prstGeom prst="rect">
            <a:avLst/>
          </a:prstGeom>
        </p:spPr>
      </p:pic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286116" y="4071942"/>
          <a:ext cx="5181918" cy="221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918"/>
                <a:gridCol w="2032000"/>
                <a:gridCol w="2032000"/>
              </a:tblGrid>
              <a:tr h="4429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プラシン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High Voltage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Threshold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ALIVE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30mV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すいせん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30mV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ヴィラル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100mV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かすみ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50mV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42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3418</TotalTime>
  <Words>610</Words>
  <Application>Microsoft Office PowerPoint</Application>
  <PresentationFormat>画面に合わせる (4:3)</PresentationFormat>
  <Paragraphs>119</Paragraphs>
  <Slides>34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ジャパネスク</vt:lpstr>
      <vt:lpstr>μ→e+γとμ→e+γ+νe+νμ を探索する</vt:lpstr>
      <vt:lpstr>１　実験目的</vt:lpstr>
      <vt:lpstr>２　実験原理</vt:lpstr>
      <vt:lpstr>2.0 μ→e＋νμ＋νe</vt:lpstr>
      <vt:lpstr>２．１　 μ → e + γ </vt:lpstr>
      <vt:lpstr>２．２　 μ → e + γ + νe + νμ</vt:lpstr>
      <vt:lpstr>３　実験方法</vt:lpstr>
      <vt:lpstr>３．１　実験装置</vt:lpstr>
      <vt:lpstr>スライド 9</vt:lpstr>
      <vt:lpstr>スライド 10</vt:lpstr>
      <vt:lpstr>３．２　実験回路</vt:lpstr>
      <vt:lpstr>４　branch ratioを求める際の問題点</vt:lpstr>
      <vt:lpstr>５　実験データと解析</vt:lpstr>
      <vt:lpstr>５．１　測定データ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データに課す条件</vt:lpstr>
      <vt:lpstr>５．２　μの同定</vt:lpstr>
      <vt:lpstr>スライド 26</vt:lpstr>
      <vt:lpstr>スライド 27</vt:lpstr>
      <vt:lpstr>スライド 28</vt:lpstr>
      <vt:lpstr>５．３　NaI同士の相関</vt:lpstr>
      <vt:lpstr>スライド 30</vt:lpstr>
      <vt:lpstr>５．４　γの同定</vt:lpstr>
      <vt:lpstr>スライド 32</vt:lpstr>
      <vt:lpstr>６　結果</vt:lpstr>
      <vt:lpstr>課題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μ→e+γとμ→e+γ+ν+ν</dc:title>
  <dc:creator> </dc:creator>
  <cp:lastModifiedBy> </cp:lastModifiedBy>
  <cp:revision>99</cp:revision>
  <dcterms:created xsi:type="dcterms:W3CDTF">2009-03-11T06:26:53Z</dcterms:created>
  <dcterms:modified xsi:type="dcterms:W3CDTF">2009-03-20T04:26:08Z</dcterms:modified>
</cp:coreProperties>
</file>