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308" r:id="rId4"/>
    <p:sldId id="258" r:id="rId5"/>
    <p:sldId id="307" r:id="rId6"/>
    <p:sldId id="309" r:id="rId7"/>
    <p:sldId id="312" r:id="rId8"/>
    <p:sldId id="311" r:id="rId9"/>
    <p:sldId id="316" r:id="rId10"/>
    <p:sldId id="317" r:id="rId11"/>
    <p:sldId id="344" r:id="rId12"/>
    <p:sldId id="259" r:id="rId13"/>
    <p:sldId id="297" r:id="rId14"/>
    <p:sldId id="260" r:id="rId15"/>
    <p:sldId id="299" r:id="rId16"/>
    <p:sldId id="269" r:id="rId17"/>
    <p:sldId id="261" r:id="rId18"/>
    <p:sldId id="270" r:id="rId19"/>
    <p:sldId id="296" r:id="rId20"/>
    <p:sldId id="271" r:id="rId21"/>
    <p:sldId id="272" r:id="rId22"/>
    <p:sldId id="262" r:id="rId23"/>
    <p:sldId id="273" r:id="rId24"/>
    <p:sldId id="274" r:id="rId25"/>
    <p:sldId id="275" r:id="rId26"/>
    <p:sldId id="276" r:id="rId27"/>
    <p:sldId id="277" r:id="rId28"/>
    <p:sldId id="278" r:id="rId29"/>
    <p:sldId id="279" r:id="rId30"/>
    <p:sldId id="288" r:id="rId31"/>
    <p:sldId id="280" r:id="rId32"/>
    <p:sldId id="282" r:id="rId33"/>
    <p:sldId id="281" r:id="rId34"/>
    <p:sldId id="283" r:id="rId35"/>
    <p:sldId id="346" r:id="rId36"/>
    <p:sldId id="289" r:id="rId37"/>
    <p:sldId id="286" r:id="rId38"/>
    <p:sldId id="287" r:id="rId39"/>
    <p:sldId id="290" r:id="rId40"/>
    <p:sldId id="330" r:id="rId41"/>
    <p:sldId id="331" r:id="rId42"/>
    <p:sldId id="332" r:id="rId43"/>
    <p:sldId id="333" r:id="rId44"/>
    <p:sldId id="334" r:id="rId45"/>
    <p:sldId id="336" r:id="rId46"/>
    <p:sldId id="337" r:id="rId47"/>
    <p:sldId id="338" r:id="rId48"/>
    <p:sldId id="339" r:id="rId49"/>
    <p:sldId id="340" r:id="rId50"/>
    <p:sldId id="341" r:id="rId51"/>
    <p:sldId id="342" r:id="rId52"/>
    <p:sldId id="343" r:id="rId53"/>
    <p:sldId id="266" r:id="rId54"/>
    <p:sldId id="351" r:id="rId55"/>
    <p:sldId id="267" r:id="rId56"/>
    <p:sldId id="310" r:id="rId57"/>
    <p:sldId id="321" r:id="rId58"/>
    <p:sldId id="327" r:id="rId59"/>
    <p:sldId id="324" r:id="rId60"/>
    <p:sldId id="347" r:id="rId61"/>
    <p:sldId id="328" r:id="rId62"/>
    <p:sldId id="350" r:id="rId63"/>
    <p:sldId id="314" r:id="rId64"/>
    <p:sldId id="349" r:id="rId65"/>
    <p:sldId id="348" r:id="rId66"/>
    <p:sldId id="352" r:id="rId67"/>
    <p:sldId id="354" r:id="rId68"/>
    <p:sldId id="353" r:id="rId69"/>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00FFFF"/>
    <a:srgbClr val="FF0000"/>
    <a:srgbClr val="FF9999"/>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55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72BE77-641A-4E55-9D9C-EBCF4D2F92C3}" type="datetimeFigureOut">
              <a:rPr kumimoji="1" lang="ja-JP" altLang="en-US" smtClean="0"/>
              <a:pPr/>
              <a:t>2010/3/16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017C4-413E-4A52-93B2-8CF2D1BFF0BB}"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p:cNvSpPr txBox="1">
            <a:spLocks noGrp="1" noRot="1" noChangeAspect="1" noChangeArrowheads="1" noTextEdit="1"/>
          </p:cNvSpPr>
          <p:nvPr>
            <p:ph type="sldImg"/>
          </p:nvPr>
        </p:nvSpPr>
        <p:spPr>
          <a:xfrm>
            <a:off x="1588" y="0"/>
            <a:ext cx="1587" cy="1588"/>
          </a:xfrm>
          <a:solidFill>
            <a:srgbClr val="FFFFFF"/>
          </a:solidFill>
          <a:ln>
            <a:solidFill>
              <a:srgbClr val="000000"/>
            </a:solidFill>
            <a:miter lim="800000"/>
          </a:ln>
        </p:spPr>
      </p:sp>
      <p:sp>
        <p:nvSpPr>
          <p:cNvPr id="75779" name="Rectangle 2"/>
          <p:cNvSpPr txBox="1">
            <a:spLocks noGrp="1" noChangeArrowheads="1"/>
          </p:cNvSpPr>
          <p:nvPr>
            <p:ph type="body" idx="1"/>
          </p:nvPr>
        </p:nvSpPr>
        <p:spPr>
          <a:xfrm>
            <a:off x="685800" y="4343400"/>
            <a:ext cx="5486400" cy="4024313"/>
          </a:xfrm>
          <a:noFill/>
          <a:ln/>
        </p:spPr>
        <p:txBody>
          <a:bodyPr wrap="none" anchor="ctr"/>
          <a:lstStyle/>
          <a:p>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E21E44-3889-45DA-A1F7-AB12650D6F0F}" type="slidenum">
              <a:rPr lang="en-US"/>
              <a:pPr/>
              <a:t>48</a:t>
            </a:fld>
            <a:endParaRPr lang="en-US"/>
          </a:p>
        </p:txBody>
      </p:sp>
      <p:sp>
        <p:nvSpPr>
          <p:cNvPr id="27649"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7650"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943619D-51FB-4DDD-B0B1-8A3A08A39CB9}" type="slidenum">
              <a:rPr lang="en-US"/>
              <a:pPr/>
              <a:t>49</a:t>
            </a:fld>
            <a:endParaRPr lang="en-US"/>
          </a:p>
        </p:txBody>
      </p:sp>
      <p:sp>
        <p:nvSpPr>
          <p:cNvPr id="28673"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8674"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56D2BDD-44A2-48B6-8752-16B5D7EDFAB3}" type="slidenum">
              <a:rPr lang="en-US"/>
              <a:pPr/>
              <a:t>50</a:t>
            </a:fld>
            <a:endParaRPr lang="en-US" dirty="0"/>
          </a:p>
        </p:txBody>
      </p:sp>
      <p:sp>
        <p:nvSpPr>
          <p:cNvPr id="29697"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dirty="0"/>
          </a:p>
        </p:txBody>
      </p:sp>
      <p:sp>
        <p:nvSpPr>
          <p:cNvPr id="29698"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BD6A83-E36A-4C39-8B05-D134B6326D04}" type="slidenum">
              <a:rPr lang="en-US"/>
              <a:pPr/>
              <a:t>51</a:t>
            </a:fld>
            <a:endParaRPr lang="en-US" dirty="0"/>
          </a:p>
        </p:txBody>
      </p:sp>
      <p:sp>
        <p:nvSpPr>
          <p:cNvPr id="3072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dirty="0"/>
          </a:p>
        </p:txBody>
      </p:sp>
      <p:sp>
        <p:nvSpPr>
          <p:cNvPr id="30722"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A110A0F-39D7-4CEF-9B94-9BD56C67417B}" type="slidenum">
              <a:rPr lang="en-US"/>
              <a:pPr/>
              <a:t>52</a:t>
            </a:fld>
            <a:endParaRPr lang="en-US" dirty="0"/>
          </a:p>
        </p:txBody>
      </p:sp>
      <p:sp>
        <p:nvSpPr>
          <p:cNvPr id="31745"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dirty="0"/>
          </a:p>
        </p:txBody>
      </p:sp>
      <p:sp>
        <p:nvSpPr>
          <p:cNvPr id="31746"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A110A0F-39D7-4CEF-9B94-9BD56C67417B}" type="slidenum">
              <a:rPr lang="en-US"/>
              <a:pPr/>
              <a:t>67</a:t>
            </a:fld>
            <a:endParaRPr lang="en-US" dirty="0"/>
          </a:p>
        </p:txBody>
      </p:sp>
      <p:sp>
        <p:nvSpPr>
          <p:cNvPr id="31745"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dirty="0"/>
          </a:p>
        </p:txBody>
      </p:sp>
      <p:sp>
        <p:nvSpPr>
          <p:cNvPr id="31746"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DBD6A83-E36A-4C39-8B05-D134B6326D04}" type="slidenum">
              <a:rPr lang="en-US"/>
              <a:pPr/>
              <a:t>68</a:t>
            </a:fld>
            <a:endParaRPr lang="en-US" dirty="0"/>
          </a:p>
        </p:txBody>
      </p:sp>
      <p:sp>
        <p:nvSpPr>
          <p:cNvPr id="3072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dirty="0"/>
          </a:p>
        </p:txBody>
      </p:sp>
      <p:sp>
        <p:nvSpPr>
          <p:cNvPr id="30722"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01EFB56-3258-4905-809D-F55E7F81FF84}" type="slidenum">
              <a:rPr lang="en-US"/>
              <a:pPr/>
              <a:t>40</a:t>
            </a:fld>
            <a:endParaRPr lang="en-US"/>
          </a:p>
        </p:txBody>
      </p:sp>
      <p:sp>
        <p:nvSpPr>
          <p:cNvPr id="18433"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18434"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CBAA718-E76E-4E2F-80F1-BD544BD50C49}" type="slidenum">
              <a:rPr lang="en-US"/>
              <a:pPr/>
              <a:t>41</a:t>
            </a:fld>
            <a:endParaRPr lang="en-US"/>
          </a:p>
        </p:txBody>
      </p:sp>
      <p:sp>
        <p:nvSpPr>
          <p:cNvPr id="19457"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19458"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3DB3AF3-D8D9-4A35-AF43-744902634D27}" type="slidenum">
              <a:rPr lang="en-US"/>
              <a:pPr/>
              <a:t>42</a:t>
            </a:fld>
            <a:endParaRPr lang="en-US"/>
          </a:p>
        </p:txBody>
      </p:sp>
      <p:sp>
        <p:nvSpPr>
          <p:cNvPr id="2048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0482"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88B07FE-34E9-4BCF-9FE9-A28B4A0D216C}" type="slidenum">
              <a:rPr lang="en-US"/>
              <a:pPr/>
              <a:t>43</a:t>
            </a:fld>
            <a:endParaRPr lang="en-US"/>
          </a:p>
        </p:txBody>
      </p:sp>
      <p:sp>
        <p:nvSpPr>
          <p:cNvPr id="21505"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1506"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5FB795F-4EFA-47E7-9F5F-80610A502AEE}" type="slidenum">
              <a:rPr lang="en-US"/>
              <a:pPr/>
              <a:t>44</a:t>
            </a:fld>
            <a:endParaRPr lang="en-US"/>
          </a:p>
        </p:txBody>
      </p:sp>
      <p:sp>
        <p:nvSpPr>
          <p:cNvPr id="22529"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2530"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DFC606F-519B-4B0D-AEDA-651AFC426E8A}" type="slidenum">
              <a:rPr lang="en-US"/>
              <a:pPr/>
              <a:t>45</a:t>
            </a:fld>
            <a:endParaRPr lang="en-US"/>
          </a:p>
        </p:txBody>
      </p:sp>
      <p:sp>
        <p:nvSpPr>
          <p:cNvPr id="24577"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4578"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EDFCE4A-60E0-40B1-AAF2-3AEE805CC661}" type="slidenum">
              <a:rPr lang="en-US"/>
              <a:pPr/>
              <a:t>46</a:t>
            </a:fld>
            <a:endParaRPr lang="en-US"/>
          </a:p>
        </p:txBody>
      </p:sp>
      <p:sp>
        <p:nvSpPr>
          <p:cNvPr id="2560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5602"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243536D-81C2-4052-ABAF-3FE69F790245}" type="slidenum">
              <a:rPr lang="en-US"/>
              <a:pPr/>
              <a:t>47</a:t>
            </a:fld>
            <a:endParaRPr lang="en-US"/>
          </a:p>
        </p:txBody>
      </p:sp>
      <p:sp>
        <p:nvSpPr>
          <p:cNvPr id="26625"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ja-JP" altLang="en-US"/>
          </a:p>
        </p:txBody>
      </p:sp>
      <p:sp>
        <p:nvSpPr>
          <p:cNvPr id="26626" name="Rectangle 2"/>
          <p:cNvSpPr txBox="1">
            <a:spLocks noGrp="1" noChangeArrowheads="1"/>
          </p:cNvSpPr>
          <p:nvPr>
            <p:ph type="body"/>
          </p:nvPr>
        </p:nvSpPr>
        <p:spPr bwMode="auto">
          <a:xfrm>
            <a:off x="685512" y="4343231"/>
            <a:ext cx="5482656" cy="4111066"/>
          </a:xfrm>
          <a:prstGeom prst="rect">
            <a:avLst/>
          </a:prstGeom>
          <a:noFill/>
          <a:ln>
            <a:round/>
            <a:headEnd/>
            <a:tailEnd/>
          </a:ln>
        </p:spPr>
        <p:txBody>
          <a:bodyPr wrap="none" anchor="ct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C71A6B3-5FB7-4CF8-B5B6-DB54BFA111CF}" type="datetimeFigureOut">
              <a:rPr lang="ja-JP" altLang="en-US"/>
              <a:pPr>
                <a:defRPr/>
              </a:pPr>
              <a:t>2010/3/16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3B53A13-2F5A-438E-826C-127695437B88}"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CA47DBC-01A0-430D-BDC6-05D4348622F1}" type="datetimeFigureOut">
              <a:rPr lang="ja-JP" altLang="en-US"/>
              <a:pPr>
                <a:defRPr/>
              </a:pPr>
              <a:t>2010/3/16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97F1A17-EFB5-4A67-8908-42C8139CCA8D}"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854E944-474A-4BF7-805E-CD234B8D0C49}" type="datetimeFigureOut">
              <a:rPr lang="ja-JP" altLang="en-US"/>
              <a:pPr>
                <a:defRPr/>
              </a:pPr>
              <a:t>2010/3/16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94A7E92-9E17-4515-B362-3D22D1715D4D}"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7E31FFD-6219-4B49-8F4C-24F310184B47}" type="datetimeFigureOut">
              <a:rPr lang="ja-JP" altLang="en-US"/>
              <a:pPr>
                <a:defRPr/>
              </a:pPr>
              <a:t>2010/3/16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8B63FF2B-DE00-4C72-AC93-583493477950}"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B99DA8AE-0F7B-4E58-AD9F-9814FA5DA2EA}" type="datetimeFigureOut">
              <a:rPr lang="ja-JP" altLang="en-US"/>
              <a:pPr>
                <a:defRPr/>
              </a:pPr>
              <a:t>2010/3/16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B91F2F9-A82D-481D-A4F6-D8379AF49B26}"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352A502A-22EB-4DEB-8D40-4F687E43B3C6}" type="datetimeFigureOut">
              <a:rPr lang="ja-JP" altLang="en-US"/>
              <a:pPr>
                <a:defRPr/>
              </a:pPr>
              <a:t>2010/3/16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E1CE89E-87B6-4FD0-95AC-8542ED42214F}"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4B495E28-D796-41D9-8B96-B6A793E0D208}" type="datetimeFigureOut">
              <a:rPr lang="ja-JP" altLang="en-US"/>
              <a:pPr>
                <a:defRPr/>
              </a:pPr>
              <a:t>2010/3/16</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6533EFF1-4153-4C46-B29C-C3B6D327B926}"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938FF0E-BEDB-4906-B404-65E0184E7C14}" type="datetimeFigureOut">
              <a:rPr lang="ja-JP" altLang="en-US"/>
              <a:pPr>
                <a:defRPr/>
              </a:pPr>
              <a:t>2010/3/16</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72F973A7-4E60-40FD-87E7-5F42A1297F93}"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F59D54E-106B-4E5E-AC8D-CC439A0482F8}" type="datetimeFigureOut">
              <a:rPr lang="ja-JP" altLang="en-US"/>
              <a:pPr>
                <a:defRPr/>
              </a:pPr>
              <a:t>2010/3/16</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35A6252A-902A-43ED-AEB1-1316CF7CEE95}"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89B48EF-FC1B-4B7A-9DB1-F6651A671D83}" type="datetimeFigureOut">
              <a:rPr lang="ja-JP" altLang="en-US"/>
              <a:pPr>
                <a:defRPr/>
              </a:pPr>
              <a:t>2010/3/16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B133145-F9AD-4D97-BA24-F7A40F975BBC}"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A258C394-CA1C-4FF4-B881-94BD4F7FA6DC}" type="datetimeFigureOut">
              <a:rPr lang="ja-JP" altLang="en-US"/>
              <a:pPr>
                <a:defRPr/>
              </a:pPr>
              <a:t>2010/3/16</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A0724D1-1CB4-42B6-8E09-4268053DC918}"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E916CEF-1D06-4C97-8D58-6943AF02BD47}" type="datetimeFigureOut">
              <a:rPr lang="ja-JP" altLang="en-US"/>
              <a:pPr>
                <a:defRPr/>
              </a:pPr>
              <a:t>2010/3/16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B5F3A7B8-13E5-4889-A2B6-1FDC5C621BFF}" type="slidenum">
              <a:rPr lang="ja-JP" altLang="en-US"/>
              <a:pPr>
                <a:defRPr/>
              </a:pPr>
              <a:t>&lt;#&gt;</a:t>
            </a:fld>
            <a:endParaRPr lang="ja-JP"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ja.wikipedia.org/wiki/1947%E5%B9%B4"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タイトル 1"/>
          <p:cNvSpPr>
            <a:spLocks noGrp="1"/>
          </p:cNvSpPr>
          <p:nvPr>
            <p:ph type="ctrTitle"/>
          </p:nvPr>
        </p:nvSpPr>
        <p:spPr>
          <a:xfrm>
            <a:off x="714348" y="2214554"/>
            <a:ext cx="7700962" cy="2314590"/>
          </a:xfrm>
        </p:spPr>
        <p:txBody>
          <a:bodyPr/>
          <a:lstStyle/>
          <a:p>
            <a:pPr eaLnBrk="1" hangingPunct="1"/>
            <a:r>
              <a:rPr lang="en-US" altLang="ja-JP" sz="8000" dirty="0" smtClean="0"/>
              <a:t>Lamb</a:t>
            </a:r>
            <a:r>
              <a:rPr lang="en-US" altLang="ja-JP" sz="8000" dirty="0" smtClean="0"/>
              <a:t> </a:t>
            </a:r>
            <a:r>
              <a:rPr lang="en-US" altLang="ja-JP" sz="8000" dirty="0" smtClean="0"/>
              <a:t>shift</a:t>
            </a:r>
            <a:r>
              <a:rPr lang="ja-JP" altLang="en-US" sz="6600" dirty="0" smtClean="0"/>
              <a:t>の測定</a:t>
            </a:r>
            <a:r>
              <a:rPr lang="ja-JP" altLang="en-US" sz="7200" dirty="0" smtClean="0"/>
              <a:t>　</a:t>
            </a:r>
            <a:r>
              <a:rPr lang="en-US" altLang="ja-JP" sz="7200" dirty="0" smtClean="0"/>
              <a:t/>
            </a:r>
            <a:br>
              <a:rPr lang="en-US" altLang="ja-JP" sz="7200" dirty="0" smtClean="0"/>
            </a:br>
            <a:endParaRPr lang="ja-JP" altLang="en-US" sz="2800" dirty="0" smtClean="0"/>
          </a:p>
        </p:txBody>
      </p:sp>
      <p:sp>
        <p:nvSpPr>
          <p:cNvPr id="13316" name="タイトル 1"/>
          <p:cNvSpPr>
            <a:spLocks/>
          </p:cNvSpPr>
          <p:nvPr/>
        </p:nvSpPr>
        <p:spPr bwMode="auto">
          <a:xfrm>
            <a:off x="785786" y="2428868"/>
            <a:ext cx="7772400" cy="1470025"/>
          </a:xfrm>
          <a:prstGeom prst="rect">
            <a:avLst/>
          </a:prstGeom>
          <a:noFill/>
          <a:ln w="9525">
            <a:noFill/>
            <a:miter lim="800000"/>
            <a:headEnd/>
            <a:tailEnd/>
          </a:ln>
        </p:spPr>
        <p:txBody>
          <a:bodyPr anchor="ctr"/>
          <a:lstStyle/>
          <a:p>
            <a:pPr algn="ctr"/>
            <a:r>
              <a:rPr lang="ja-JP" altLang="en-US" sz="6600" dirty="0">
                <a:latin typeface="Calibri" pitchFamily="34" charset="0"/>
              </a:rPr>
              <a:t>改め</a:t>
            </a:r>
            <a:br>
              <a:rPr lang="ja-JP" altLang="en-US" sz="6600" dirty="0">
                <a:latin typeface="Calibri" pitchFamily="34" charset="0"/>
              </a:rPr>
            </a:br>
            <a:r>
              <a:rPr lang="ja-JP" altLang="en-US" sz="6600" dirty="0">
                <a:latin typeface="Calibri" pitchFamily="34" charset="0"/>
              </a:rPr>
              <a:t>励起水素原子の作成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iterate type="lt">
                                    <p:tmPct val="10000"/>
                                  </p:iterate>
                                  <p:childTnLst>
                                    <p:animEffect transition="out" filter="fade">
                                      <p:cBhvr>
                                        <p:cTn id="6" dur="2000"/>
                                        <p:tgtEl>
                                          <p:spTgt spid="13313"/>
                                        </p:tgtEl>
                                      </p:cBhvr>
                                    </p:animEffect>
                                    <p:anim calcmode="lin" valueType="num">
                                      <p:cBhvr>
                                        <p:cTn id="7" dur="2000"/>
                                        <p:tgtEl>
                                          <p:spTgt spid="133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3313"/>
                                        </p:tgtEl>
                                        <p:attrNameLst>
                                          <p:attrName>ppt_h</p:attrName>
                                        </p:attrNameLst>
                                      </p:cBhvr>
                                      <p:tavLst>
                                        <p:tav tm="0">
                                          <p:val>
                                            <p:strVal val="ppt_h"/>
                                          </p:val>
                                        </p:tav>
                                        <p:tav tm="100000">
                                          <p:val>
                                            <p:strVal val="ppt_h"/>
                                          </p:val>
                                        </p:tav>
                                      </p:tavLst>
                                    </p:anim>
                                    <p:set>
                                      <p:cBhvr>
                                        <p:cTn id="9" dur="1" fill="hold">
                                          <p:stCondLst>
                                            <p:cond delay="1999"/>
                                          </p:stCondLst>
                                        </p:cTn>
                                        <p:tgtEl>
                                          <p:spTgt spid="13313"/>
                                        </p:tgtEl>
                                        <p:attrNameLst>
                                          <p:attrName>style.visibility</p:attrName>
                                        </p:attrNameLst>
                                      </p:cBhvr>
                                      <p:to>
                                        <p:strVal val="hidden"/>
                                      </p:to>
                                    </p:set>
                                  </p:childTnLst>
                                </p:cTn>
                              </p:par>
                            </p:childTnLst>
                          </p:cTn>
                        </p:par>
                        <p:par>
                          <p:cTn id="10" fill="hold">
                            <p:stCondLst>
                              <p:cond delay="42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13316"/>
                                        </p:tgtEl>
                                        <p:attrNameLst>
                                          <p:attrName>style.visibility</p:attrName>
                                        </p:attrNameLst>
                                      </p:cBhvr>
                                      <p:to>
                                        <p:strVal val="visible"/>
                                      </p:to>
                                    </p:set>
                                    <p:animEffect transition="in" filter="fade">
                                      <p:cBhvr>
                                        <p:cTn id="13" dur="2000"/>
                                        <p:tgtEl>
                                          <p:spTgt spid="13316"/>
                                        </p:tgtEl>
                                      </p:cBhvr>
                                    </p:animEffect>
                                    <p:anim calcmode="lin" valueType="num">
                                      <p:cBhvr>
                                        <p:cTn id="14" dur="2000" fill="hold"/>
                                        <p:tgtEl>
                                          <p:spTgt spid="13316"/>
                                        </p:tgtEl>
                                        <p:attrNameLst>
                                          <p:attrName>ppt_w</p:attrName>
                                        </p:attrNameLst>
                                      </p:cBhvr>
                                      <p:tavLst>
                                        <p:tav tm="0" fmla="#ppt_w*sin(2.5*pi*$)">
                                          <p:val>
                                            <p:fltVal val="0"/>
                                          </p:val>
                                        </p:tav>
                                        <p:tav tm="100000">
                                          <p:val>
                                            <p:fltVal val="1"/>
                                          </p:val>
                                        </p:tav>
                                      </p:tavLst>
                                    </p:anim>
                                    <p:anim calcmode="lin" valueType="num">
                                      <p:cBhvr>
                                        <p:cTn id="15" dur="2000" fill="hold"/>
                                        <p:tgtEl>
                                          <p:spTgt spid="133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P spid="133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4"/>
          <p:cNvSpPr txBox="1">
            <a:spLocks noChangeArrowheads="1"/>
          </p:cNvSpPr>
          <p:nvPr/>
        </p:nvSpPr>
        <p:spPr bwMode="auto">
          <a:xfrm>
            <a:off x="285750" y="214313"/>
            <a:ext cx="5357813" cy="708025"/>
          </a:xfrm>
          <a:prstGeom prst="rect">
            <a:avLst/>
          </a:prstGeom>
          <a:noFill/>
          <a:ln w="9525">
            <a:noFill/>
            <a:miter lim="800000"/>
            <a:headEnd/>
            <a:tailEnd/>
          </a:ln>
        </p:spPr>
        <p:txBody>
          <a:bodyPr>
            <a:spAutoFit/>
          </a:bodyPr>
          <a:lstStyle/>
          <a:p>
            <a:pPr>
              <a:spcBef>
                <a:spcPct val="50000"/>
              </a:spcBef>
            </a:pPr>
            <a:r>
              <a:rPr lang="en-US" altLang="ja-JP" sz="4000" b="1" u="sng">
                <a:solidFill>
                  <a:srgbClr val="FF0000"/>
                </a:solidFill>
              </a:rPr>
              <a:t>2s</a:t>
            </a:r>
            <a:r>
              <a:rPr lang="ja-JP" altLang="en-US" sz="4000" b="1" u="sng">
                <a:solidFill>
                  <a:srgbClr val="FF0000"/>
                </a:solidFill>
              </a:rPr>
              <a:t>だけ信号にする原理</a:t>
            </a:r>
          </a:p>
        </p:txBody>
      </p:sp>
      <p:cxnSp>
        <p:nvCxnSpPr>
          <p:cNvPr id="6" name="直線コネクタ 5"/>
          <p:cNvCxnSpPr/>
          <p:nvPr/>
        </p:nvCxnSpPr>
        <p:spPr>
          <a:xfrm>
            <a:off x="1500188" y="2714625"/>
            <a:ext cx="335756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5400000">
            <a:off x="-428625" y="3429001"/>
            <a:ext cx="2714625"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357563" y="4429125"/>
            <a:ext cx="13573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500188" y="3714750"/>
            <a:ext cx="121443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57563" y="3357563"/>
            <a:ext cx="1357312"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559" name="テキスト ボックス 24"/>
          <p:cNvSpPr txBox="1">
            <a:spLocks noChangeArrowheads="1"/>
          </p:cNvSpPr>
          <p:nvPr/>
        </p:nvSpPr>
        <p:spPr bwMode="auto">
          <a:xfrm>
            <a:off x="428625" y="1428750"/>
            <a:ext cx="1428750" cy="461963"/>
          </a:xfrm>
          <a:prstGeom prst="rect">
            <a:avLst/>
          </a:prstGeom>
          <a:noFill/>
          <a:ln w="9525">
            <a:noFill/>
            <a:miter lim="800000"/>
            <a:headEnd/>
            <a:tailEnd/>
          </a:ln>
        </p:spPr>
        <p:txBody>
          <a:bodyPr>
            <a:spAutoFit/>
          </a:bodyPr>
          <a:lstStyle/>
          <a:p>
            <a:r>
              <a:rPr lang="en-US" altLang="ja-JP" sz="2400"/>
              <a:t>Energy</a:t>
            </a:r>
          </a:p>
        </p:txBody>
      </p:sp>
      <p:cxnSp>
        <p:nvCxnSpPr>
          <p:cNvPr id="28" name="直線コネクタ 27"/>
          <p:cNvCxnSpPr/>
          <p:nvPr/>
        </p:nvCxnSpPr>
        <p:spPr>
          <a:xfrm rot="10800000">
            <a:off x="928688" y="2714625"/>
            <a:ext cx="571500"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561" name="テキスト ボックス 29"/>
          <p:cNvSpPr txBox="1">
            <a:spLocks noChangeArrowheads="1"/>
          </p:cNvSpPr>
          <p:nvPr/>
        </p:nvSpPr>
        <p:spPr bwMode="auto">
          <a:xfrm>
            <a:off x="357188" y="2500313"/>
            <a:ext cx="357187" cy="461962"/>
          </a:xfrm>
          <a:prstGeom prst="rect">
            <a:avLst/>
          </a:prstGeom>
          <a:noFill/>
          <a:ln w="9525">
            <a:noFill/>
            <a:miter lim="800000"/>
            <a:headEnd/>
            <a:tailEnd/>
          </a:ln>
        </p:spPr>
        <p:txBody>
          <a:bodyPr>
            <a:spAutoFit/>
          </a:bodyPr>
          <a:lstStyle/>
          <a:p>
            <a:r>
              <a:rPr lang="en-US" altLang="ja-JP" sz="2400"/>
              <a:t>0</a:t>
            </a:r>
            <a:endParaRPr lang="ja-JP" altLang="en-US" sz="2400"/>
          </a:p>
        </p:txBody>
      </p:sp>
      <p:cxnSp>
        <p:nvCxnSpPr>
          <p:cNvPr id="32" name="直線コネクタ 31"/>
          <p:cNvCxnSpPr/>
          <p:nvPr/>
        </p:nvCxnSpPr>
        <p:spPr>
          <a:xfrm rot="5400000">
            <a:off x="1284287" y="3214688"/>
            <a:ext cx="1001713" cy="1588"/>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563" name="テキスト ボックス 32"/>
          <p:cNvSpPr txBox="1">
            <a:spLocks noChangeArrowheads="1"/>
          </p:cNvSpPr>
          <p:nvPr/>
        </p:nvSpPr>
        <p:spPr bwMode="auto">
          <a:xfrm>
            <a:off x="2000250" y="3000375"/>
            <a:ext cx="428625" cy="461963"/>
          </a:xfrm>
          <a:prstGeom prst="rect">
            <a:avLst/>
          </a:prstGeom>
          <a:noFill/>
          <a:ln w="9525">
            <a:noFill/>
            <a:miter lim="800000"/>
            <a:headEnd/>
            <a:tailEnd/>
          </a:ln>
        </p:spPr>
        <p:txBody>
          <a:bodyPr>
            <a:spAutoFit/>
          </a:bodyPr>
          <a:lstStyle/>
          <a:p>
            <a:r>
              <a:rPr lang="en-US" altLang="ja-JP" sz="2400"/>
              <a:t>W</a:t>
            </a:r>
            <a:endParaRPr lang="ja-JP" altLang="en-US" sz="2400"/>
          </a:p>
        </p:txBody>
      </p:sp>
      <p:sp>
        <p:nvSpPr>
          <p:cNvPr id="23564" name="テキスト ボックス 33"/>
          <p:cNvSpPr txBox="1">
            <a:spLocks noChangeArrowheads="1"/>
          </p:cNvSpPr>
          <p:nvPr/>
        </p:nvSpPr>
        <p:spPr bwMode="auto">
          <a:xfrm>
            <a:off x="4857750" y="4286250"/>
            <a:ext cx="785813" cy="461963"/>
          </a:xfrm>
          <a:prstGeom prst="rect">
            <a:avLst/>
          </a:prstGeom>
          <a:noFill/>
          <a:ln w="9525">
            <a:noFill/>
            <a:miter lim="800000"/>
            <a:headEnd/>
            <a:tailEnd/>
          </a:ln>
        </p:spPr>
        <p:txBody>
          <a:bodyPr>
            <a:spAutoFit/>
          </a:bodyPr>
          <a:lstStyle/>
          <a:p>
            <a:r>
              <a:rPr lang="en-US" altLang="ja-JP" sz="2400" dirty="0" smtClean="0"/>
              <a:t>1s</a:t>
            </a:r>
            <a:endParaRPr lang="ja-JP" altLang="en-US" sz="2400" dirty="0"/>
          </a:p>
        </p:txBody>
      </p:sp>
      <p:sp>
        <p:nvSpPr>
          <p:cNvPr id="23565" name="テキスト ボックス 34"/>
          <p:cNvSpPr txBox="1">
            <a:spLocks noChangeArrowheads="1"/>
          </p:cNvSpPr>
          <p:nvPr/>
        </p:nvSpPr>
        <p:spPr bwMode="auto">
          <a:xfrm>
            <a:off x="4857750" y="3143250"/>
            <a:ext cx="642938" cy="461963"/>
          </a:xfrm>
          <a:prstGeom prst="rect">
            <a:avLst/>
          </a:prstGeom>
          <a:noFill/>
          <a:ln w="9525">
            <a:noFill/>
            <a:miter lim="800000"/>
            <a:headEnd/>
            <a:tailEnd/>
          </a:ln>
        </p:spPr>
        <p:txBody>
          <a:bodyPr>
            <a:spAutoFit/>
          </a:bodyPr>
          <a:lstStyle/>
          <a:p>
            <a:r>
              <a:rPr lang="en-US" altLang="ja-JP" sz="2400" dirty="0" smtClean="0"/>
              <a:t>2s</a:t>
            </a:r>
            <a:endParaRPr lang="ja-JP" altLang="en-US" sz="2400" dirty="0"/>
          </a:p>
        </p:txBody>
      </p:sp>
      <p:cxnSp>
        <p:nvCxnSpPr>
          <p:cNvPr id="39" name="直線コネクタ 38"/>
          <p:cNvCxnSpPr/>
          <p:nvPr/>
        </p:nvCxnSpPr>
        <p:spPr>
          <a:xfrm rot="5400000">
            <a:off x="1428750"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5400000">
            <a:off x="1643063"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5400000">
            <a:off x="1857375"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2286000"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5400000">
            <a:off x="2071688"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a:off x="2500313" y="3714750"/>
            <a:ext cx="142875"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572" name="テキスト ボックス 48"/>
          <p:cNvSpPr txBox="1">
            <a:spLocks noChangeArrowheads="1"/>
          </p:cNvSpPr>
          <p:nvPr/>
        </p:nvSpPr>
        <p:spPr bwMode="auto">
          <a:xfrm>
            <a:off x="1428750" y="3929063"/>
            <a:ext cx="1500188" cy="830262"/>
          </a:xfrm>
          <a:prstGeom prst="rect">
            <a:avLst/>
          </a:prstGeom>
          <a:noFill/>
          <a:ln w="9525">
            <a:noFill/>
            <a:miter lim="800000"/>
            <a:headEnd/>
            <a:tailEnd/>
          </a:ln>
        </p:spPr>
        <p:txBody>
          <a:bodyPr>
            <a:spAutoFit/>
          </a:bodyPr>
          <a:lstStyle/>
          <a:p>
            <a:r>
              <a:rPr lang="en-US" altLang="ja-JP" sz="2400"/>
              <a:t>electrons</a:t>
            </a:r>
          </a:p>
          <a:p>
            <a:endParaRPr lang="ja-JP" altLang="en-US" sz="2400"/>
          </a:p>
        </p:txBody>
      </p:sp>
      <p:sp>
        <p:nvSpPr>
          <p:cNvPr id="50" name="円/楕円 49"/>
          <p:cNvSpPr/>
          <p:nvPr/>
        </p:nvSpPr>
        <p:spPr>
          <a:xfrm>
            <a:off x="3929063" y="3214688"/>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円/楕円 50"/>
          <p:cNvSpPr/>
          <p:nvPr/>
        </p:nvSpPr>
        <p:spPr>
          <a:xfrm>
            <a:off x="3929063" y="4286250"/>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52" name="直線コネクタ 51"/>
          <p:cNvCxnSpPr/>
          <p:nvPr/>
        </p:nvCxnSpPr>
        <p:spPr>
          <a:xfrm rot="10800000">
            <a:off x="2143125" y="3857625"/>
            <a:ext cx="1714500" cy="50006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23576" name="テキスト ボックス 56"/>
          <p:cNvSpPr txBox="1">
            <a:spLocks noChangeArrowheads="1"/>
          </p:cNvSpPr>
          <p:nvPr/>
        </p:nvSpPr>
        <p:spPr bwMode="auto">
          <a:xfrm>
            <a:off x="5429250" y="1357313"/>
            <a:ext cx="3571875" cy="2062162"/>
          </a:xfrm>
          <a:prstGeom prst="rect">
            <a:avLst/>
          </a:prstGeom>
          <a:noFill/>
          <a:ln w="9525">
            <a:noFill/>
            <a:miter lim="800000"/>
            <a:headEnd/>
            <a:tailEnd/>
          </a:ln>
        </p:spPr>
        <p:txBody>
          <a:bodyPr>
            <a:spAutoFit/>
          </a:bodyPr>
          <a:lstStyle/>
          <a:p>
            <a:r>
              <a:rPr lang="ja-JP" altLang="en-US" sz="3200" b="1"/>
              <a:t>電子増倍管は</a:t>
            </a:r>
            <a:endParaRPr lang="en-US" altLang="ja-JP" sz="3200" b="1"/>
          </a:p>
          <a:p>
            <a:r>
              <a:rPr lang="ja-JP" altLang="en-US" sz="3200" b="1"/>
              <a:t>金属面とそこから出た電子を増倍する部分から成る</a:t>
            </a:r>
            <a:endParaRPr lang="en-US" altLang="ja-JP" sz="3200" b="1"/>
          </a:p>
        </p:txBody>
      </p:sp>
      <p:sp>
        <p:nvSpPr>
          <p:cNvPr id="23577" name="テキスト ボックス 57"/>
          <p:cNvSpPr txBox="1">
            <a:spLocks noChangeArrowheads="1"/>
          </p:cNvSpPr>
          <p:nvPr/>
        </p:nvSpPr>
        <p:spPr bwMode="auto">
          <a:xfrm>
            <a:off x="5429250" y="4000504"/>
            <a:ext cx="3714750" cy="1570038"/>
          </a:xfrm>
          <a:prstGeom prst="rect">
            <a:avLst/>
          </a:prstGeom>
          <a:noFill/>
          <a:ln w="9525">
            <a:noFill/>
            <a:miter lim="800000"/>
            <a:headEnd/>
            <a:tailEnd/>
          </a:ln>
        </p:spPr>
        <p:txBody>
          <a:bodyPr>
            <a:spAutoFit/>
          </a:bodyPr>
          <a:lstStyle/>
          <a:p>
            <a:r>
              <a:rPr lang="en-US" altLang="ja-JP" sz="3200" b="1" dirty="0" smtClean="0"/>
              <a:t>2s</a:t>
            </a:r>
            <a:r>
              <a:rPr lang="ja-JP" altLang="en-US" sz="3200" b="1" dirty="0" smtClean="0"/>
              <a:t>の</a:t>
            </a:r>
            <a:r>
              <a:rPr lang="ja-JP" altLang="en-US" sz="3200" b="1" dirty="0"/>
              <a:t>水素が金属面</a:t>
            </a:r>
            <a:r>
              <a:rPr lang="ja-JP" altLang="en-US" sz="3200" b="1" dirty="0" smtClean="0"/>
              <a:t>に当たると</a:t>
            </a:r>
            <a:r>
              <a:rPr lang="ja-JP" altLang="en-US" sz="3200" b="1" dirty="0"/>
              <a:t>左の機構で電子を放出する</a:t>
            </a:r>
            <a:endParaRPr lang="en-US" altLang="ja-JP" sz="3200" b="1" dirty="0"/>
          </a:p>
        </p:txBody>
      </p:sp>
      <p:sp>
        <p:nvSpPr>
          <p:cNvPr id="29" name="円/楕円 28"/>
          <p:cNvSpPr/>
          <p:nvPr/>
        </p:nvSpPr>
        <p:spPr>
          <a:xfrm>
            <a:off x="1928794" y="3571876"/>
            <a:ext cx="28575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5E-6 -4.34783E-7 C 0.00139 -0.0111 0.00191 -0.0333 0.00972 -0.04163 C 0.01979 -0.05203 0.02952 -0.05643 0.04132 -0.06152 C 0.04931 -0.06059 0.05816 -0.06267 0.06476 -0.05759 C 0.0665 -0.0562 0.06667 -0.05342 0.06806 -0.05157 C 0.07101 -0.04741 0.07795 -0.03955 0.07795 -0.03932 C 0.08108 -0.02798 0.08229 -0.02058 0.07622 -0.00994 C 0.05018 -0.01226 0.05712 -0.00809 0.04636 -0.02775 C 0.04705 -0.03446 0.04653 -0.04255 0.05139 -0.04764 C 0.05452 -0.05088 0.05851 -0.05203 0.06146 -0.0555 C 0.08229 -0.08048 0.10729 -0.08996 0.13611 -0.09528 C 0.15035 -0.0932 0.14809 -0.09459 0.15608 -0.08534 C 0.15799 -0.07609 0.16163 -0.06152 0.15608 -0.05365 C 0.1533 -0.04949 0.14722 -0.05481 0.14288 -0.0555 C 0.13716 -0.0599 0.13507 -0.06198 0.13282 -0.06938 C 0.13334 -0.07609 0.13264 -0.08302 0.13455 -0.08927 C 0.13507 -0.09135 0.13802 -0.09043 0.13959 -0.09135 C 0.14913 -0.09713 0.15886 -0.10106 0.16927 -0.10523 C 0.19948 -0.11725 0.22153 -0.11401 0.25747 -0.11517 C 0.28907 -0.12026 0.27413 -0.11818 0.30243 -0.12118 C 0.37761 -0.14431 0.52726 -0.12512 0.6217 -0.12512 " pathEditMode="relative" rAng="0" ptsTypes="ffffffffffffffffffffA">
                                      <p:cBhvr>
                                        <p:cTn id="22" dur="2000" fill="hold"/>
                                        <p:tgtEl>
                                          <p:spTgt spid="50"/>
                                        </p:tgtEl>
                                        <p:attrNameLst>
                                          <p:attrName>ppt_x</p:attrName>
                                          <p:attrName>ppt_y</p:attrName>
                                        </p:attrNameLst>
                                      </p:cBhvr>
                                      <p:rCtr x="311"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79388" y="200025"/>
            <a:ext cx="8099425" cy="700088"/>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4000" b="1" u="sng" dirty="0" smtClean="0">
                <a:solidFill>
                  <a:srgbClr val="FF0000"/>
                </a:solidFill>
              </a:rPr>
              <a:t>Zeeman</a:t>
            </a:r>
            <a:r>
              <a:rPr lang="en-US" sz="4000" b="1" u="sng" dirty="0" smtClean="0">
                <a:solidFill>
                  <a:srgbClr val="FF0000"/>
                </a:solidFill>
                <a:latin typeface="+mn-ea"/>
                <a:ea typeface="+mn-ea"/>
              </a:rPr>
              <a:t>効果で</a:t>
            </a:r>
            <a:r>
              <a:rPr lang="en-US" altLang="ja-JP" sz="4000" b="1" u="sng" dirty="0">
                <a:solidFill>
                  <a:srgbClr val="FF0000"/>
                </a:solidFill>
              </a:rPr>
              <a:t>Lamb shift</a:t>
            </a:r>
            <a:r>
              <a:rPr lang="en-US" sz="4000" b="1" u="sng" dirty="0">
                <a:solidFill>
                  <a:srgbClr val="FF0000"/>
                </a:solidFill>
                <a:latin typeface="+mn-ea"/>
                <a:ea typeface="+mn-ea"/>
              </a:rPr>
              <a:t>を見る</a:t>
            </a:r>
          </a:p>
        </p:txBody>
      </p:sp>
      <p:sp>
        <p:nvSpPr>
          <p:cNvPr id="12291" name="Text Box 2"/>
          <p:cNvSpPr txBox="1">
            <a:spLocks noChangeArrowheads="1"/>
          </p:cNvSpPr>
          <p:nvPr/>
        </p:nvSpPr>
        <p:spPr bwMode="auto">
          <a:xfrm>
            <a:off x="5580062" y="3860800"/>
            <a:ext cx="3278217" cy="1179513"/>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FFFFFF"/>
                </a:solidFill>
                <a:latin typeface="+mn-ea"/>
                <a:ea typeface="+mn-ea"/>
              </a:rPr>
              <a:t>当てる</a:t>
            </a:r>
            <a:r>
              <a:rPr lang="en-US" altLang="ja-JP" sz="2800" b="1" dirty="0">
                <a:solidFill>
                  <a:srgbClr val="FFFFFF"/>
                </a:solidFill>
                <a:latin typeface="+mn-ea"/>
                <a:ea typeface="+mn-ea"/>
              </a:rPr>
              <a:t>RF</a:t>
            </a:r>
            <a:r>
              <a:rPr lang="en-US" sz="2800" b="1" dirty="0">
                <a:solidFill>
                  <a:srgbClr val="FFFFFF"/>
                </a:solidFill>
                <a:latin typeface="+mn-ea"/>
                <a:ea typeface="+mn-ea"/>
              </a:rPr>
              <a:t>に対応した磁場の強さが求まる</a:t>
            </a:r>
          </a:p>
        </p:txBody>
      </p:sp>
      <p:sp>
        <p:nvSpPr>
          <p:cNvPr id="12292" name="Text Box 3"/>
          <p:cNvSpPr txBox="1">
            <a:spLocks noChangeArrowheads="1"/>
          </p:cNvSpPr>
          <p:nvPr/>
        </p:nvSpPr>
        <p:spPr bwMode="auto">
          <a:xfrm>
            <a:off x="5500694" y="1500174"/>
            <a:ext cx="3429023" cy="1658951"/>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FFFFFF"/>
                </a:solidFill>
                <a:latin typeface="+mn-ea"/>
                <a:ea typeface="+mn-ea"/>
              </a:rPr>
              <a:t>磁場の強さを変えていくと最も信号が弱くなる（最も</a:t>
            </a:r>
            <a:r>
              <a:rPr lang="en-US" altLang="ja-JP" sz="2800" b="1" dirty="0" smtClean="0">
                <a:solidFill>
                  <a:srgbClr val="FFFFFF"/>
                </a:solidFill>
                <a:latin typeface="+mn-ea"/>
                <a:ea typeface="+mn-ea"/>
              </a:rPr>
              <a:t>2p</a:t>
            </a:r>
            <a:r>
              <a:rPr lang="en-US" sz="2800" b="1" dirty="0" smtClean="0">
                <a:solidFill>
                  <a:srgbClr val="FFFFFF"/>
                </a:solidFill>
                <a:latin typeface="+mn-ea"/>
                <a:ea typeface="+mn-ea"/>
              </a:rPr>
              <a:t>に変化する</a:t>
            </a:r>
            <a:r>
              <a:rPr lang="en-US" sz="2800" b="1" dirty="0">
                <a:solidFill>
                  <a:srgbClr val="FFFFFF"/>
                </a:solidFill>
                <a:latin typeface="+mn-ea"/>
                <a:ea typeface="+mn-ea"/>
              </a:rPr>
              <a:t>）磁場がある</a:t>
            </a:r>
          </a:p>
        </p:txBody>
      </p:sp>
      <p:sp>
        <p:nvSpPr>
          <p:cNvPr id="12293" name="Line 4"/>
          <p:cNvSpPr>
            <a:spLocks noChangeShapeType="1"/>
          </p:cNvSpPr>
          <p:nvPr/>
        </p:nvSpPr>
        <p:spPr bwMode="auto">
          <a:xfrm>
            <a:off x="4319588" y="5040313"/>
            <a:ext cx="1587" cy="1619250"/>
          </a:xfrm>
          <a:prstGeom prst="line">
            <a:avLst/>
          </a:prstGeom>
          <a:noFill/>
          <a:ln w="9525">
            <a:solidFill>
              <a:srgbClr val="000000"/>
            </a:solidFill>
            <a:round/>
            <a:headEnd/>
            <a:tailEnd type="triangle" w="med" len="med"/>
          </a:ln>
        </p:spPr>
        <p:txBody>
          <a:bodyPr/>
          <a:lstStyle/>
          <a:p>
            <a:endParaRPr lang="ja-JP" altLang="en-US"/>
          </a:p>
        </p:txBody>
      </p:sp>
      <p:sp>
        <p:nvSpPr>
          <p:cNvPr id="12294" name="AutoShape 5"/>
          <p:cNvSpPr>
            <a:spLocks noChangeArrowheads="1"/>
          </p:cNvSpPr>
          <p:nvPr/>
        </p:nvSpPr>
        <p:spPr bwMode="auto">
          <a:xfrm>
            <a:off x="571472" y="1428736"/>
            <a:ext cx="4572032" cy="4989533"/>
          </a:xfrm>
          <a:prstGeom prst="roundRect">
            <a:avLst>
              <a:gd name="adj" fmla="val 32"/>
            </a:avLst>
          </a:prstGeom>
          <a:solidFill>
            <a:srgbClr val="FFFFFF"/>
          </a:solidFill>
          <a:ln w="9525">
            <a:solidFill>
              <a:srgbClr val="FFFFFF"/>
            </a:solidFill>
            <a:round/>
            <a:headEnd/>
            <a:tailEnd/>
          </a:ln>
        </p:spPr>
        <p:txBody>
          <a:bodyPr wrap="none" anchor="ctr"/>
          <a:lstStyle/>
          <a:p>
            <a:endParaRPr lang="ja-JP" altLang="en-US"/>
          </a:p>
        </p:txBody>
      </p:sp>
      <p:sp>
        <p:nvSpPr>
          <p:cNvPr id="12295" name="Line 6"/>
          <p:cNvSpPr>
            <a:spLocks noChangeShapeType="1"/>
          </p:cNvSpPr>
          <p:nvPr/>
        </p:nvSpPr>
        <p:spPr bwMode="auto">
          <a:xfrm flipV="1">
            <a:off x="1079500" y="1798638"/>
            <a:ext cx="1588" cy="4143375"/>
          </a:xfrm>
          <a:prstGeom prst="line">
            <a:avLst/>
          </a:prstGeom>
          <a:noFill/>
          <a:ln w="9525">
            <a:solidFill>
              <a:srgbClr val="000000"/>
            </a:solidFill>
            <a:round/>
            <a:headEnd/>
            <a:tailEnd type="triangle" w="med" len="med"/>
          </a:ln>
        </p:spPr>
        <p:txBody>
          <a:bodyPr/>
          <a:lstStyle/>
          <a:p>
            <a:endParaRPr lang="ja-JP" altLang="en-US"/>
          </a:p>
        </p:txBody>
      </p:sp>
      <p:sp>
        <p:nvSpPr>
          <p:cNvPr id="12296" name="Line 7"/>
          <p:cNvSpPr>
            <a:spLocks noChangeShapeType="1"/>
          </p:cNvSpPr>
          <p:nvPr/>
        </p:nvSpPr>
        <p:spPr bwMode="auto">
          <a:xfrm>
            <a:off x="1079500" y="5940425"/>
            <a:ext cx="3600450" cy="1588"/>
          </a:xfrm>
          <a:prstGeom prst="line">
            <a:avLst/>
          </a:prstGeom>
          <a:noFill/>
          <a:ln w="9525">
            <a:solidFill>
              <a:srgbClr val="000000"/>
            </a:solidFill>
            <a:round/>
            <a:headEnd/>
            <a:tailEnd type="triangle" w="med" len="med"/>
          </a:ln>
        </p:spPr>
        <p:txBody>
          <a:bodyPr/>
          <a:lstStyle/>
          <a:p>
            <a:endParaRPr lang="ja-JP" altLang="en-US"/>
          </a:p>
        </p:txBody>
      </p:sp>
      <p:sp>
        <p:nvSpPr>
          <p:cNvPr id="12297" name="Line 8"/>
          <p:cNvSpPr>
            <a:spLocks noChangeShapeType="1"/>
          </p:cNvSpPr>
          <p:nvPr/>
        </p:nvSpPr>
        <p:spPr bwMode="auto">
          <a:xfrm flipV="1">
            <a:off x="1079500" y="2159000"/>
            <a:ext cx="3060700" cy="903288"/>
          </a:xfrm>
          <a:prstGeom prst="line">
            <a:avLst/>
          </a:prstGeom>
          <a:noFill/>
          <a:ln w="31750">
            <a:solidFill>
              <a:srgbClr val="FF00FF"/>
            </a:solidFill>
            <a:round/>
            <a:headEnd/>
            <a:tailEnd/>
          </a:ln>
        </p:spPr>
        <p:txBody>
          <a:bodyPr/>
          <a:lstStyle/>
          <a:p>
            <a:endParaRPr lang="ja-JP" altLang="en-US"/>
          </a:p>
        </p:txBody>
      </p:sp>
      <p:sp>
        <p:nvSpPr>
          <p:cNvPr id="12298" name="Line 9"/>
          <p:cNvSpPr>
            <a:spLocks noChangeShapeType="1"/>
          </p:cNvSpPr>
          <p:nvPr/>
        </p:nvSpPr>
        <p:spPr bwMode="auto">
          <a:xfrm>
            <a:off x="1079500" y="3060700"/>
            <a:ext cx="3060700" cy="179388"/>
          </a:xfrm>
          <a:prstGeom prst="line">
            <a:avLst/>
          </a:prstGeom>
          <a:noFill/>
          <a:ln w="31750">
            <a:solidFill>
              <a:srgbClr val="FF00FF"/>
            </a:solidFill>
            <a:round/>
            <a:headEnd/>
            <a:tailEnd/>
          </a:ln>
        </p:spPr>
        <p:txBody>
          <a:bodyPr/>
          <a:lstStyle/>
          <a:p>
            <a:endParaRPr lang="ja-JP" altLang="en-US"/>
          </a:p>
        </p:txBody>
      </p:sp>
      <p:sp>
        <p:nvSpPr>
          <p:cNvPr id="12299" name="Line 10"/>
          <p:cNvSpPr>
            <a:spLocks noChangeShapeType="1"/>
          </p:cNvSpPr>
          <p:nvPr/>
        </p:nvSpPr>
        <p:spPr bwMode="auto">
          <a:xfrm>
            <a:off x="1079500" y="3060700"/>
            <a:ext cx="3060700" cy="1260475"/>
          </a:xfrm>
          <a:prstGeom prst="line">
            <a:avLst/>
          </a:prstGeom>
          <a:noFill/>
          <a:ln w="31750">
            <a:solidFill>
              <a:srgbClr val="FF00FF"/>
            </a:solidFill>
            <a:round/>
            <a:headEnd/>
            <a:tailEnd/>
          </a:ln>
        </p:spPr>
        <p:txBody>
          <a:bodyPr/>
          <a:lstStyle/>
          <a:p>
            <a:endParaRPr lang="ja-JP" altLang="en-US"/>
          </a:p>
        </p:txBody>
      </p:sp>
      <p:sp>
        <p:nvSpPr>
          <p:cNvPr id="12300" name="Line 11"/>
          <p:cNvSpPr>
            <a:spLocks noChangeShapeType="1"/>
          </p:cNvSpPr>
          <p:nvPr/>
        </p:nvSpPr>
        <p:spPr bwMode="auto">
          <a:xfrm flipV="1">
            <a:off x="1079500" y="4678363"/>
            <a:ext cx="3060700" cy="1263650"/>
          </a:xfrm>
          <a:prstGeom prst="line">
            <a:avLst/>
          </a:prstGeom>
          <a:noFill/>
          <a:ln w="31750">
            <a:solidFill>
              <a:srgbClr val="0000FF"/>
            </a:solidFill>
            <a:round/>
            <a:headEnd/>
            <a:tailEnd/>
          </a:ln>
        </p:spPr>
        <p:txBody>
          <a:bodyPr/>
          <a:lstStyle/>
          <a:p>
            <a:endParaRPr lang="ja-JP" altLang="en-US"/>
          </a:p>
        </p:txBody>
      </p:sp>
      <p:sp>
        <p:nvSpPr>
          <p:cNvPr id="12301" name="Line 12"/>
          <p:cNvSpPr>
            <a:spLocks noChangeShapeType="1"/>
          </p:cNvSpPr>
          <p:nvPr/>
        </p:nvSpPr>
        <p:spPr bwMode="auto">
          <a:xfrm flipV="1">
            <a:off x="1079500" y="5038725"/>
            <a:ext cx="3240088" cy="903288"/>
          </a:xfrm>
          <a:prstGeom prst="line">
            <a:avLst/>
          </a:prstGeom>
          <a:noFill/>
          <a:ln w="31750">
            <a:solidFill>
              <a:srgbClr val="0000FF"/>
            </a:solidFill>
            <a:round/>
            <a:headEnd/>
            <a:tailEnd/>
          </a:ln>
        </p:spPr>
        <p:txBody>
          <a:bodyPr/>
          <a:lstStyle/>
          <a:p>
            <a:endParaRPr lang="ja-JP" altLang="en-US"/>
          </a:p>
        </p:txBody>
      </p:sp>
      <p:sp>
        <p:nvSpPr>
          <p:cNvPr id="12303" name="Line 14"/>
          <p:cNvSpPr>
            <a:spLocks noChangeShapeType="1"/>
          </p:cNvSpPr>
          <p:nvPr/>
        </p:nvSpPr>
        <p:spPr bwMode="auto">
          <a:xfrm flipV="1">
            <a:off x="1079500" y="2517775"/>
            <a:ext cx="3060700" cy="903288"/>
          </a:xfrm>
          <a:prstGeom prst="line">
            <a:avLst/>
          </a:prstGeom>
          <a:noFill/>
          <a:ln w="31750">
            <a:solidFill>
              <a:srgbClr val="FF00FF"/>
            </a:solidFill>
            <a:prstDash val="dash"/>
            <a:round/>
            <a:headEnd/>
            <a:tailEnd/>
          </a:ln>
        </p:spPr>
        <p:txBody>
          <a:bodyPr/>
          <a:lstStyle/>
          <a:p>
            <a:endParaRPr lang="ja-JP" altLang="en-US"/>
          </a:p>
        </p:txBody>
      </p:sp>
      <p:sp>
        <p:nvSpPr>
          <p:cNvPr id="12304" name="Line 15"/>
          <p:cNvSpPr>
            <a:spLocks noChangeShapeType="1"/>
          </p:cNvSpPr>
          <p:nvPr/>
        </p:nvSpPr>
        <p:spPr bwMode="auto">
          <a:xfrm>
            <a:off x="1079500" y="3419475"/>
            <a:ext cx="3060700" cy="179388"/>
          </a:xfrm>
          <a:prstGeom prst="line">
            <a:avLst/>
          </a:prstGeom>
          <a:noFill/>
          <a:ln w="31750">
            <a:solidFill>
              <a:srgbClr val="FF00FF"/>
            </a:solidFill>
            <a:prstDash val="dash"/>
            <a:round/>
            <a:headEnd/>
            <a:tailEnd/>
          </a:ln>
        </p:spPr>
        <p:txBody>
          <a:bodyPr/>
          <a:lstStyle/>
          <a:p>
            <a:endParaRPr lang="ja-JP" altLang="en-US"/>
          </a:p>
        </p:txBody>
      </p:sp>
      <p:sp>
        <p:nvSpPr>
          <p:cNvPr id="12305" name="Line 16"/>
          <p:cNvSpPr>
            <a:spLocks noChangeShapeType="1"/>
          </p:cNvSpPr>
          <p:nvPr/>
        </p:nvSpPr>
        <p:spPr bwMode="auto">
          <a:xfrm>
            <a:off x="1079500" y="3419475"/>
            <a:ext cx="3060700" cy="1260475"/>
          </a:xfrm>
          <a:prstGeom prst="line">
            <a:avLst/>
          </a:prstGeom>
          <a:noFill/>
          <a:ln w="31750">
            <a:solidFill>
              <a:srgbClr val="FF00FF"/>
            </a:solidFill>
            <a:prstDash val="dash"/>
            <a:round/>
            <a:headEnd/>
            <a:tailEnd/>
          </a:ln>
        </p:spPr>
        <p:txBody>
          <a:bodyPr/>
          <a:lstStyle/>
          <a:p>
            <a:endParaRPr lang="ja-JP" altLang="en-US"/>
          </a:p>
        </p:txBody>
      </p:sp>
      <p:sp>
        <p:nvSpPr>
          <p:cNvPr id="12306" name="Line 17"/>
          <p:cNvSpPr>
            <a:spLocks noChangeShapeType="1"/>
          </p:cNvSpPr>
          <p:nvPr/>
        </p:nvSpPr>
        <p:spPr bwMode="auto">
          <a:xfrm flipV="1">
            <a:off x="1079500" y="4318000"/>
            <a:ext cx="3060700" cy="1263650"/>
          </a:xfrm>
          <a:prstGeom prst="line">
            <a:avLst/>
          </a:prstGeom>
          <a:noFill/>
          <a:ln w="31750">
            <a:solidFill>
              <a:srgbClr val="0000FF"/>
            </a:solidFill>
            <a:prstDash val="dash"/>
            <a:round/>
            <a:headEnd/>
            <a:tailEnd/>
          </a:ln>
        </p:spPr>
        <p:txBody>
          <a:bodyPr/>
          <a:lstStyle/>
          <a:p>
            <a:endParaRPr lang="ja-JP" altLang="en-US"/>
          </a:p>
        </p:txBody>
      </p:sp>
      <p:sp>
        <p:nvSpPr>
          <p:cNvPr id="12307" name="Line 18"/>
          <p:cNvSpPr>
            <a:spLocks noChangeShapeType="1"/>
          </p:cNvSpPr>
          <p:nvPr/>
        </p:nvSpPr>
        <p:spPr bwMode="auto">
          <a:xfrm flipV="1">
            <a:off x="1079500" y="4678363"/>
            <a:ext cx="3240088" cy="903287"/>
          </a:xfrm>
          <a:prstGeom prst="line">
            <a:avLst/>
          </a:prstGeom>
          <a:noFill/>
          <a:ln w="31750">
            <a:solidFill>
              <a:srgbClr val="0000FF"/>
            </a:solidFill>
            <a:prstDash val="dash"/>
            <a:round/>
            <a:headEnd/>
            <a:tailEnd/>
          </a:ln>
        </p:spPr>
        <p:txBody>
          <a:bodyPr/>
          <a:lstStyle/>
          <a:p>
            <a:endParaRPr lang="ja-JP" altLang="en-US"/>
          </a:p>
        </p:txBody>
      </p:sp>
      <p:sp>
        <p:nvSpPr>
          <p:cNvPr id="12308" name="Text Box 19"/>
          <p:cNvSpPr txBox="1">
            <a:spLocks noChangeArrowheads="1"/>
          </p:cNvSpPr>
          <p:nvPr/>
        </p:nvSpPr>
        <p:spPr bwMode="auto">
          <a:xfrm>
            <a:off x="2160588" y="5940425"/>
            <a:ext cx="1619250" cy="365125"/>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solidFill>
                  <a:srgbClr val="000000"/>
                </a:solidFill>
                <a:latin typeface="+mn-ea"/>
                <a:ea typeface="+mn-ea"/>
              </a:rPr>
              <a:t>磁場　</a:t>
            </a:r>
            <a:r>
              <a:rPr lang="en-US" altLang="ja-JP" sz="2400" b="1" dirty="0">
                <a:solidFill>
                  <a:srgbClr val="000000"/>
                </a:solidFill>
                <a:latin typeface="+mn-ea"/>
                <a:ea typeface="+mn-ea"/>
              </a:rPr>
              <a:t>H</a:t>
            </a:r>
          </a:p>
        </p:txBody>
      </p:sp>
      <p:sp>
        <p:nvSpPr>
          <p:cNvPr id="12309" name="Text Box 20"/>
          <p:cNvSpPr txBox="1">
            <a:spLocks noChangeArrowheads="1"/>
          </p:cNvSpPr>
          <p:nvPr/>
        </p:nvSpPr>
        <p:spPr bwMode="auto">
          <a:xfrm>
            <a:off x="625475" y="2700338"/>
            <a:ext cx="454025" cy="1800225"/>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smtClean="0">
                <a:solidFill>
                  <a:srgbClr val="000000"/>
                </a:solidFill>
              </a:rPr>
              <a:t>周波数</a:t>
            </a:r>
            <a:endParaRPr lang="en-US" altLang="ja-JP" sz="2400" b="1" dirty="0">
              <a:solidFill>
                <a:srgbClr val="000000"/>
              </a:solidFill>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2400" b="1" dirty="0">
                <a:solidFill>
                  <a:srgbClr val="000000"/>
                </a:solidFill>
              </a:rPr>
              <a:t> f</a:t>
            </a:r>
          </a:p>
        </p:txBody>
      </p:sp>
      <p:sp>
        <p:nvSpPr>
          <p:cNvPr id="12310" name="Text Box 21"/>
          <p:cNvSpPr txBox="1">
            <a:spLocks noChangeArrowheads="1"/>
          </p:cNvSpPr>
          <p:nvPr/>
        </p:nvSpPr>
        <p:spPr bwMode="auto">
          <a:xfrm>
            <a:off x="2339975" y="1439863"/>
            <a:ext cx="2803529" cy="639762"/>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000080"/>
                </a:solidFill>
              </a:rPr>
              <a:t>実線は</a:t>
            </a:r>
            <a:r>
              <a:rPr lang="en-US" altLang="ja-JP" sz="2000" b="1" dirty="0">
                <a:solidFill>
                  <a:srgbClr val="000080"/>
                </a:solidFill>
              </a:rPr>
              <a:t>Dirac</a:t>
            </a:r>
            <a:r>
              <a:rPr lang="en-US" sz="2000" b="1" dirty="0">
                <a:solidFill>
                  <a:srgbClr val="000080"/>
                </a:solidFill>
              </a:rPr>
              <a:t>理論</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000080"/>
                </a:solidFill>
              </a:rPr>
              <a:t>破線は</a:t>
            </a:r>
            <a:r>
              <a:rPr lang="en-US" altLang="ja-JP" sz="2000" b="1" dirty="0">
                <a:solidFill>
                  <a:srgbClr val="000080"/>
                </a:solidFill>
              </a:rPr>
              <a:t>Lamb shift</a:t>
            </a:r>
            <a:r>
              <a:rPr lang="en-US" sz="2000" b="1" dirty="0">
                <a:solidFill>
                  <a:srgbClr val="000080"/>
                </a:solidFill>
              </a:rPr>
              <a:t>込み</a:t>
            </a:r>
          </a:p>
        </p:txBody>
      </p:sp>
      <p:sp>
        <p:nvSpPr>
          <p:cNvPr id="12311" name="Line 22"/>
          <p:cNvSpPr>
            <a:spLocks noChangeShapeType="1"/>
          </p:cNvSpPr>
          <p:nvPr/>
        </p:nvSpPr>
        <p:spPr bwMode="auto">
          <a:xfrm>
            <a:off x="1800225" y="1619250"/>
            <a:ext cx="539750" cy="1588"/>
          </a:xfrm>
          <a:prstGeom prst="line">
            <a:avLst/>
          </a:prstGeom>
          <a:noFill/>
          <a:ln w="31750">
            <a:solidFill>
              <a:srgbClr val="000080"/>
            </a:solidFill>
            <a:round/>
            <a:headEnd/>
            <a:tailEnd/>
          </a:ln>
        </p:spPr>
        <p:txBody>
          <a:bodyPr/>
          <a:lstStyle/>
          <a:p>
            <a:endParaRPr lang="ja-JP" altLang="en-US"/>
          </a:p>
        </p:txBody>
      </p:sp>
      <p:sp>
        <p:nvSpPr>
          <p:cNvPr id="12313" name="Text Box 24"/>
          <p:cNvSpPr txBox="1">
            <a:spLocks noChangeArrowheads="1"/>
          </p:cNvSpPr>
          <p:nvPr/>
        </p:nvSpPr>
        <p:spPr bwMode="auto">
          <a:xfrm>
            <a:off x="3643306" y="2786058"/>
            <a:ext cx="1714512" cy="571503"/>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2000" b="1" dirty="0" smtClean="0">
                <a:solidFill>
                  <a:srgbClr val="FF00FF"/>
                </a:solidFill>
              </a:rPr>
              <a:t>2S</a:t>
            </a:r>
            <a:r>
              <a:rPr lang="en-US" altLang="ja-JP" sz="2000" b="1" baseline="-25000" dirty="0" smtClean="0">
                <a:solidFill>
                  <a:srgbClr val="FF00FF"/>
                </a:solidFill>
              </a:rPr>
              <a:t>1/2</a:t>
            </a:r>
            <a:r>
              <a:rPr lang="ja-JP" altLang="en-US" sz="2000" b="1" dirty="0" smtClean="0">
                <a:solidFill>
                  <a:srgbClr val="FF00FF"/>
                </a:solidFill>
              </a:rPr>
              <a:t>－</a:t>
            </a:r>
            <a:r>
              <a:rPr lang="en-US" altLang="ja-JP" sz="2000" b="1" dirty="0" smtClean="0">
                <a:solidFill>
                  <a:srgbClr val="FF00FF"/>
                </a:solidFill>
              </a:rPr>
              <a:t>2</a:t>
            </a:r>
            <a:r>
              <a:rPr lang="en-US" altLang="ja-JP" sz="2000" b="1" dirty="0" smtClean="0">
                <a:solidFill>
                  <a:srgbClr val="FF00FF"/>
                </a:solidFill>
              </a:rPr>
              <a:t>P</a:t>
            </a:r>
            <a:r>
              <a:rPr lang="en-US" altLang="ja-JP" sz="2000" b="1" baseline="-25000" dirty="0" smtClean="0">
                <a:solidFill>
                  <a:srgbClr val="FF00FF"/>
                </a:solidFill>
              </a:rPr>
              <a:t>3/2</a:t>
            </a:r>
            <a:endParaRPr lang="en-US" altLang="ja-JP" sz="2000" b="1" baseline="-25000" dirty="0">
              <a:solidFill>
                <a:srgbClr val="FF00FF"/>
              </a:solidFill>
            </a:endParaRPr>
          </a:p>
        </p:txBody>
      </p:sp>
      <p:sp>
        <p:nvSpPr>
          <p:cNvPr id="12314" name="Text Box 25"/>
          <p:cNvSpPr txBox="1">
            <a:spLocks noChangeArrowheads="1"/>
          </p:cNvSpPr>
          <p:nvPr/>
        </p:nvSpPr>
        <p:spPr bwMode="auto">
          <a:xfrm>
            <a:off x="3643306" y="5214950"/>
            <a:ext cx="1577980" cy="365125"/>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2000" b="1" dirty="0" smtClean="0">
                <a:solidFill>
                  <a:srgbClr val="0000FF"/>
                </a:solidFill>
              </a:rPr>
              <a:t>2S</a:t>
            </a:r>
            <a:r>
              <a:rPr lang="en-US" altLang="ja-JP" sz="2000" b="1" baseline="-25000" dirty="0" smtClean="0">
                <a:solidFill>
                  <a:srgbClr val="0000FF"/>
                </a:solidFill>
              </a:rPr>
              <a:t>1/2</a:t>
            </a:r>
            <a:r>
              <a:rPr lang="ja-JP" altLang="en-US" sz="2000" b="1" dirty="0" smtClean="0">
                <a:solidFill>
                  <a:srgbClr val="0000FF"/>
                </a:solidFill>
              </a:rPr>
              <a:t>－</a:t>
            </a:r>
            <a:r>
              <a:rPr lang="en-US" altLang="ja-JP" sz="2000" b="1" dirty="0" smtClean="0">
                <a:solidFill>
                  <a:srgbClr val="0000FF"/>
                </a:solidFill>
              </a:rPr>
              <a:t>2P</a:t>
            </a:r>
            <a:r>
              <a:rPr lang="en-US" altLang="ja-JP" sz="2000" b="1" baseline="-25000" dirty="0" smtClean="0">
                <a:solidFill>
                  <a:srgbClr val="0000FF"/>
                </a:solidFill>
              </a:rPr>
              <a:t>1/2</a:t>
            </a:r>
            <a:endParaRPr lang="en-US" altLang="ja-JP" sz="2000" b="1" baseline="-25000" dirty="0">
              <a:solidFill>
                <a:srgbClr val="0000FF"/>
              </a:solidFill>
            </a:endParaRPr>
          </a:p>
        </p:txBody>
      </p:sp>
      <p:sp>
        <p:nvSpPr>
          <p:cNvPr id="27" name="下矢印 26"/>
          <p:cNvSpPr/>
          <p:nvPr/>
        </p:nvSpPr>
        <p:spPr>
          <a:xfrm>
            <a:off x="6929454" y="3357562"/>
            <a:ext cx="571504" cy="500066"/>
          </a:xfrm>
          <a:prstGeom prst="downArrow">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Line 22"/>
          <p:cNvSpPr>
            <a:spLocks noChangeShapeType="1"/>
          </p:cNvSpPr>
          <p:nvPr/>
        </p:nvSpPr>
        <p:spPr bwMode="auto">
          <a:xfrm>
            <a:off x="1785918" y="1928802"/>
            <a:ext cx="539750" cy="1588"/>
          </a:xfrm>
          <a:prstGeom prst="line">
            <a:avLst/>
          </a:prstGeom>
          <a:noFill/>
          <a:ln w="31750">
            <a:solidFill>
              <a:srgbClr val="000080"/>
            </a:solidFill>
            <a:prstDash val="dash"/>
            <a:round/>
            <a:headEnd/>
            <a:tailEnd/>
          </a:ln>
        </p:spPr>
        <p:txBody>
          <a:bodyPr/>
          <a:lstStyle/>
          <a:p>
            <a:endParaRPr lang="ja-JP" alt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テキスト ボックス 1"/>
          <p:cNvSpPr txBox="1">
            <a:spLocks noChangeArrowheads="1"/>
          </p:cNvSpPr>
          <p:nvPr/>
        </p:nvSpPr>
        <p:spPr bwMode="auto">
          <a:xfrm>
            <a:off x="2643188" y="2928938"/>
            <a:ext cx="3857625" cy="1189037"/>
          </a:xfrm>
          <a:prstGeom prst="rect">
            <a:avLst/>
          </a:prstGeom>
          <a:noFill/>
          <a:ln w="9525">
            <a:noFill/>
            <a:miter lim="800000"/>
            <a:headEnd/>
            <a:tailEnd/>
          </a:ln>
        </p:spPr>
        <p:txBody>
          <a:bodyPr>
            <a:spAutoFit/>
          </a:bodyPr>
          <a:lstStyle/>
          <a:p>
            <a:r>
              <a:rPr lang="ja-JP" altLang="en-US" sz="7200" b="1">
                <a:solidFill>
                  <a:srgbClr val="FFFF00"/>
                </a:solidFill>
                <a:latin typeface="Calibri" pitchFamily="34" charset="0"/>
              </a:rPr>
              <a:t>実験装置</a:t>
            </a:r>
            <a:endParaRPr lang="en-US" altLang="ja-JP" sz="7200" b="1">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テキスト ボックス 1"/>
          <p:cNvSpPr txBox="1">
            <a:spLocks noChangeArrowheads="1"/>
          </p:cNvSpPr>
          <p:nvPr/>
        </p:nvSpPr>
        <p:spPr bwMode="auto">
          <a:xfrm>
            <a:off x="571500" y="285750"/>
            <a:ext cx="4360863" cy="823913"/>
          </a:xfrm>
          <a:prstGeom prst="rect">
            <a:avLst/>
          </a:prstGeom>
          <a:noFill/>
          <a:ln w="9525">
            <a:noFill/>
            <a:miter lim="800000"/>
            <a:headEnd/>
            <a:tailEnd/>
          </a:ln>
        </p:spPr>
        <p:txBody>
          <a:bodyPr>
            <a:spAutoFit/>
          </a:bodyPr>
          <a:lstStyle/>
          <a:p>
            <a:r>
              <a:rPr lang="ja-JP" altLang="en-US" sz="4800">
                <a:solidFill>
                  <a:srgbClr val="FF0000"/>
                </a:solidFill>
              </a:rPr>
              <a:t>装置の超略図</a:t>
            </a:r>
          </a:p>
        </p:txBody>
      </p:sp>
      <p:sp>
        <p:nvSpPr>
          <p:cNvPr id="3" name="正方形/長方形 2"/>
          <p:cNvSpPr/>
          <p:nvPr/>
        </p:nvSpPr>
        <p:spPr>
          <a:xfrm>
            <a:off x="571500" y="1214438"/>
            <a:ext cx="8001000" cy="50006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chemeClr val="tx1"/>
              </a:solidFill>
            </a:endParaRPr>
          </a:p>
        </p:txBody>
      </p:sp>
      <p:sp>
        <p:nvSpPr>
          <p:cNvPr id="4" name="正方形/長方形 3"/>
          <p:cNvSpPr/>
          <p:nvPr/>
        </p:nvSpPr>
        <p:spPr>
          <a:xfrm>
            <a:off x="1214438" y="2714625"/>
            <a:ext cx="1928812" cy="1785938"/>
          </a:xfrm>
          <a:prstGeom prst="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bg1"/>
                </a:solidFill>
              </a:rPr>
              <a:t>水素原子</a:t>
            </a:r>
            <a:endParaRPr lang="en-US" altLang="ja-JP" b="1" dirty="0">
              <a:solidFill>
                <a:schemeClr val="bg1"/>
              </a:solidFill>
            </a:endParaRPr>
          </a:p>
          <a:p>
            <a:pPr algn="ctr">
              <a:defRPr/>
            </a:pPr>
            <a:r>
              <a:rPr lang="ja-JP" altLang="en-US" b="1" dirty="0">
                <a:solidFill>
                  <a:schemeClr val="bg1"/>
                </a:solidFill>
              </a:rPr>
              <a:t>発生源</a:t>
            </a:r>
            <a:endParaRPr lang="en-US" altLang="ja-JP" b="1" dirty="0">
              <a:solidFill>
                <a:schemeClr val="bg1"/>
              </a:solidFill>
            </a:endParaRPr>
          </a:p>
          <a:p>
            <a:pPr algn="ctr">
              <a:defRPr/>
            </a:pPr>
            <a:r>
              <a:rPr lang="ja-JP" altLang="en-US" b="1" dirty="0">
                <a:solidFill>
                  <a:schemeClr val="bg1"/>
                </a:solidFill>
              </a:rPr>
              <a:t>（第１段階）</a:t>
            </a:r>
          </a:p>
        </p:txBody>
      </p:sp>
      <p:sp>
        <p:nvSpPr>
          <p:cNvPr id="5" name="正方形/長方形 4"/>
          <p:cNvSpPr/>
          <p:nvPr/>
        </p:nvSpPr>
        <p:spPr>
          <a:xfrm>
            <a:off x="3143250" y="2714625"/>
            <a:ext cx="1285875" cy="178593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bg1"/>
                </a:solidFill>
              </a:rPr>
              <a:t>電子銃</a:t>
            </a:r>
            <a:endParaRPr lang="en-US" altLang="ja-JP" b="1" dirty="0">
              <a:solidFill>
                <a:schemeClr val="bg1"/>
              </a:solidFill>
            </a:endParaRPr>
          </a:p>
          <a:p>
            <a:pPr algn="ctr">
              <a:defRPr/>
            </a:pPr>
            <a:r>
              <a:rPr lang="ja-JP" altLang="en-US" b="1" dirty="0">
                <a:solidFill>
                  <a:schemeClr val="bg1"/>
                </a:solidFill>
              </a:rPr>
              <a:t>（第２段階）</a:t>
            </a:r>
          </a:p>
        </p:txBody>
      </p:sp>
      <p:sp>
        <p:nvSpPr>
          <p:cNvPr id="6" name="正方形/長方形 5"/>
          <p:cNvSpPr/>
          <p:nvPr/>
        </p:nvSpPr>
        <p:spPr>
          <a:xfrm>
            <a:off x="4429125" y="2714625"/>
            <a:ext cx="1727200" cy="1785938"/>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a:solidFill>
                  <a:schemeClr val="bg1"/>
                </a:solidFill>
              </a:rPr>
              <a:t>磁場及び</a:t>
            </a:r>
            <a:r>
              <a:rPr lang="en-US" altLang="ja-JP" b="1">
                <a:solidFill>
                  <a:schemeClr val="bg1"/>
                </a:solidFill>
              </a:rPr>
              <a:t>RF</a:t>
            </a:r>
            <a:r>
              <a:rPr lang="ja-JP" altLang="en-US" b="1">
                <a:solidFill>
                  <a:schemeClr val="bg1"/>
                </a:solidFill>
              </a:rPr>
              <a:t>をかける所</a:t>
            </a:r>
            <a:endParaRPr lang="en-US" altLang="ja-JP" b="1">
              <a:solidFill>
                <a:schemeClr val="bg1"/>
              </a:solidFill>
            </a:endParaRPr>
          </a:p>
        </p:txBody>
      </p:sp>
      <p:sp>
        <p:nvSpPr>
          <p:cNvPr id="7" name="正方形/長方形 6"/>
          <p:cNvSpPr/>
          <p:nvPr/>
        </p:nvSpPr>
        <p:spPr>
          <a:xfrm>
            <a:off x="6156325" y="2708275"/>
            <a:ext cx="1428750" cy="178593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bg1"/>
                </a:solidFill>
              </a:rPr>
              <a:t>検出器</a:t>
            </a:r>
            <a:endParaRPr lang="en-US" altLang="ja-JP" b="1" dirty="0">
              <a:solidFill>
                <a:schemeClr val="bg1"/>
              </a:solidFill>
            </a:endParaRPr>
          </a:p>
          <a:p>
            <a:pPr algn="ctr">
              <a:defRPr/>
            </a:pPr>
            <a:r>
              <a:rPr lang="ja-JP" altLang="en-US" b="1" dirty="0">
                <a:solidFill>
                  <a:schemeClr val="bg1"/>
                </a:solidFill>
              </a:rPr>
              <a:t>（第２段階）</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テキスト ボックス 1"/>
          <p:cNvSpPr txBox="1">
            <a:spLocks noChangeArrowheads="1"/>
          </p:cNvSpPr>
          <p:nvPr/>
        </p:nvSpPr>
        <p:spPr bwMode="auto">
          <a:xfrm>
            <a:off x="571500" y="1857375"/>
            <a:ext cx="7858125" cy="1938338"/>
          </a:xfrm>
          <a:prstGeom prst="rect">
            <a:avLst/>
          </a:prstGeom>
          <a:noFill/>
          <a:ln w="9525">
            <a:noFill/>
            <a:miter lim="800000"/>
            <a:headEnd/>
            <a:tailEnd/>
          </a:ln>
        </p:spPr>
        <p:txBody>
          <a:bodyPr>
            <a:spAutoFit/>
          </a:bodyPr>
          <a:lstStyle/>
          <a:p>
            <a:r>
              <a:rPr lang="ja-JP" altLang="en-US" sz="6000" u="sng">
                <a:solidFill>
                  <a:srgbClr val="FF9999"/>
                </a:solidFill>
                <a:latin typeface="Calibri" pitchFamily="34" charset="0"/>
              </a:rPr>
              <a:t>第</a:t>
            </a:r>
            <a:r>
              <a:rPr lang="en-US" altLang="ja-JP" sz="6000" u="sng">
                <a:solidFill>
                  <a:srgbClr val="FF9999"/>
                </a:solidFill>
                <a:latin typeface="Calibri" pitchFamily="34" charset="0"/>
              </a:rPr>
              <a:t>1</a:t>
            </a:r>
            <a:r>
              <a:rPr lang="ja-JP" altLang="en-US" sz="6000" u="sng">
                <a:solidFill>
                  <a:srgbClr val="FF9999"/>
                </a:solidFill>
                <a:latin typeface="Calibri" pitchFamily="34" charset="0"/>
              </a:rPr>
              <a:t>段階</a:t>
            </a:r>
          </a:p>
          <a:p>
            <a:r>
              <a:rPr lang="ja-JP" altLang="en-US" sz="6000">
                <a:solidFill>
                  <a:srgbClr val="FF9999"/>
                </a:solidFill>
                <a:latin typeface="Calibri" pitchFamily="34" charset="0"/>
              </a:rPr>
              <a:t>水素原子発生源の作成</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p:cNvPicPr>
            <a:picLocks noChangeAspect="1" noChangeArrowheads="1"/>
          </p:cNvPicPr>
          <p:nvPr/>
        </p:nvPicPr>
        <p:blipFill>
          <a:blip r:embed="rId2"/>
          <a:srcRect/>
          <a:stretch>
            <a:fillRect/>
          </a:stretch>
        </p:blipFill>
        <p:spPr bwMode="auto">
          <a:xfrm>
            <a:off x="179388" y="620713"/>
            <a:ext cx="8666162" cy="6048375"/>
          </a:xfrm>
          <a:prstGeom prst="rect">
            <a:avLst/>
          </a:prstGeom>
          <a:noFill/>
          <a:ln w="9525">
            <a:noFill/>
            <a:miter lim="800000"/>
            <a:headEnd/>
            <a:tailEnd/>
          </a:ln>
        </p:spPr>
      </p:pic>
      <p:sp>
        <p:nvSpPr>
          <p:cNvPr id="27650" name="テキスト ボックス 148"/>
          <p:cNvSpPr txBox="1">
            <a:spLocks noChangeArrowheads="1"/>
          </p:cNvSpPr>
          <p:nvPr/>
        </p:nvSpPr>
        <p:spPr bwMode="auto">
          <a:xfrm>
            <a:off x="285750" y="0"/>
            <a:ext cx="6500813" cy="584200"/>
          </a:xfrm>
          <a:prstGeom prst="rect">
            <a:avLst/>
          </a:prstGeom>
          <a:noFill/>
          <a:ln w="9525">
            <a:noFill/>
            <a:miter lim="800000"/>
            <a:headEnd/>
            <a:tailEnd/>
          </a:ln>
        </p:spPr>
        <p:txBody>
          <a:bodyPr>
            <a:spAutoFit/>
          </a:bodyPr>
          <a:lstStyle/>
          <a:p>
            <a:r>
              <a:rPr lang="ja-JP" altLang="en-US" sz="3200">
                <a:solidFill>
                  <a:srgbClr val="FFFF00"/>
                </a:solidFill>
              </a:rPr>
              <a:t>水素原子発生源の断面略図（初期）</a:t>
            </a:r>
          </a:p>
        </p:txBody>
      </p:sp>
      <p:sp>
        <p:nvSpPr>
          <p:cNvPr id="27651" name="テキスト ボックス 155"/>
          <p:cNvSpPr txBox="1">
            <a:spLocks noChangeArrowheads="1"/>
          </p:cNvSpPr>
          <p:nvPr/>
        </p:nvSpPr>
        <p:spPr bwMode="auto">
          <a:xfrm>
            <a:off x="2214563" y="3286125"/>
            <a:ext cx="1500187" cy="369888"/>
          </a:xfrm>
          <a:prstGeom prst="rect">
            <a:avLst/>
          </a:prstGeom>
          <a:noFill/>
          <a:ln w="9525">
            <a:noFill/>
            <a:miter lim="800000"/>
            <a:headEnd/>
            <a:tailEnd/>
          </a:ln>
        </p:spPr>
        <p:txBody>
          <a:bodyPr>
            <a:spAutoFit/>
          </a:bodyPr>
          <a:lstStyle/>
          <a:p>
            <a:r>
              <a:rPr lang="en-US" altLang="ja-JP" b="1">
                <a:solidFill>
                  <a:schemeClr val="bg1"/>
                </a:solidFill>
              </a:rPr>
              <a:t>W</a:t>
            </a:r>
            <a:r>
              <a:rPr lang="ja-JP" altLang="en-US" b="1">
                <a:solidFill>
                  <a:schemeClr val="bg1"/>
                </a:solidFill>
              </a:rPr>
              <a:t>チューブ</a:t>
            </a:r>
            <a:r>
              <a:rPr lang="en-US" altLang="ja-JP" b="1"/>
              <a:t> </a:t>
            </a:r>
            <a:endParaRPr lang="ja-JP" altLang="en-US" b="1"/>
          </a:p>
        </p:txBody>
      </p:sp>
      <p:sp>
        <p:nvSpPr>
          <p:cNvPr id="27652" name="テキスト ボックス 156"/>
          <p:cNvSpPr txBox="1">
            <a:spLocks noChangeArrowheads="1"/>
          </p:cNvSpPr>
          <p:nvPr/>
        </p:nvSpPr>
        <p:spPr bwMode="auto">
          <a:xfrm>
            <a:off x="4786313" y="3000375"/>
            <a:ext cx="1571625" cy="369888"/>
          </a:xfrm>
          <a:prstGeom prst="rect">
            <a:avLst/>
          </a:prstGeom>
          <a:noFill/>
          <a:ln w="9525">
            <a:noFill/>
            <a:miter lim="800000"/>
            <a:headEnd/>
            <a:tailEnd/>
          </a:ln>
        </p:spPr>
        <p:txBody>
          <a:bodyPr>
            <a:spAutoFit/>
          </a:bodyPr>
          <a:lstStyle/>
          <a:p>
            <a:r>
              <a:rPr lang="en-US" altLang="ja-JP" b="1">
                <a:solidFill>
                  <a:schemeClr val="bg1"/>
                </a:solidFill>
              </a:rPr>
              <a:t>Cu</a:t>
            </a:r>
            <a:r>
              <a:rPr lang="ja-JP" altLang="en-US" b="1">
                <a:solidFill>
                  <a:schemeClr val="bg1"/>
                </a:solidFill>
              </a:rPr>
              <a:t>シールド</a:t>
            </a:r>
          </a:p>
        </p:txBody>
      </p:sp>
      <p:sp>
        <p:nvSpPr>
          <p:cNvPr id="27653" name="テキスト ボックス 160"/>
          <p:cNvSpPr txBox="1">
            <a:spLocks noChangeArrowheads="1"/>
          </p:cNvSpPr>
          <p:nvPr/>
        </p:nvSpPr>
        <p:spPr bwMode="auto">
          <a:xfrm>
            <a:off x="3143250" y="3857625"/>
            <a:ext cx="1285875" cy="369888"/>
          </a:xfrm>
          <a:prstGeom prst="rect">
            <a:avLst/>
          </a:prstGeom>
          <a:noFill/>
          <a:ln w="9525">
            <a:noFill/>
            <a:miter lim="800000"/>
            <a:headEnd/>
            <a:tailEnd/>
          </a:ln>
        </p:spPr>
        <p:txBody>
          <a:bodyPr>
            <a:spAutoFit/>
          </a:bodyPr>
          <a:lstStyle/>
          <a:p>
            <a:r>
              <a:rPr lang="ja-JP" altLang="en-US" b="1">
                <a:solidFill>
                  <a:schemeClr val="bg1"/>
                </a:solidFill>
              </a:rPr>
              <a:t>フィラメント</a:t>
            </a:r>
          </a:p>
        </p:txBody>
      </p:sp>
      <p:sp>
        <p:nvSpPr>
          <p:cNvPr id="27654" name="テキスト ボックス 161"/>
          <p:cNvSpPr txBox="1">
            <a:spLocks noChangeArrowheads="1"/>
          </p:cNvSpPr>
          <p:nvPr/>
        </p:nvSpPr>
        <p:spPr bwMode="auto">
          <a:xfrm>
            <a:off x="4143375" y="6215063"/>
            <a:ext cx="1285881" cy="369332"/>
          </a:xfrm>
          <a:prstGeom prst="rect">
            <a:avLst/>
          </a:prstGeom>
          <a:noFill/>
          <a:ln w="9525">
            <a:noFill/>
            <a:miter lim="800000"/>
            <a:headEnd/>
            <a:tailEnd/>
          </a:ln>
        </p:spPr>
        <p:txBody>
          <a:bodyPr wrap="square">
            <a:spAutoFit/>
          </a:bodyPr>
          <a:lstStyle/>
          <a:p>
            <a:r>
              <a:rPr lang="en-US" altLang="ja-JP" b="1" dirty="0" smtClean="0">
                <a:solidFill>
                  <a:schemeClr val="bg1"/>
                </a:solidFill>
              </a:rPr>
              <a:t>View Port</a:t>
            </a:r>
            <a:endParaRPr lang="ja-JP" altLang="en-US" b="1" dirty="0">
              <a:solidFill>
                <a:schemeClr val="bg1"/>
              </a:solidFill>
            </a:endParaRPr>
          </a:p>
        </p:txBody>
      </p:sp>
      <p:sp>
        <p:nvSpPr>
          <p:cNvPr id="27655" name="テキスト ボックス 162"/>
          <p:cNvSpPr txBox="1">
            <a:spLocks noChangeArrowheads="1"/>
          </p:cNvSpPr>
          <p:nvPr/>
        </p:nvSpPr>
        <p:spPr bwMode="auto">
          <a:xfrm>
            <a:off x="285750" y="1857375"/>
            <a:ext cx="1643063" cy="369888"/>
          </a:xfrm>
          <a:prstGeom prst="rect">
            <a:avLst/>
          </a:prstGeom>
          <a:noFill/>
          <a:ln w="9525">
            <a:noFill/>
            <a:miter lim="800000"/>
            <a:headEnd/>
            <a:tailEnd/>
          </a:ln>
        </p:spPr>
        <p:txBody>
          <a:bodyPr>
            <a:spAutoFit/>
          </a:bodyPr>
          <a:lstStyle/>
          <a:p>
            <a:r>
              <a:rPr lang="ja-JP" altLang="en-US" b="1">
                <a:solidFill>
                  <a:schemeClr val="bg1"/>
                </a:solidFill>
              </a:rPr>
              <a:t>水素分子入口</a:t>
            </a:r>
          </a:p>
        </p:txBody>
      </p:sp>
      <p:cxnSp>
        <p:nvCxnSpPr>
          <p:cNvPr id="171" name="直線矢印コネクタ 170"/>
          <p:cNvCxnSpPr/>
          <p:nvPr/>
        </p:nvCxnSpPr>
        <p:spPr>
          <a:xfrm rot="5400000">
            <a:off x="69851" y="2857500"/>
            <a:ext cx="1287462"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657" name="テキスト ボックス 173"/>
          <p:cNvSpPr txBox="1">
            <a:spLocks noChangeArrowheads="1"/>
          </p:cNvSpPr>
          <p:nvPr/>
        </p:nvSpPr>
        <p:spPr bwMode="auto">
          <a:xfrm>
            <a:off x="357188" y="4857750"/>
            <a:ext cx="1143000" cy="369888"/>
          </a:xfrm>
          <a:prstGeom prst="rect">
            <a:avLst/>
          </a:prstGeom>
          <a:noFill/>
          <a:ln w="9525">
            <a:noFill/>
            <a:miter lim="800000"/>
            <a:headEnd/>
            <a:tailEnd/>
          </a:ln>
        </p:spPr>
        <p:txBody>
          <a:bodyPr>
            <a:spAutoFit/>
          </a:bodyPr>
          <a:lstStyle/>
          <a:p>
            <a:r>
              <a:rPr lang="ja-JP" altLang="en-US" b="1">
                <a:solidFill>
                  <a:schemeClr val="bg1"/>
                </a:solidFill>
              </a:rPr>
              <a:t>電源へ</a:t>
            </a:r>
          </a:p>
        </p:txBody>
      </p:sp>
      <p:cxnSp>
        <p:nvCxnSpPr>
          <p:cNvPr id="176" name="直線矢印コネクタ 175"/>
          <p:cNvCxnSpPr/>
          <p:nvPr/>
        </p:nvCxnSpPr>
        <p:spPr>
          <a:xfrm rot="5400000" flipH="1" flipV="1">
            <a:off x="534988" y="4679950"/>
            <a:ext cx="357188"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テキスト ボックス 1"/>
          <p:cNvSpPr txBox="1">
            <a:spLocks noChangeArrowheads="1"/>
          </p:cNvSpPr>
          <p:nvPr/>
        </p:nvSpPr>
        <p:spPr bwMode="auto">
          <a:xfrm>
            <a:off x="323850" y="260350"/>
            <a:ext cx="8496300" cy="3387725"/>
          </a:xfrm>
          <a:prstGeom prst="rect">
            <a:avLst/>
          </a:prstGeom>
          <a:noFill/>
          <a:ln w="9525">
            <a:noFill/>
            <a:miter lim="800000"/>
            <a:headEnd/>
            <a:tailEnd/>
          </a:ln>
        </p:spPr>
        <p:txBody>
          <a:bodyPr>
            <a:spAutoFit/>
          </a:bodyPr>
          <a:lstStyle/>
          <a:p>
            <a:r>
              <a:rPr lang="en-US" altLang="ja-JP" sz="3600">
                <a:latin typeface="Calibri" pitchFamily="34" charset="0"/>
              </a:rPr>
              <a:t>W</a:t>
            </a:r>
            <a:r>
              <a:rPr lang="ja-JP" altLang="en-US" sz="3600">
                <a:latin typeface="Calibri" pitchFamily="34" charset="0"/>
              </a:rPr>
              <a:t>チューブ内を通る水素分子を水素原子にするために、</a:t>
            </a:r>
            <a:r>
              <a:rPr lang="en-US" altLang="ja-JP" sz="3600">
                <a:latin typeface="Calibri" pitchFamily="34" charset="0"/>
              </a:rPr>
              <a:t>W</a:t>
            </a:r>
            <a:r>
              <a:rPr lang="ja-JP" altLang="en-US" sz="3600">
                <a:latin typeface="Calibri" pitchFamily="34" charset="0"/>
              </a:rPr>
              <a:t>チューブを加熱したい。</a:t>
            </a:r>
          </a:p>
          <a:p>
            <a:r>
              <a:rPr lang="ja-JP" altLang="en-US" sz="3600">
                <a:latin typeface="Calibri" pitchFamily="34" charset="0"/>
              </a:rPr>
              <a:t>やや現代風に、</a:t>
            </a:r>
            <a:endParaRPr lang="en-US" altLang="ja-JP" sz="3600">
              <a:latin typeface="Calibri" pitchFamily="34" charset="0"/>
            </a:endParaRPr>
          </a:p>
          <a:p>
            <a:r>
              <a:rPr lang="ja-JP" altLang="en-US" sz="3600">
                <a:latin typeface="Calibri" pitchFamily="34" charset="0"/>
              </a:rPr>
              <a:t>フィラメントから熱電子を出し、</a:t>
            </a:r>
            <a:r>
              <a:rPr lang="en-US" altLang="ja-JP" sz="3600">
                <a:latin typeface="Calibri" pitchFamily="34" charset="0"/>
              </a:rPr>
              <a:t>W</a:t>
            </a:r>
            <a:r>
              <a:rPr lang="ja-JP" altLang="en-US" sz="3600">
                <a:latin typeface="Calibri" pitchFamily="34" charset="0"/>
              </a:rPr>
              <a:t>チューブとフィラメントの間に電位差をかけて加速させ、Ｗチューブにぶつけて加熱する。</a:t>
            </a:r>
          </a:p>
        </p:txBody>
      </p:sp>
      <p:sp>
        <p:nvSpPr>
          <p:cNvPr id="23554" name="テキスト ボックス 2"/>
          <p:cNvSpPr txBox="1">
            <a:spLocks noChangeArrowheads="1"/>
          </p:cNvSpPr>
          <p:nvPr/>
        </p:nvSpPr>
        <p:spPr bwMode="auto">
          <a:xfrm>
            <a:off x="971550" y="5734050"/>
            <a:ext cx="7273925" cy="701675"/>
          </a:xfrm>
          <a:prstGeom prst="rect">
            <a:avLst/>
          </a:prstGeom>
          <a:noFill/>
          <a:ln w="9525">
            <a:noFill/>
            <a:miter lim="800000"/>
            <a:headEnd/>
            <a:tailEnd/>
          </a:ln>
        </p:spPr>
        <p:txBody>
          <a:bodyPr>
            <a:spAutoFit/>
          </a:bodyPr>
          <a:lstStyle/>
          <a:p>
            <a:r>
              <a:rPr lang="ja-JP" altLang="en-US" sz="4000">
                <a:solidFill>
                  <a:srgbClr val="00FFFF"/>
                </a:solidFill>
                <a:latin typeface="Calibri" pitchFamily="34" charset="0"/>
              </a:rPr>
              <a:t>まずは、フィラメントに何を使うか</a:t>
            </a:r>
          </a:p>
        </p:txBody>
      </p:sp>
      <p:sp>
        <p:nvSpPr>
          <p:cNvPr id="28675" name="Text Box 4"/>
          <p:cNvSpPr txBox="1">
            <a:spLocks noChangeArrowheads="1"/>
          </p:cNvSpPr>
          <p:nvPr/>
        </p:nvSpPr>
        <p:spPr bwMode="auto">
          <a:xfrm>
            <a:off x="395288" y="3716338"/>
            <a:ext cx="8424862" cy="1739900"/>
          </a:xfrm>
          <a:prstGeom prst="rect">
            <a:avLst/>
          </a:prstGeom>
          <a:noFill/>
          <a:ln w="9525">
            <a:noFill/>
            <a:miter lim="800000"/>
            <a:headEnd/>
            <a:tailEnd/>
          </a:ln>
        </p:spPr>
        <p:txBody>
          <a:bodyPr>
            <a:spAutoFit/>
          </a:bodyPr>
          <a:lstStyle/>
          <a:p>
            <a:pPr>
              <a:spcBef>
                <a:spcPct val="50000"/>
              </a:spcBef>
            </a:pPr>
            <a:r>
              <a:rPr lang="en-US" altLang="ja-JP" sz="3600"/>
              <a:t>W</a:t>
            </a:r>
            <a:r>
              <a:rPr lang="ja-JP" altLang="en-US" sz="3600"/>
              <a:t>チューブは、高価なため、しばらくは同等の熱容量を持つシャーペンの芯を目標の温度（約１８００</a:t>
            </a:r>
            <a:r>
              <a:rPr lang="en-US" altLang="ja-JP" sz="3600"/>
              <a:t>K</a:t>
            </a:r>
            <a:r>
              <a:rPr lang="ja-JP" altLang="en-US" sz="3600"/>
              <a:t>）まで温める。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テキスト ボックス 1"/>
          <p:cNvSpPr txBox="1">
            <a:spLocks noChangeArrowheads="1"/>
          </p:cNvSpPr>
          <p:nvPr/>
        </p:nvSpPr>
        <p:spPr bwMode="auto">
          <a:xfrm>
            <a:off x="357188" y="214313"/>
            <a:ext cx="2774950" cy="1006475"/>
          </a:xfrm>
          <a:prstGeom prst="rect">
            <a:avLst/>
          </a:prstGeom>
          <a:noFill/>
          <a:ln w="9525">
            <a:noFill/>
            <a:miter lim="800000"/>
            <a:headEnd/>
            <a:tailEnd/>
          </a:ln>
        </p:spPr>
        <p:txBody>
          <a:bodyPr>
            <a:spAutoFit/>
          </a:bodyPr>
          <a:lstStyle/>
          <a:p>
            <a:r>
              <a:rPr lang="ja-JP" altLang="en-US" sz="6000">
                <a:solidFill>
                  <a:srgbClr val="FF0000"/>
                </a:solidFill>
                <a:latin typeface="Calibri" pitchFamily="34" charset="0"/>
              </a:rPr>
              <a:t>其の壱</a:t>
            </a:r>
          </a:p>
        </p:txBody>
      </p:sp>
      <p:sp>
        <p:nvSpPr>
          <p:cNvPr id="29698" name="テキスト ボックス 4"/>
          <p:cNvSpPr txBox="1">
            <a:spLocks noChangeArrowheads="1"/>
          </p:cNvSpPr>
          <p:nvPr/>
        </p:nvSpPr>
        <p:spPr bwMode="auto">
          <a:xfrm>
            <a:off x="539750" y="1125538"/>
            <a:ext cx="5832475" cy="1311275"/>
          </a:xfrm>
          <a:prstGeom prst="rect">
            <a:avLst/>
          </a:prstGeom>
          <a:noFill/>
          <a:ln w="9525">
            <a:noFill/>
            <a:miter lim="800000"/>
            <a:headEnd/>
            <a:tailEnd/>
          </a:ln>
        </p:spPr>
        <p:txBody>
          <a:bodyPr>
            <a:spAutoFit/>
          </a:bodyPr>
          <a:lstStyle/>
          <a:p>
            <a:r>
              <a:rPr lang="ja-JP" altLang="en-US" sz="4000">
                <a:latin typeface="Calibri" pitchFamily="34" charset="0"/>
              </a:rPr>
              <a:t>市販の電球をかち割って、</a:t>
            </a:r>
            <a:endParaRPr lang="en-US" altLang="ja-JP" sz="4000">
              <a:latin typeface="Calibri" pitchFamily="34" charset="0"/>
            </a:endParaRPr>
          </a:p>
          <a:p>
            <a:r>
              <a:rPr lang="ja-JP" altLang="en-US" sz="4000">
                <a:latin typeface="Calibri" pitchFamily="34" charset="0"/>
              </a:rPr>
              <a:t>中のフィラメントを使う。</a:t>
            </a:r>
          </a:p>
        </p:txBody>
      </p:sp>
      <p:pic>
        <p:nvPicPr>
          <p:cNvPr id="1028" name="Picture 4"/>
          <p:cNvPicPr>
            <a:picLocks noChangeAspect="1" noChangeArrowheads="1"/>
          </p:cNvPicPr>
          <p:nvPr/>
        </p:nvPicPr>
        <p:blipFill>
          <a:blip r:embed="rId2"/>
          <a:srcRect/>
          <a:stretch>
            <a:fillRect/>
          </a:stretch>
        </p:blipFill>
        <p:spPr bwMode="auto">
          <a:xfrm>
            <a:off x="5643563" y="2143125"/>
            <a:ext cx="3357562" cy="2517775"/>
          </a:xfrm>
          <a:prstGeom prst="rect">
            <a:avLst/>
          </a:prstGeom>
          <a:noFill/>
          <a:ln w="9525">
            <a:noFill/>
            <a:miter lim="800000"/>
            <a:headEnd/>
            <a:tailEnd/>
          </a:ln>
        </p:spPr>
      </p:pic>
      <p:pic>
        <p:nvPicPr>
          <p:cNvPr id="1029" name="Picture 5"/>
          <p:cNvPicPr>
            <a:picLocks noChangeAspect="1" noChangeArrowheads="1"/>
          </p:cNvPicPr>
          <p:nvPr/>
        </p:nvPicPr>
        <p:blipFill>
          <a:blip r:embed="rId3"/>
          <a:srcRect/>
          <a:stretch>
            <a:fillRect/>
          </a:stretch>
        </p:blipFill>
        <p:spPr bwMode="auto">
          <a:xfrm>
            <a:off x="571500" y="3071813"/>
            <a:ext cx="4572000" cy="3429000"/>
          </a:xfrm>
          <a:prstGeom prst="rect">
            <a:avLst/>
          </a:prstGeom>
          <a:noFill/>
          <a:ln w="9525">
            <a:noFill/>
            <a:miter lim="800000"/>
            <a:headEnd/>
            <a:tailEnd/>
          </a:ln>
        </p:spPr>
      </p:pic>
      <p:pic>
        <p:nvPicPr>
          <p:cNvPr id="1030" name="Picture 6"/>
          <p:cNvPicPr>
            <a:picLocks noChangeAspect="1" noChangeArrowheads="1"/>
          </p:cNvPicPr>
          <p:nvPr/>
        </p:nvPicPr>
        <p:blipFill>
          <a:blip r:embed="rId4"/>
          <a:srcRect/>
          <a:stretch>
            <a:fillRect/>
          </a:stretch>
        </p:blipFill>
        <p:spPr bwMode="auto">
          <a:xfrm>
            <a:off x="5643563" y="4340225"/>
            <a:ext cx="3357562" cy="2517775"/>
          </a:xfrm>
          <a:prstGeom prst="rect">
            <a:avLst/>
          </a:prstGeom>
          <a:noFill/>
          <a:ln w="9525">
            <a:noFill/>
            <a:miter lim="800000"/>
            <a:headEnd/>
            <a:tailEnd/>
          </a:ln>
        </p:spPr>
      </p:pic>
      <p:pic>
        <p:nvPicPr>
          <p:cNvPr id="24584" name="Picture 8"/>
          <p:cNvPicPr>
            <a:picLocks noChangeAspect="1" noChangeArrowheads="1"/>
          </p:cNvPicPr>
          <p:nvPr/>
        </p:nvPicPr>
        <p:blipFill>
          <a:blip r:embed="rId5"/>
          <a:srcRect/>
          <a:stretch>
            <a:fillRect/>
          </a:stretch>
        </p:blipFill>
        <p:spPr bwMode="auto">
          <a:xfrm>
            <a:off x="0" y="2546350"/>
            <a:ext cx="5748338" cy="4311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2" presetClass="entr" presetSubtype="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A3B0136"/>
          <p:cNvPicPr>
            <a:picLocks noChangeAspect="1" noChangeArrowheads="1"/>
          </p:cNvPicPr>
          <p:nvPr/>
        </p:nvPicPr>
        <p:blipFill>
          <a:blip r:embed="rId2"/>
          <a:srcRect/>
          <a:stretch>
            <a:fillRect/>
          </a:stretch>
        </p:blipFill>
        <p:spPr bwMode="auto">
          <a:xfrm>
            <a:off x="2016125" y="1511300"/>
            <a:ext cx="7127875" cy="5346700"/>
          </a:xfrm>
          <a:prstGeom prst="rect">
            <a:avLst/>
          </a:prstGeom>
          <a:noFill/>
          <a:ln w="9525">
            <a:noFill/>
            <a:miter lim="800000"/>
            <a:headEnd/>
            <a:tailEnd/>
          </a:ln>
        </p:spPr>
      </p:pic>
      <p:pic>
        <p:nvPicPr>
          <p:cNvPr id="20481" name="Picture 3" descr="C:\Documents and Settings\pone2008\デスクトップ\2009年度　発表用\P1 report\CA3B0134+.JPG"/>
          <p:cNvPicPr>
            <a:picLocks noChangeAspect="1" noChangeArrowheads="1"/>
          </p:cNvPicPr>
          <p:nvPr/>
        </p:nvPicPr>
        <p:blipFill>
          <a:blip r:embed="rId3"/>
          <a:srcRect/>
          <a:stretch>
            <a:fillRect/>
          </a:stretch>
        </p:blipFill>
        <p:spPr bwMode="auto">
          <a:xfrm>
            <a:off x="900113" y="188913"/>
            <a:ext cx="7272337" cy="5454650"/>
          </a:xfrm>
          <a:prstGeom prst="rect">
            <a:avLst/>
          </a:prstGeom>
          <a:noFill/>
          <a:ln w="9525">
            <a:noFill/>
            <a:miter lim="800000"/>
            <a:headEnd/>
            <a:tailEnd/>
          </a:ln>
        </p:spPr>
      </p:pic>
      <p:pic>
        <p:nvPicPr>
          <p:cNvPr id="20484" name="Picture 4" descr="CA3B0141"/>
          <p:cNvPicPr>
            <a:picLocks noChangeAspect="1" noChangeArrowheads="1"/>
          </p:cNvPicPr>
          <p:nvPr/>
        </p:nvPicPr>
        <p:blipFill>
          <a:blip r:embed="rId4"/>
          <a:srcRect/>
          <a:stretch>
            <a:fillRect/>
          </a:stretch>
        </p:blipFill>
        <p:spPr bwMode="auto">
          <a:xfrm>
            <a:off x="250825" y="908050"/>
            <a:ext cx="7200900" cy="5400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0481"/>
                                        </p:tgtEl>
                                        <p:attrNameLst>
                                          <p:attrName>style.visibility</p:attrName>
                                        </p:attrNameLst>
                                      </p:cBhvr>
                                      <p:to>
                                        <p:strVal val="visible"/>
                                      </p:to>
                                    </p:set>
                                    <p:anim calcmode="lin" valueType="num">
                                      <p:cBhvr>
                                        <p:cTn id="13" dur="500" fill="hold"/>
                                        <p:tgtEl>
                                          <p:spTgt spid="20481"/>
                                        </p:tgtEl>
                                        <p:attrNameLst>
                                          <p:attrName>ppt_w</p:attrName>
                                        </p:attrNameLst>
                                      </p:cBhvr>
                                      <p:tavLst>
                                        <p:tav tm="0">
                                          <p:val>
                                            <p:fltVal val="0"/>
                                          </p:val>
                                        </p:tav>
                                        <p:tav tm="100000">
                                          <p:val>
                                            <p:strVal val="#ppt_w"/>
                                          </p:val>
                                        </p:tav>
                                      </p:tavLst>
                                    </p:anim>
                                    <p:anim calcmode="lin" valueType="num">
                                      <p:cBhvr>
                                        <p:cTn id="14" dur="500" fill="hold"/>
                                        <p:tgtEl>
                                          <p:spTgt spid="2048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0484"/>
                                        </p:tgtEl>
                                        <p:attrNameLst>
                                          <p:attrName>style.visibility</p:attrName>
                                        </p:attrNameLst>
                                      </p:cBhvr>
                                      <p:to>
                                        <p:strVal val="visible"/>
                                      </p:to>
                                    </p:set>
                                    <p:anim calcmode="lin" valueType="num">
                                      <p:cBhvr>
                                        <p:cTn id="19" dur="500" fill="hold"/>
                                        <p:tgtEl>
                                          <p:spTgt spid="20484"/>
                                        </p:tgtEl>
                                        <p:attrNameLst>
                                          <p:attrName>ppt_w</p:attrName>
                                        </p:attrNameLst>
                                      </p:cBhvr>
                                      <p:tavLst>
                                        <p:tav tm="0">
                                          <p:val>
                                            <p:fltVal val="0"/>
                                          </p:val>
                                        </p:tav>
                                        <p:tav tm="100000">
                                          <p:val>
                                            <p:strVal val="#ppt_w"/>
                                          </p:val>
                                        </p:tav>
                                      </p:tavLst>
                                    </p:anim>
                                    <p:anim calcmode="lin" valueType="num">
                                      <p:cBhvr>
                                        <p:cTn id="20"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noChangeArrowheads="1"/>
          </p:cNvPicPr>
          <p:nvPr/>
        </p:nvPicPr>
        <p:blipFill>
          <a:blip r:embed="rId2"/>
          <a:srcRect/>
          <a:stretch>
            <a:fillRect/>
          </a:stretch>
        </p:blipFill>
        <p:spPr bwMode="auto">
          <a:xfrm>
            <a:off x="1643063" y="1357313"/>
            <a:ext cx="5357812" cy="4651375"/>
          </a:xfrm>
          <a:prstGeom prst="rect">
            <a:avLst/>
          </a:prstGeom>
          <a:noFill/>
          <a:ln w="9525">
            <a:noFill/>
            <a:miter lim="800000"/>
            <a:headEnd/>
            <a:tailEnd/>
          </a:ln>
        </p:spPr>
      </p:pic>
      <p:sp>
        <p:nvSpPr>
          <p:cNvPr id="31746" name="テキスト ボックス 2"/>
          <p:cNvSpPr txBox="1">
            <a:spLocks noChangeArrowheads="1"/>
          </p:cNvSpPr>
          <p:nvPr/>
        </p:nvSpPr>
        <p:spPr bwMode="auto">
          <a:xfrm>
            <a:off x="428625" y="357188"/>
            <a:ext cx="6735763" cy="701675"/>
          </a:xfrm>
          <a:prstGeom prst="rect">
            <a:avLst/>
          </a:prstGeom>
          <a:noFill/>
          <a:ln w="9525">
            <a:noFill/>
            <a:miter lim="800000"/>
            <a:headEnd/>
            <a:tailEnd/>
          </a:ln>
        </p:spPr>
        <p:txBody>
          <a:bodyPr>
            <a:spAutoFit/>
          </a:bodyPr>
          <a:lstStyle/>
          <a:p>
            <a:r>
              <a:rPr lang="ja-JP" altLang="en-US" sz="4000">
                <a:solidFill>
                  <a:srgbClr val="FFFF00"/>
                </a:solidFill>
              </a:rPr>
              <a:t>電源１号（フィラメント用）</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テキスト ボックス 4"/>
          <p:cNvSpPr txBox="1">
            <a:spLocks noChangeArrowheads="1"/>
          </p:cNvSpPr>
          <p:nvPr/>
        </p:nvSpPr>
        <p:spPr bwMode="auto">
          <a:xfrm>
            <a:off x="684213" y="2924175"/>
            <a:ext cx="8064500" cy="1189038"/>
          </a:xfrm>
          <a:prstGeom prst="rect">
            <a:avLst/>
          </a:prstGeom>
          <a:noFill/>
          <a:ln w="9525">
            <a:noFill/>
            <a:miter lim="800000"/>
            <a:headEnd/>
            <a:tailEnd/>
          </a:ln>
        </p:spPr>
        <p:txBody>
          <a:bodyPr>
            <a:spAutoFit/>
          </a:bodyPr>
          <a:lstStyle/>
          <a:p>
            <a:r>
              <a:rPr lang="en-US" altLang="ja-JP" sz="7200" b="1" dirty="0">
                <a:solidFill>
                  <a:srgbClr val="FFFF00"/>
                </a:solidFill>
                <a:latin typeface="Calibri" pitchFamily="34" charset="0"/>
              </a:rPr>
              <a:t>Lamb</a:t>
            </a:r>
            <a:r>
              <a:rPr lang="ja-JP" altLang="en-US" sz="7200" b="1" dirty="0">
                <a:solidFill>
                  <a:srgbClr val="FFFF00"/>
                </a:solidFill>
                <a:latin typeface="Calibri" pitchFamily="34" charset="0"/>
              </a:rPr>
              <a:t>　</a:t>
            </a:r>
            <a:r>
              <a:rPr lang="en-US" altLang="ja-JP" sz="7200" b="1" dirty="0">
                <a:solidFill>
                  <a:srgbClr val="FFFF00"/>
                </a:solidFill>
                <a:latin typeface="Calibri" pitchFamily="34" charset="0"/>
              </a:rPr>
              <a:t>shift </a:t>
            </a:r>
            <a:r>
              <a:rPr lang="ja-JP" altLang="en-US" sz="7200" b="1" dirty="0">
                <a:solidFill>
                  <a:srgbClr val="FFFF00"/>
                </a:solidFill>
                <a:latin typeface="Calibri" pitchFamily="34" charset="0"/>
              </a:rPr>
              <a:t>の説明</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5"/>
          <p:cNvSpPr txBox="1">
            <a:spLocks noChangeArrowheads="1"/>
          </p:cNvSpPr>
          <p:nvPr/>
        </p:nvSpPr>
        <p:spPr bwMode="auto">
          <a:xfrm>
            <a:off x="250825" y="3357563"/>
            <a:ext cx="8424863" cy="2289175"/>
          </a:xfrm>
          <a:prstGeom prst="rect">
            <a:avLst/>
          </a:prstGeom>
          <a:noFill/>
          <a:ln w="9525">
            <a:noFill/>
            <a:miter lim="800000"/>
            <a:headEnd/>
            <a:tailEnd/>
          </a:ln>
        </p:spPr>
        <p:txBody>
          <a:bodyPr>
            <a:spAutoFit/>
          </a:bodyPr>
          <a:lstStyle/>
          <a:p>
            <a:pPr>
              <a:spcBef>
                <a:spcPct val="50000"/>
              </a:spcBef>
            </a:pPr>
            <a:r>
              <a:rPr lang="ja-JP" altLang="en-US" sz="3600" b="1"/>
              <a:t>が、</a:t>
            </a:r>
          </a:p>
          <a:p>
            <a:pPr>
              <a:spcBef>
                <a:spcPct val="50000"/>
              </a:spcBef>
            </a:pPr>
            <a:r>
              <a:rPr lang="ja-JP" altLang="en-US" sz="3600" b="1"/>
              <a:t>パワーがまるで足らない。</a:t>
            </a:r>
          </a:p>
          <a:p>
            <a:pPr>
              <a:spcBef>
                <a:spcPct val="50000"/>
              </a:spcBef>
            </a:pPr>
            <a:r>
              <a:rPr lang="ja-JP" altLang="en-US" sz="3600" b="1"/>
              <a:t>（おまけに、フィラメントはもろく消耗品。）</a:t>
            </a:r>
          </a:p>
        </p:txBody>
      </p:sp>
      <p:sp>
        <p:nvSpPr>
          <p:cNvPr id="32770" name="Text Box 6"/>
          <p:cNvSpPr txBox="1">
            <a:spLocks noChangeArrowheads="1"/>
          </p:cNvSpPr>
          <p:nvPr/>
        </p:nvSpPr>
        <p:spPr bwMode="auto">
          <a:xfrm>
            <a:off x="179388" y="549275"/>
            <a:ext cx="8964612" cy="2289175"/>
          </a:xfrm>
          <a:prstGeom prst="rect">
            <a:avLst/>
          </a:prstGeom>
          <a:noFill/>
          <a:ln w="9525">
            <a:noFill/>
            <a:miter lim="800000"/>
            <a:headEnd/>
            <a:tailEnd/>
          </a:ln>
        </p:spPr>
        <p:txBody>
          <a:bodyPr>
            <a:spAutoFit/>
          </a:bodyPr>
          <a:lstStyle/>
          <a:p>
            <a:pPr>
              <a:spcBef>
                <a:spcPct val="50000"/>
              </a:spcBef>
            </a:pPr>
            <a:r>
              <a:rPr lang="ja-JP" altLang="en-US" sz="3600"/>
              <a:t>電源１号の都合上、</a:t>
            </a:r>
          </a:p>
          <a:p>
            <a:pPr>
              <a:spcBef>
                <a:spcPct val="50000"/>
              </a:spcBef>
            </a:pPr>
            <a:r>
              <a:rPr lang="ja-JP" altLang="en-US" sz="3600"/>
              <a:t>３５</a:t>
            </a:r>
            <a:r>
              <a:rPr lang="en-US" altLang="ja-JP" sz="3600"/>
              <a:t>V</a:t>
            </a:r>
            <a:r>
              <a:rPr lang="ja-JP" altLang="en-US" sz="3600"/>
              <a:t>、数</a:t>
            </a:r>
            <a:r>
              <a:rPr lang="en-US" altLang="ja-JP" sz="3600"/>
              <a:t>A</a:t>
            </a:r>
            <a:r>
              <a:rPr lang="ja-JP" altLang="en-US" sz="3600"/>
              <a:t>までしかかけられなかったが、</a:t>
            </a:r>
          </a:p>
          <a:p>
            <a:pPr>
              <a:spcBef>
                <a:spcPct val="50000"/>
              </a:spcBef>
            </a:pPr>
            <a:r>
              <a:rPr lang="ja-JP" altLang="en-US" sz="3600">
                <a:solidFill>
                  <a:srgbClr val="FFFF00"/>
                </a:solidFill>
              </a:rPr>
              <a:t>うまく輝き、熱電子が出ていることも確認。</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p:cNvSpPr txBox="1">
            <a:spLocks noChangeArrowheads="1"/>
          </p:cNvSpPr>
          <p:nvPr/>
        </p:nvSpPr>
        <p:spPr bwMode="auto">
          <a:xfrm>
            <a:off x="0" y="333375"/>
            <a:ext cx="8820150" cy="366713"/>
          </a:xfrm>
          <a:prstGeom prst="rect">
            <a:avLst/>
          </a:prstGeom>
          <a:noFill/>
          <a:ln w="9525">
            <a:noFill/>
            <a:miter lim="800000"/>
            <a:headEnd/>
            <a:tailEnd/>
          </a:ln>
        </p:spPr>
        <p:txBody>
          <a:bodyPr>
            <a:spAutoFit/>
          </a:bodyPr>
          <a:lstStyle/>
          <a:p>
            <a:pPr>
              <a:spcBef>
                <a:spcPct val="50000"/>
              </a:spcBef>
            </a:pPr>
            <a:endParaRPr lang="ja-JP" altLang="en-US"/>
          </a:p>
        </p:txBody>
      </p:sp>
      <p:sp>
        <p:nvSpPr>
          <p:cNvPr id="33794" name="Text Box 5"/>
          <p:cNvSpPr txBox="1">
            <a:spLocks noChangeArrowheads="1"/>
          </p:cNvSpPr>
          <p:nvPr/>
        </p:nvSpPr>
        <p:spPr bwMode="auto">
          <a:xfrm>
            <a:off x="539750" y="692150"/>
            <a:ext cx="7704138" cy="2289175"/>
          </a:xfrm>
          <a:prstGeom prst="rect">
            <a:avLst/>
          </a:prstGeom>
          <a:noFill/>
          <a:ln w="9525">
            <a:noFill/>
            <a:miter lim="800000"/>
            <a:headEnd/>
            <a:tailEnd/>
          </a:ln>
        </p:spPr>
        <p:txBody>
          <a:bodyPr>
            <a:spAutoFit/>
          </a:bodyPr>
          <a:lstStyle/>
          <a:p>
            <a:pPr>
              <a:spcBef>
                <a:spcPct val="50000"/>
              </a:spcBef>
            </a:pPr>
            <a:r>
              <a:rPr lang="ja-JP" altLang="en-US" sz="3600" b="1" u="sng">
                <a:solidFill>
                  <a:srgbClr val="FF0000"/>
                </a:solidFill>
              </a:rPr>
              <a:t>パワーを上げる策</a:t>
            </a:r>
          </a:p>
          <a:p>
            <a:pPr>
              <a:spcBef>
                <a:spcPct val="50000"/>
              </a:spcBef>
            </a:pPr>
            <a:r>
              <a:rPr lang="ja-JP" altLang="en-US" sz="3600" b="1"/>
              <a:t>・市販フィラメントをたくさんつける</a:t>
            </a:r>
          </a:p>
          <a:p>
            <a:pPr>
              <a:spcBef>
                <a:spcPct val="50000"/>
              </a:spcBef>
            </a:pPr>
            <a:r>
              <a:rPr lang="ja-JP" altLang="en-US" sz="3600" b="1"/>
              <a:t>・もっと</a:t>
            </a:r>
            <a:r>
              <a:rPr lang="ja-JP" altLang="en-US" sz="3600" b="1">
                <a:solidFill>
                  <a:srgbClr val="FFFF00"/>
                </a:solidFill>
              </a:rPr>
              <a:t>ゴツい</a:t>
            </a:r>
            <a:r>
              <a:rPr lang="ja-JP" altLang="en-US" sz="3600" b="1"/>
              <a:t>フィラメントをつかう</a:t>
            </a:r>
          </a:p>
        </p:txBody>
      </p:sp>
      <p:sp>
        <p:nvSpPr>
          <p:cNvPr id="33795" name="Text Box 6"/>
          <p:cNvSpPr txBox="1">
            <a:spLocks noChangeArrowheads="1"/>
          </p:cNvSpPr>
          <p:nvPr/>
        </p:nvSpPr>
        <p:spPr bwMode="auto">
          <a:xfrm>
            <a:off x="323850" y="3357563"/>
            <a:ext cx="8351838" cy="1190625"/>
          </a:xfrm>
          <a:prstGeom prst="rect">
            <a:avLst/>
          </a:prstGeom>
          <a:noFill/>
          <a:ln w="9525">
            <a:noFill/>
            <a:miter lim="800000"/>
            <a:headEnd/>
            <a:tailEnd/>
          </a:ln>
        </p:spPr>
        <p:txBody>
          <a:bodyPr>
            <a:spAutoFit/>
          </a:bodyPr>
          <a:lstStyle/>
          <a:p>
            <a:pPr>
              <a:spcBef>
                <a:spcPct val="50000"/>
              </a:spcBef>
            </a:pPr>
            <a:r>
              <a:rPr lang="ja-JP" altLang="en-US" sz="3600"/>
              <a:t>装置の大きさはきまっていて、つけられるフィラメントの数には限度があるため、</a:t>
            </a:r>
          </a:p>
        </p:txBody>
      </p:sp>
      <p:sp>
        <p:nvSpPr>
          <p:cNvPr id="28676" name="AutoShape 7"/>
          <p:cNvSpPr>
            <a:spLocks noChangeArrowheads="1"/>
          </p:cNvSpPr>
          <p:nvPr/>
        </p:nvSpPr>
        <p:spPr bwMode="auto">
          <a:xfrm>
            <a:off x="971550" y="5157788"/>
            <a:ext cx="1223963" cy="576262"/>
          </a:xfrm>
          <a:prstGeom prst="rightArrow">
            <a:avLst>
              <a:gd name="adj1" fmla="val 50000"/>
              <a:gd name="adj2" fmla="val 53099"/>
            </a:avLst>
          </a:prstGeom>
          <a:solidFill>
            <a:srgbClr val="00FFFF"/>
          </a:solidFill>
          <a:ln w="9525">
            <a:solidFill>
              <a:schemeClr val="tx1"/>
            </a:solidFill>
            <a:miter lim="800000"/>
            <a:headEnd/>
            <a:tailEnd/>
          </a:ln>
        </p:spPr>
        <p:txBody>
          <a:bodyPr wrap="none" anchor="ctr"/>
          <a:lstStyle/>
          <a:p>
            <a:endParaRPr lang="ja-JP" altLang="en-US"/>
          </a:p>
        </p:txBody>
      </p:sp>
      <p:sp>
        <p:nvSpPr>
          <p:cNvPr id="28677" name="Text Box 8"/>
          <p:cNvSpPr txBox="1">
            <a:spLocks noChangeArrowheads="1"/>
          </p:cNvSpPr>
          <p:nvPr/>
        </p:nvSpPr>
        <p:spPr bwMode="auto">
          <a:xfrm>
            <a:off x="2484438" y="4941888"/>
            <a:ext cx="5256212" cy="1311275"/>
          </a:xfrm>
          <a:prstGeom prst="rect">
            <a:avLst/>
          </a:prstGeom>
          <a:noFill/>
          <a:ln w="9525">
            <a:noFill/>
            <a:miter lim="800000"/>
            <a:headEnd/>
            <a:tailEnd/>
          </a:ln>
        </p:spPr>
        <p:txBody>
          <a:bodyPr>
            <a:spAutoFit/>
          </a:bodyPr>
          <a:lstStyle/>
          <a:p>
            <a:pPr>
              <a:spcBef>
                <a:spcPct val="50000"/>
              </a:spcBef>
            </a:pPr>
            <a:r>
              <a:rPr lang="ja-JP" altLang="en-US" sz="4000">
                <a:solidFill>
                  <a:srgbClr val="00FFFF"/>
                </a:solidFill>
              </a:rPr>
              <a:t>ゴツいフィラメントを使うことに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0">
                                          <p:val>
                                            <p:strVal val="#ppt_x-.2"/>
                                          </p:val>
                                        </p:tav>
                                        <p:tav tm="100000">
                                          <p:val>
                                            <p:strVal val="#ppt_x"/>
                                          </p:val>
                                        </p:tav>
                                      </p:tavLst>
                                    </p:anim>
                                    <p:anim calcmode="lin" valueType="num">
                                      <p:cBhvr>
                                        <p:cTn id="8" dur="500" fill="hold"/>
                                        <p:tgtEl>
                                          <p:spTgt spid="28676"/>
                                        </p:tgtEl>
                                        <p:attrNameLst>
                                          <p:attrName>ppt_y</p:attrName>
                                        </p:attrNameLst>
                                      </p:cBhvr>
                                      <p:tavLst>
                                        <p:tav tm="0">
                                          <p:val>
                                            <p:strVal val="#ppt_y"/>
                                          </p:val>
                                        </p:tav>
                                        <p:tav tm="100000">
                                          <p:val>
                                            <p:strVal val="#ppt_y"/>
                                          </p:val>
                                        </p:tav>
                                      </p:tavLst>
                                    </p:anim>
                                    <p:animEffect transition="in" filter="wipe(right)" prLst="gradientSize: 0.1">
                                      <p:cBhvr>
                                        <p:cTn id="9" dur="500"/>
                                        <p:tgtEl>
                                          <p:spTgt spid="2867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テキスト ボックス 1"/>
          <p:cNvSpPr txBox="1">
            <a:spLocks noChangeArrowheads="1"/>
          </p:cNvSpPr>
          <p:nvPr/>
        </p:nvSpPr>
        <p:spPr bwMode="auto">
          <a:xfrm>
            <a:off x="323850" y="333375"/>
            <a:ext cx="3168650" cy="1006475"/>
          </a:xfrm>
          <a:prstGeom prst="rect">
            <a:avLst/>
          </a:prstGeom>
          <a:noFill/>
          <a:ln w="9525">
            <a:noFill/>
            <a:miter lim="800000"/>
            <a:headEnd/>
            <a:tailEnd/>
          </a:ln>
        </p:spPr>
        <p:txBody>
          <a:bodyPr>
            <a:spAutoFit/>
          </a:bodyPr>
          <a:lstStyle/>
          <a:p>
            <a:r>
              <a:rPr lang="ja-JP" altLang="en-US" sz="6000">
                <a:solidFill>
                  <a:srgbClr val="FF0000"/>
                </a:solidFill>
                <a:latin typeface="Calibri" pitchFamily="34" charset="0"/>
              </a:rPr>
              <a:t>其の弐</a:t>
            </a:r>
          </a:p>
        </p:txBody>
      </p:sp>
      <p:sp>
        <p:nvSpPr>
          <p:cNvPr id="34818" name="Text Box 3"/>
          <p:cNvSpPr txBox="1">
            <a:spLocks noChangeArrowheads="1"/>
          </p:cNvSpPr>
          <p:nvPr/>
        </p:nvSpPr>
        <p:spPr bwMode="auto">
          <a:xfrm>
            <a:off x="468313" y="1700213"/>
            <a:ext cx="7991475" cy="366712"/>
          </a:xfrm>
          <a:prstGeom prst="rect">
            <a:avLst/>
          </a:prstGeom>
          <a:noFill/>
          <a:ln w="9525">
            <a:noFill/>
            <a:miter lim="800000"/>
            <a:headEnd/>
            <a:tailEnd/>
          </a:ln>
        </p:spPr>
        <p:txBody>
          <a:bodyPr>
            <a:spAutoFit/>
          </a:bodyPr>
          <a:lstStyle/>
          <a:p>
            <a:pPr>
              <a:spcBef>
                <a:spcPct val="50000"/>
              </a:spcBef>
            </a:pPr>
            <a:endParaRPr lang="ja-JP" altLang="en-US"/>
          </a:p>
        </p:txBody>
      </p:sp>
      <p:sp>
        <p:nvSpPr>
          <p:cNvPr id="34819" name="Text Box 4"/>
          <p:cNvSpPr txBox="1">
            <a:spLocks noChangeArrowheads="1"/>
          </p:cNvSpPr>
          <p:nvPr/>
        </p:nvSpPr>
        <p:spPr bwMode="auto">
          <a:xfrm>
            <a:off x="468313" y="1628775"/>
            <a:ext cx="7704137" cy="1311275"/>
          </a:xfrm>
          <a:prstGeom prst="rect">
            <a:avLst/>
          </a:prstGeom>
          <a:noFill/>
          <a:ln w="9525">
            <a:noFill/>
            <a:miter lim="800000"/>
            <a:headEnd/>
            <a:tailEnd/>
          </a:ln>
        </p:spPr>
        <p:txBody>
          <a:bodyPr>
            <a:spAutoFit/>
          </a:bodyPr>
          <a:lstStyle/>
          <a:p>
            <a:pPr>
              <a:spcBef>
                <a:spcPct val="50000"/>
              </a:spcBef>
            </a:pPr>
            <a:r>
              <a:rPr lang="ja-JP" altLang="en-US" sz="4000"/>
              <a:t>ゴツいフィラメントを使い、大電流を流し、パワーをえる。</a:t>
            </a:r>
          </a:p>
        </p:txBody>
      </p:sp>
      <p:sp>
        <p:nvSpPr>
          <p:cNvPr id="34820" name="テキスト ボックス 4"/>
          <p:cNvSpPr txBox="1">
            <a:spLocks noChangeArrowheads="1"/>
          </p:cNvSpPr>
          <p:nvPr/>
        </p:nvSpPr>
        <p:spPr bwMode="auto">
          <a:xfrm>
            <a:off x="1571625" y="4357688"/>
            <a:ext cx="5857875" cy="1323975"/>
          </a:xfrm>
          <a:prstGeom prst="rect">
            <a:avLst/>
          </a:prstGeom>
          <a:noFill/>
          <a:ln w="9525">
            <a:noFill/>
            <a:miter lim="800000"/>
            <a:headEnd/>
            <a:tailEnd/>
          </a:ln>
        </p:spPr>
        <p:txBody>
          <a:bodyPr>
            <a:spAutoFit/>
          </a:bodyPr>
          <a:lstStyle/>
          <a:p>
            <a:r>
              <a:rPr lang="ja-JP" altLang="en-US" sz="4000">
                <a:solidFill>
                  <a:srgbClr val="00FFFF"/>
                </a:solidFill>
              </a:rPr>
              <a:t>まずは、</a:t>
            </a:r>
            <a:endParaRPr lang="en-US" altLang="ja-JP" sz="4000">
              <a:solidFill>
                <a:srgbClr val="00FFFF"/>
              </a:solidFill>
            </a:endParaRPr>
          </a:p>
          <a:p>
            <a:r>
              <a:rPr lang="ja-JP" altLang="en-US" sz="4000">
                <a:solidFill>
                  <a:srgbClr val="00FFFF"/>
                </a:solidFill>
              </a:rPr>
              <a:t>先と同じ電源１号で実験</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5"/>
          <p:cNvSpPr txBox="1">
            <a:spLocks noChangeArrowheads="1"/>
          </p:cNvSpPr>
          <p:nvPr/>
        </p:nvSpPr>
        <p:spPr bwMode="auto">
          <a:xfrm>
            <a:off x="323850" y="404813"/>
            <a:ext cx="8351838" cy="701675"/>
          </a:xfrm>
          <a:prstGeom prst="rect">
            <a:avLst/>
          </a:prstGeom>
          <a:noFill/>
          <a:ln w="9525">
            <a:noFill/>
            <a:miter lim="800000"/>
            <a:headEnd/>
            <a:tailEnd/>
          </a:ln>
        </p:spPr>
        <p:txBody>
          <a:bodyPr>
            <a:spAutoFit/>
          </a:bodyPr>
          <a:lstStyle/>
          <a:p>
            <a:pPr>
              <a:spcBef>
                <a:spcPct val="50000"/>
              </a:spcBef>
            </a:pPr>
            <a:r>
              <a:rPr lang="ja-JP" altLang="en-US" sz="4000" b="1">
                <a:solidFill>
                  <a:srgbClr val="FFFF00"/>
                </a:solidFill>
              </a:rPr>
              <a:t>ゴッツ</a:t>
            </a:r>
            <a:r>
              <a:rPr lang="en-US" altLang="ja-JP" sz="4000" b="1">
                <a:solidFill>
                  <a:srgbClr val="FFFF00"/>
                </a:solidFill>
              </a:rPr>
              <a:t>1</a:t>
            </a:r>
            <a:r>
              <a:rPr lang="ja-JP" altLang="en-US" sz="4000" b="1">
                <a:solidFill>
                  <a:srgbClr val="FFFF00"/>
                </a:solidFill>
              </a:rPr>
              <a:t>号</a:t>
            </a:r>
          </a:p>
        </p:txBody>
      </p:sp>
      <p:sp>
        <p:nvSpPr>
          <p:cNvPr id="35842" name="Text Box 6"/>
          <p:cNvSpPr txBox="1">
            <a:spLocks noChangeArrowheads="1"/>
          </p:cNvSpPr>
          <p:nvPr/>
        </p:nvSpPr>
        <p:spPr bwMode="auto">
          <a:xfrm>
            <a:off x="611188" y="5157788"/>
            <a:ext cx="7559675" cy="1190625"/>
          </a:xfrm>
          <a:prstGeom prst="rect">
            <a:avLst/>
          </a:prstGeom>
          <a:noFill/>
          <a:ln w="9525">
            <a:noFill/>
            <a:miter lim="800000"/>
            <a:headEnd/>
            <a:tailEnd/>
          </a:ln>
        </p:spPr>
        <p:txBody>
          <a:bodyPr>
            <a:spAutoFit/>
          </a:bodyPr>
          <a:lstStyle/>
          <a:p>
            <a:pPr>
              <a:spcBef>
                <a:spcPct val="50000"/>
              </a:spcBef>
            </a:pPr>
            <a:r>
              <a:rPr lang="ja-JP" altLang="en-US" sz="3600"/>
              <a:t>抵抗が小さすぎて、電流が流れすぎ、リミットを越えてしまいあたたまらず。</a:t>
            </a:r>
          </a:p>
        </p:txBody>
      </p:sp>
      <p:pic>
        <p:nvPicPr>
          <p:cNvPr id="35843" name="Picture 2"/>
          <p:cNvPicPr>
            <a:picLocks noChangeAspect="1" noChangeArrowheads="1"/>
          </p:cNvPicPr>
          <p:nvPr/>
        </p:nvPicPr>
        <p:blipFill>
          <a:blip r:embed="rId2"/>
          <a:srcRect/>
          <a:stretch>
            <a:fillRect/>
          </a:stretch>
        </p:blipFill>
        <p:spPr bwMode="auto">
          <a:xfrm>
            <a:off x="1857375" y="1143000"/>
            <a:ext cx="5143500" cy="396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5"/>
          <p:cNvSpPr txBox="1">
            <a:spLocks noChangeArrowheads="1"/>
          </p:cNvSpPr>
          <p:nvPr/>
        </p:nvSpPr>
        <p:spPr bwMode="auto">
          <a:xfrm>
            <a:off x="323850" y="404813"/>
            <a:ext cx="8351838" cy="701675"/>
          </a:xfrm>
          <a:prstGeom prst="rect">
            <a:avLst/>
          </a:prstGeom>
          <a:noFill/>
          <a:ln w="9525">
            <a:noFill/>
            <a:miter lim="800000"/>
            <a:headEnd/>
            <a:tailEnd/>
          </a:ln>
        </p:spPr>
        <p:txBody>
          <a:bodyPr>
            <a:spAutoFit/>
          </a:bodyPr>
          <a:lstStyle/>
          <a:p>
            <a:pPr>
              <a:spcBef>
                <a:spcPct val="50000"/>
              </a:spcBef>
            </a:pPr>
            <a:r>
              <a:rPr lang="ja-JP" altLang="en-US" sz="4000" b="1">
                <a:solidFill>
                  <a:srgbClr val="FFFF00"/>
                </a:solidFill>
              </a:rPr>
              <a:t>ゴッツ２号</a:t>
            </a:r>
          </a:p>
        </p:txBody>
      </p:sp>
      <p:sp>
        <p:nvSpPr>
          <p:cNvPr id="36866" name="Text Box 6"/>
          <p:cNvSpPr txBox="1">
            <a:spLocks noChangeArrowheads="1"/>
          </p:cNvSpPr>
          <p:nvPr/>
        </p:nvSpPr>
        <p:spPr bwMode="auto">
          <a:xfrm>
            <a:off x="571500" y="4214813"/>
            <a:ext cx="7559675" cy="1190625"/>
          </a:xfrm>
          <a:prstGeom prst="rect">
            <a:avLst/>
          </a:prstGeom>
          <a:noFill/>
          <a:ln w="9525">
            <a:noFill/>
            <a:miter lim="800000"/>
            <a:headEnd/>
            <a:tailEnd/>
          </a:ln>
        </p:spPr>
        <p:txBody>
          <a:bodyPr>
            <a:spAutoFit/>
          </a:bodyPr>
          <a:lstStyle/>
          <a:p>
            <a:pPr>
              <a:spcBef>
                <a:spcPct val="50000"/>
              </a:spcBef>
            </a:pPr>
            <a:r>
              <a:rPr lang="ja-JP" altLang="en-US" sz="3600"/>
              <a:t>抵抗が小さすぎて、電流が流れすぎ、リミットを越えてしまいあたたまらず。</a:t>
            </a:r>
          </a:p>
        </p:txBody>
      </p:sp>
      <p:sp>
        <p:nvSpPr>
          <p:cNvPr id="31747" name="テキスト ボックス 4"/>
          <p:cNvSpPr txBox="1">
            <a:spLocks noChangeArrowheads="1"/>
          </p:cNvSpPr>
          <p:nvPr/>
        </p:nvSpPr>
        <p:spPr bwMode="auto">
          <a:xfrm>
            <a:off x="642938" y="5572125"/>
            <a:ext cx="8143875" cy="708025"/>
          </a:xfrm>
          <a:prstGeom prst="rect">
            <a:avLst/>
          </a:prstGeom>
          <a:noFill/>
          <a:ln w="9525">
            <a:noFill/>
            <a:miter lim="800000"/>
            <a:headEnd/>
            <a:tailEnd/>
          </a:ln>
        </p:spPr>
        <p:txBody>
          <a:bodyPr>
            <a:spAutoFit/>
          </a:bodyPr>
          <a:lstStyle/>
          <a:p>
            <a:r>
              <a:rPr lang="ja-JP" altLang="en-US" sz="4000">
                <a:solidFill>
                  <a:srgbClr val="00FFFF"/>
                </a:solidFill>
              </a:rPr>
              <a:t>パワーの大きい電源を使うことに・・・</a:t>
            </a:r>
          </a:p>
        </p:txBody>
      </p:sp>
      <p:pic>
        <p:nvPicPr>
          <p:cNvPr id="36868" name="Picture 2"/>
          <p:cNvPicPr>
            <a:picLocks noChangeAspect="1" noChangeArrowheads="1"/>
          </p:cNvPicPr>
          <p:nvPr/>
        </p:nvPicPr>
        <p:blipFill>
          <a:blip r:embed="rId2"/>
          <a:srcRect/>
          <a:stretch>
            <a:fillRect/>
          </a:stretch>
        </p:blipFill>
        <p:spPr bwMode="auto">
          <a:xfrm>
            <a:off x="2214563" y="1143000"/>
            <a:ext cx="4117975" cy="3000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テキスト ボックス 1"/>
          <p:cNvSpPr txBox="1">
            <a:spLocks noChangeArrowheads="1"/>
          </p:cNvSpPr>
          <p:nvPr/>
        </p:nvSpPr>
        <p:spPr bwMode="auto">
          <a:xfrm>
            <a:off x="428625" y="357188"/>
            <a:ext cx="6786563" cy="701675"/>
          </a:xfrm>
          <a:prstGeom prst="rect">
            <a:avLst/>
          </a:prstGeom>
          <a:noFill/>
          <a:ln w="9525">
            <a:noFill/>
            <a:miter lim="800000"/>
            <a:headEnd/>
            <a:tailEnd/>
          </a:ln>
        </p:spPr>
        <p:txBody>
          <a:bodyPr>
            <a:spAutoFit/>
          </a:bodyPr>
          <a:lstStyle/>
          <a:p>
            <a:r>
              <a:rPr lang="ja-JP" altLang="en-US" sz="4000" b="1" u="sng">
                <a:solidFill>
                  <a:srgbClr val="FFFF00"/>
                </a:solidFill>
              </a:rPr>
              <a:t>電源２号（フィラメント用）</a:t>
            </a:r>
          </a:p>
        </p:txBody>
      </p:sp>
      <p:sp>
        <p:nvSpPr>
          <p:cNvPr id="37890" name="テキスト ボックス 2"/>
          <p:cNvSpPr txBox="1">
            <a:spLocks noChangeArrowheads="1"/>
          </p:cNvSpPr>
          <p:nvPr/>
        </p:nvSpPr>
        <p:spPr bwMode="auto">
          <a:xfrm>
            <a:off x="6357938" y="5857875"/>
            <a:ext cx="2357437" cy="584200"/>
          </a:xfrm>
          <a:prstGeom prst="rect">
            <a:avLst/>
          </a:prstGeom>
          <a:noFill/>
          <a:ln w="9525">
            <a:noFill/>
            <a:miter lim="800000"/>
            <a:headEnd/>
            <a:tailEnd/>
          </a:ln>
        </p:spPr>
        <p:txBody>
          <a:bodyPr>
            <a:spAutoFit/>
          </a:bodyPr>
          <a:lstStyle/>
          <a:p>
            <a:r>
              <a:rPr lang="ja-JP" altLang="en-US" sz="3200"/>
              <a:t>８</a:t>
            </a:r>
            <a:r>
              <a:rPr lang="en-US" altLang="ja-JP" sz="3200"/>
              <a:t>V</a:t>
            </a:r>
            <a:r>
              <a:rPr lang="ja-JP" altLang="en-US" sz="3200"/>
              <a:t>　　２０</a:t>
            </a:r>
            <a:r>
              <a:rPr lang="en-US" altLang="ja-JP" sz="3200"/>
              <a:t>A</a:t>
            </a:r>
            <a:endParaRPr lang="ja-JP" altLang="en-US" sz="3200"/>
          </a:p>
        </p:txBody>
      </p:sp>
      <p:pic>
        <p:nvPicPr>
          <p:cNvPr id="37891" name="Picture 2"/>
          <p:cNvPicPr>
            <a:picLocks noChangeAspect="1" noChangeArrowheads="1"/>
          </p:cNvPicPr>
          <p:nvPr/>
        </p:nvPicPr>
        <p:blipFill>
          <a:blip r:embed="rId2"/>
          <a:srcRect/>
          <a:stretch>
            <a:fillRect/>
          </a:stretch>
        </p:blipFill>
        <p:spPr bwMode="auto">
          <a:xfrm>
            <a:off x="1500188" y="1285875"/>
            <a:ext cx="6000750"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テキスト ボックス 1"/>
          <p:cNvSpPr txBox="1">
            <a:spLocks noChangeArrowheads="1"/>
          </p:cNvSpPr>
          <p:nvPr/>
        </p:nvSpPr>
        <p:spPr bwMode="auto">
          <a:xfrm>
            <a:off x="357188" y="500063"/>
            <a:ext cx="8215312" cy="1190625"/>
          </a:xfrm>
          <a:prstGeom prst="rect">
            <a:avLst/>
          </a:prstGeom>
          <a:noFill/>
          <a:ln w="9525">
            <a:noFill/>
            <a:miter lim="800000"/>
            <a:headEnd/>
            <a:tailEnd/>
          </a:ln>
        </p:spPr>
        <p:txBody>
          <a:bodyPr>
            <a:spAutoFit/>
          </a:bodyPr>
          <a:lstStyle/>
          <a:p>
            <a:r>
              <a:rPr lang="ja-JP" altLang="en-US" sz="3600"/>
              <a:t>パワーは上がったものの、</a:t>
            </a:r>
            <a:endParaRPr lang="en-US" altLang="ja-JP" sz="3600"/>
          </a:p>
          <a:p>
            <a:r>
              <a:rPr lang="ja-JP" altLang="en-US" sz="3600"/>
              <a:t>ゴッツ１号、ゴッツ２号ともに輝かず。</a:t>
            </a:r>
          </a:p>
        </p:txBody>
      </p:sp>
      <p:sp>
        <p:nvSpPr>
          <p:cNvPr id="3" name="右矢印 2"/>
          <p:cNvSpPr/>
          <p:nvPr/>
        </p:nvSpPr>
        <p:spPr>
          <a:xfrm>
            <a:off x="1071563" y="4214813"/>
            <a:ext cx="1143000"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795" name="テキスト ボックス 3"/>
          <p:cNvSpPr txBox="1">
            <a:spLocks noChangeArrowheads="1"/>
          </p:cNvSpPr>
          <p:nvPr/>
        </p:nvSpPr>
        <p:spPr bwMode="auto">
          <a:xfrm>
            <a:off x="2643188" y="3929063"/>
            <a:ext cx="5429250" cy="1311275"/>
          </a:xfrm>
          <a:prstGeom prst="rect">
            <a:avLst/>
          </a:prstGeom>
          <a:noFill/>
          <a:ln w="9525">
            <a:noFill/>
            <a:miter lim="800000"/>
            <a:headEnd/>
            <a:tailEnd/>
          </a:ln>
        </p:spPr>
        <p:txBody>
          <a:bodyPr>
            <a:spAutoFit/>
          </a:bodyPr>
          <a:lstStyle/>
          <a:p>
            <a:r>
              <a:rPr lang="ja-JP" altLang="en-US" sz="4000">
                <a:solidFill>
                  <a:srgbClr val="00FFFF"/>
                </a:solidFill>
              </a:rPr>
              <a:t>もっとパワーの大きい電源を使うことに・・・</a:t>
            </a:r>
          </a:p>
        </p:txBody>
      </p:sp>
      <p:sp>
        <p:nvSpPr>
          <p:cNvPr id="6" name="右矢印 5"/>
          <p:cNvSpPr/>
          <p:nvPr/>
        </p:nvSpPr>
        <p:spPr>
          <a:xfrm>
            <a:off x="1357313" y="2643188"/>
            <a:ext cx="1000125" cy="500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797" name="テキスト ボックス 6"/>
          <p:cNvSpPr txBox="1">
            <a:spLocks noChangeArrowheads="1"/>
          </p:cNvSpPr>
          <p:nvPr/>
        </p:nvSpPr>
        <p:spPr bwMode="auto">
          <a:xfrm>
            <a:off x="2643188" y="2500313"/>
            <a:ext cx="4500562" cy="708025"/>
          </a:xfrm>
          <a:prstGeom prst="rect">
            <a:avLst/>
          </a:prstGeom>
          <a:noFill/>
          <a:ln w="9525">
            <a:noFill/>
            <a:miter lim="800000"/>
            <a:headEnd/>
            <a:tailEnd/>
          </a:ln>
        </p:spPr>
        <p:txBody>
          <a:bodyPr>
            <a:spAutoFit/>
          </a:bodyPr>
          <a:lstStyle/>
          <a:p>
            <a:r>
              <a:rPr lang="ja-JP" altLang="en-US" sz="4000">
                <a:solidFill>
                  <a:srgbClr val="FF0000"/>
                </a:solidFill>
              </a:rPr>
              <a:t>やや行き詰まる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7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2"/>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9" dur="500"/>
                                        <p:tgtEl>
                                          <p:spTgt spid="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795" grpId="0"/>
      <p:bldP spid="6" grpId="0" animBg="1"/>
      <p:bldP spid="337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テキスト ボックス 1"/>
          <p:cNvSpPr txBox="1">
            <a:spLocks noChangeArrowheads="1"/>
          </p:cNvSpPr>
          <p:nvPr/>
        </p:nvSpPr>
        <p:spPr bwMode="auto">
          <a:xfrm>
            <a:off x="428625" y="500063"/>
            <a:ext cx="5715000" cy="708025"/>
          </a:xfrm>
          <a:prstGeom prst="rect">
            <a:avLst/>
          </a:prstGeom>
          <a:noFill/>
          <a:ln w="9525">
            <a:noFill/>
            <a:miter lim="800000"/>
            <a:headEnd/>
            <a:tailEnd/>
          </a:ln>
        </p:spPr>
        <p:txBody>
          <a:bodyPr>
            <a:spAutoFit/>
          </a:bodyPr>
          <a:lstStyle/>
          <a:p>
            <a:r>
              <a:rPr lang="ja-JP" altLang="en-US" sz="4000" u="sng">
                <a:solidFill>
                  <a:srgbClr val="FFFF00"/>
                </a:solidFill>
              </a:rPr>
              <a:t>電源３号（フィラメント用）</a:t>
            </a:r>
          </a:p>
        </p:txBody>
      </p:sp>
      <p:sp>
        <p:nvSpPr>
          <p:cNvPr id="39938" name="テキスト ボックス 2"/>
          <p:cNvSpPr txBox="1">
            <a:spLocks noChangeArrowheads="1"/>
          </p:cNvSpPr>
          <p:nvPr/>
        </p:nvSpPr>
        <p:spPr bwMode="auto">
          <a:xfrm>
            <a:off x="3929063" y="5857875"/>
            <a:ext cx="4929187" cy="584200"/>
          </a:xfrm>
          <a:prstGeom prst="rect">
            <a:avLst/>
          </a:prstGeom>
          <a:noFill/>
          <a:ln w="9525">
            <a:noFill/>
            <a:miter lim="800000"/>
            <a:headEnd/>
            <a:tailEnd/>
          </a:ln>
        </p:spPr>
        <p:txBody>
          <a:bodyPr>
            <a:spAutoFit/>
          </a:bodyPr>
          <a:lstStyle/>
          <a:p>
            <a:r>
              <a:rPr lang="ja-JP" altLang="en-US" sz="3200"/>
              <a:t>０～１３０</a:t>
            </a:r>
            <a:r>
              <a:rPr lang="en-US" altLang="ja-JP" sz="3200"/>
              <a:t>V</a:t>
            </a:r>
            <a:r>
              <a:rPr lang="ja-JP" altLang="en-US" sz="3200"/>
              <a:t>　　２０００</a:t>
            </a:r>
            <a:r>
              <a:rPr lang="en-US" altLang="ja-JP" sz="3200"/>
              <a:t>W</a:t>
            </a:r>
            <a:endParaRPr lang="ja-JP" altLang="en-US" sz="3200"/>
          </a:p>
        </p:txBody>
      </p:sp>
      <p:pic>
        <p:nvPicPr>
          <p:cNvPr id="39939" name="Picture 2"/>
          <p:cNvPicPr>
            <a:picLocks noChangeAspect="1" noChangeArrowheads="1"/>
          </p:cNvPicPr>
          <p:nvPr/>
        </p:nvPicPr>
        <p:blipFill>
          <a:blip r:embed="rId2"/>
          <a:srcRect/>
          <a:stretch>
            <a:fillRect/>
          </a:stretch>
        </p:blipFill>
        <p:spPr bwMode="auto">
          <a:xfrm>
            <a:off x="1500188" y="1500188"/>
            <a:ext cx="5713412"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テキスト ボックス 1"/>
          <p:cNvSpPr txBox="1">
            <a:spLocks noChangeArrowheads="1"/>
          </p:cNvSpPr>
          <p:nvPr/>
        </p:nvSpPr>
        <p:spPr bwMode="auto">
          <a:xfrm>
            <a:off x="250825" y="692150"/>
            <a:ext cx="7715250" cy="641350"/>
          </a:xfrm>
          <a:prstGeom prst="rect">
            <a:avLst/>
          </a:prstGeom>
          <a:noFill/>
          <a:ln w="9525">
            <a:noFill/>
            <a:miter lim="800000"/>
            <a:headEnd/>
            <a:tailEnd/>
          </a:ln>
        </p:spPr>
        <p:txBody>
          <a:bodyPr>
            <a:spAutoFit/>
          </a:bodyPr>
          <a:lstStyle/>
          <a:p>
            <a:r>
              <a:rPr lang="ja-JP" altLang="en-US" sz="3600"/>
              <a:t>パワーはかなり上がったが</a:t>
            </a:r>
            <a:endParaRPr lang="en-US" altLang="ja-JP" sz="3600"/>
          </a:p>
        </p:txBody>
      </p:sp>
      <p:sp>
        <p:nvSpPr>
          <p:cNvPr id="35842" name="テキスト ボックス 2"/>
          <p:cNvSpPr txBox="1">
            <a:spLocks noChangeArrowheads="1"/>
          </p:cNvSpPr>
          <p:nvPr/>
        </p:nvSpPr>
        <p:spPr bwMode="auto">
          <a:xfrm>
            <a:off x="250825" y="2276475"/>
            <a:ext cx="4321175" cy="1739900"/>
          </a:xfrm>
          <a:prstGeom prst="rect">
            <a:avLst/>
          </a:prstGeom>
          <a:noFill/>
          <a:ln w="9525">
            <a:noFill/>
            <a:miter lim="800000"/>
            <a:headEnd/>
            <a:tailEnd/>
          </a:ln>
        </p:spPr>
        <p:txBody>
          <a:bodyPr>
            <a:spAutoFit/>
          </a:bodyPr>
          <a:lstStyle/>
          <a:p>
            <a:r>
              <a:rPr lang="ja-JP" altLang="en-US" sz="3600"/>
              <a:t>大電流に耐えられず、ケーブルから白煙が・・・</a:t>
            </a:r>
          </a:p>
        </p:txBody>
      </p:sp>
      <p:sp>
        <p:nvSpPr>
          <p:cNvPr id="5" name="右矢印 4"/>
          <p:cNvSpPr/>
          <p:nvPr/>
        </p:nvSpPr>
        <p:spPr>
          <a:xfrm>
            <a:off x="500063" y="5643563"/>
            <a:ext cx="928687"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844" name="テキスト ボックス 5"/>
          <p:cNvSpPr txBox="1">
            <a:spLocks noChangeArrowheads="1"/>
          </p:cNvSpPr>
          <p:nvPr/>
        </p:nvSpPr>
        <p:spPr bwMode="auto">
          <a:xfrm>
            <a:off x="1714500" y="5643563"/>
            <a:ext cx="7215188" cy="701675"/>
          </a:xfrm>
          <a:prstGeom prst="rect">
            <a:avLst/>
          </a:prstGeom>
          <a:noFill/>
          <a:ln w="9525">
            <a:noFill/>
            <a:miter lim="800000"/>
            <a:headEnd/>
            <a:tailEnd/>
          </a:ln>
        </p:spPr>
        <p:txBody>
          <a:bodyPr>
            <a:spAutoFit/>
          </a:bodyPr>
          <a:lstStyle/>
          <a:p>
            <a:r>
              <a:rPr lang="ja-JP" altLang="en-US" sz="4000" b="1">
                <a:solidFill>
                  <a:srgbClr val="00FFFF"/>
                </a:solidFill>
              </a:rPr>
              <a:t>ややゴツいケーブルを使うことに</a:t>
            </a:r>
            <a:endParaRPr lang="en-US" altLang="ja-JP" sz="4000" b="1">
              <a:solidFill>
                <a:srgbClr val="00FFFF"/>
              </a:solidFill>
            </a:endParaRPr>
          </a:p>
        </p:txBody>
      </p:sp>
      <p:pic>
        <p:nvPicPr>
          <p:cNvPr id="35845" name="Picture 3"/>
          <p:cNvPicPr>
            <a:picLocks noChangeAspect="1" noChangeArrowheads="1"/>
          </p:cNvPicPr>
          <p:nvPr/>
        </p:nvPicPr>
        <p:blipFill>
          <a:blip r:embed="rId2"/>
          <a:srcRect/>
          <a:stretch>
            <a:fillRect/>
          </a:stretch>
        </p:blipFill>
        <p:spPr bwMode="auto">
          <a:xfrm>
            <a:off x="4716463" y="2349500"/>
            <a:ext cx="4143375" cy="3206750"/>
          </a:xfrm>
          <a:prstGeom prst="rect">
            <a:avLst/>
          </a:prstGeom>
          <a:noFill/>
          <a:ln w="9525">
            <a:noFill/>
            <a:miter lim="800000"/>
            <a:headEnd/>
            <a:tailEnd/>
          </a:ln>
        </p:spPr>
      </p:pic>
      <p:sp>
        <p:nvSpPr>
          <p:cNvPr id="35847" name="Line 7"/>
          <p:cNvSpPr>
            <a:spLocks noChangeShapeType="1"/>
          </p:cNvSpPr>
          <p:nvPr/>
        </p:nvSpPr>
        <p:spPr bwMode="auto">
          <a:xfrm flipH="1">
            <a:off x="6659563" y="2060575"/>
            <a:ext cx="144462" cy="1079500"/>
          </a:xfrm>
          <a:prstGeom prst="line">
            <a:avLst/>
          </a:prstGeom>
          <a:noFill/>
          <a:ln w="25400">
            <a:solidFill>
              <a:srgbClr val="FFFF00"/>
            </a:solidFill>
            <a:round/>
            <a:headEnd/>
            <a:tailEnd type="triangle" w="med" len="med"/>
          </a:ln>
        </p:spPr>
        <p:txBody>
          <a:bodyPr/>
          <a:lstStyle/>
          <a:p>
            <a:endParaRPr lang="ja-JP" altLang="en-US"/>
          </a:p>
        </p:txBody>
      </p:sp>
      <p:sp>
        <p:nvSpPr>
          <p:cNvPr id="35848" name="Text Box 8"/>
          <p:cNvSpPr txBox="1">
            <a:spLocks noChangeArrowheads="1"/>
          </p:cNvSpPr>
          <p:nvPr/>
        </p:nvSpPr>
        <p:spPr bwMode="auto">
          <a:xfrm>
            <a:off x="4932363" y="1557338"/>
            <a:ext cx="3889375" cy="519112"/>
          </a:xfrm>
          <a:prstGeom prst="rect">
            <a:avLst/>
          </a:prstGeom>
          <a:noFill/>
          <a:ln w="9525">
            <a:noFill/>
            <a:miter lim="800000"/>
            <a:headEnd/>
            <a:tailEnd/>
          </a:ln>
        </p:spPr>
        <p:txBody>
          <a:bodyPr>
            <a:spAutoFit/>
          </a:bodyPr>
          <a:lstStyle/>
          <a:p>
            <a:pPr>
              <a:spcBef>
                <a:spcPct val="50000"/>
              </a:spcBef>
            </a:pPr>
            <a:r>
              <a:rPr lang="ja-JP" altLang="en-US" sz="2800">
                <a:solidFill>
                  <a:srgbClr val="FFFF00"/>
                </a:solidFill>
              </a:rPr>
              <a:t>溶けて中がむき出しに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584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8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0" dur="500"/>
                                        <p:tgtEl>
                                          <p:spTgt spid="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5" grpId="0" animBg="1"/>
      <p:bldP spid="35844" grpId="0"/>
      <p:bldP spid="35847" grpId="0" animBg="1"/>
      <p:bldP spid="358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テキスト ボックス 1"/>
          <p:cNvSpPr txBox="1">
            <a:spLocks noChangeArrowheads="1"/>
          </p:cNvSpPr>
          <p:nvPr/>
        </p:nvSpPr>
        <p:spPr bwMode="auto">
          <a:xfrm>
            <a:off x="468313" y="404813"/>
            <a:ext cx="8286750" cy="1190625"/>
          </a:xfrm>
          <a:prstGeom prst="rect">
            <a:avLst/>
          </a:prstGeom>
          <a:noFill/>
          <a:ln w="9525">
            <a:noFill/>
            <a:miter lim="800000"/>
            <a:headEnd/>
            <a:tailEnd/>
          </a:ln>
        </p:spPr>
        <p:txBody>
          <a:bodyPr>
            <a:spAutoFit/>
          </a:bodyPr>
          <a:lstStyle/>
          <a:p>
            <a:r>
              <a:rPr lang="ja-JP" altLang="en-US" sz="3600"/>
              <a:t>まずは、</a:t>
            </a:r>
            <a:endParaRPr lang="en-US" altLang="ja-JP" sz="3600"/>
          </a:p>
          <a:p>
            <a:r>
              <a:rPr lang="ja-JP" altLang="en-US" sz="3600"/>
              <a:t>通常の家電等につかうケーブルを使う</a:t>
            </a:r>
          </a:p>
        </p:txBody>
      </p:sp>
      <p:sp>
        <p:nvSpPr>
          <p:cNvPr id="36866" name="テキスト ボックス 4"/>
          <p:cNvSpPr txBox="1">
            <a:spLocks noChangeArrowheads="1"/>
          </p:cNvSpPr>
          <p:nvPr/>
        </p:nvSpPr>
        <p:spPr bwMode="auto">
          <a:xfrm>
            <a:off x="971550" y="4365625"/>
            <a:ext cx="7215188" cy="1190625"/>
          </a:xfrm>
          <a:prstGeom prst="rect">
            <a:avLst/>
          </a:prstGeom>
          <a:noFill/>
          <a:ln w="9525">
            <a:noFill/>
            <a:miter lim="800000"/>
            <a:headEnd/>
            <a:tailEnd/>
          </a:ln>
        </p:spPr>
        <p:txBody>
          <a:bodyPr>
            <a:spAutoFit/>
          </a:bodyPr>
          <a:lstStyle/>
          <a:p>
            <a:r>
              <a:rPr lang="ja-JP" altLang="en-US" sz="3600">
                <a:solidFill>
                  <a:srgbClr val="FFFF00"/>
                </a:solidFill>
              </a:rPr>
              <a:t>あぶない</a:t>
            </a:r>
            <a:r>
              <a:rPr lang="ja-JP" altLang="en-US" sz="3600"/>
              <a:t>においがしだしたので中断</a:t>
            </a:r>
          </a:p>
          <a:p>
            <a:r>
              <a:rPr lang="ja-JP" altLang="en-US" sz="3600"/>
              <a:t>ケーブルが熱くなっていた</a:t>
            </a:r>
          </a:p>
        </p:txBody>
      </p:sp>
      <p:sp>
        <p:nvSpPr>
          <p:cNvPr id="6" name="右矢印 5"/>
          <p:cNvSpPr/>
          <p:nvPr/>
        </p:nvSpPr>
        <p:spPr>
          <a:xfrm>
            <a:off x="642938" y="5786438"/>
            <a:ext cx="100012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868" name="テキスト ボックス 6"/>
          <p:cNvSpPr txBox="1">
            <a:spLocks noChangeArrowheads="1"/>
          </p:cNvSpPr>
          <p:nvPr/>
        </p:nvSpPr>
        <p:spPr bwMode="auto">
          <a:xfrm>
            <a:off x="1835150" y="5546725"/>
            <a:ext cx="6929438" cy="1311275"/>
          </a:xfrm>
          <a:prstGeom prst="rect">
            <a:avLst/>
          </a:prstGeom>
          <a:noFill/>
          <a:ln w="9525">
            <a:noFill/>
            <a:miter lim="800000"/>
            <a:headEnd/>
            <a:tailEnd/>
          </a:ln>
        </p:spPr>
        <p:txBody>
          <a:bodyPr>
            <a:spAutoFit/>
          </a:bodyPr>
          <a:lstStyle/>
          <a:p>
            <a:r>
              <a:rPr lang="ja-JP" altLang="en-US" sz="4000">
                <a:solidFill>
                  <a:srgbClr val="00FFFF"/>
                </a:solidFill>
              </a:rPr>
              <a:t>可能な限りケーブルをゴツくすることに</a:t>
            </a:r>
          </a:p>
        </p:txBody>
      </p:sp>
      <p:pic>
        <p:nvPicPr>
          <p:cNvPr id="41989" name="Picture 2"/>
          <p:cNvPicPr>
            <a:picLocks noChangeAspect="1" noChangeArrowheads="1"/>
          </p:cNvPicPr>
          <p:nvPr/>
        </p:nvPicPr>
        <p:blipFill>
          <a:blip r:embed="rId2"/>
          <a:srcRect/>
          <a:stretch>
            <a:fillRect/>
          </a:stretch>
        </p:blipFill>
        <p:spPr bwMode="auto">
          <a:xfrm>
            <a:off x="2843213" y="1773238"/>
            <a:ext cx="3429000" cy="2573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2"/>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3" dur="500"/>
                                        <p:tgtEl>
                                          <p:spTgt spid="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6" grpId="0" animBg="1"/>
      <p:bldP spid="368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
          <p:cNvSpPr txBox="1">
            <a:spLocks noChangeArrowheads="1"/>
          </p:cNvSpPr>
          <p:nvPr/>
        </p:nvSpPr>
        <p:spPr bwMode="auto">
          <a:xfrm>
            <a:off x="250825" y="549275"/>
            <a:ext cx="8604250" cy="4486275"/>
          </a:xfrm>
          <a:prstGeom prst="rect">
            <a:avLst/>
          </a:prstGeom>
          <a:noFill/>
          <a:ln w="9525">
            <a:noFill/>
            <a:miter lim="800000"/>
            <a:headEnd/>
            <a:tailEnd/>
          </a:ln>
        </p:spPr>
        <p:txBody>
          <a:bodyPr>
            <a:spAutoFit/>
          </a:bodyPr>
          <a:lstStyle/>
          <a:p>
            <a:r>
              <a:rPr lang="en-US" altLang="ja-JP" sz="3600" b="1" dirty="0" smtClean="0">
                <a:solidFill>
                  <a:srgbClr val="FFFF00"/>
                </a:solidFill>
              </a:rPr>
              <a:t>Lamb shift</a:t>
            </a:r>
            <a:r>
              <a:rPr lang="en-US" altLang="ja-JP" sz="3600" b="1" dirty="0" smtClean="0"/>
              <a:t>(</a:t>
            </a:r>
            <a:r>
              <a:rPr lang="ja-JP" altLang="en-US" sz="3600" b="1" dirty="0" smtClean="0"/>
              <a:t>ラムシフト</a:t>
            </a:r>
            <a:r>
              <a:rPr lang="en-US" altLang="ja-JP" sz="3600" b="1" dirty="0" smtClean="0"/>
              <a:t>)</a:t>
            </a:r>
            <a:r>
              <a:rPr lang="en-US" altLang="ja-JP" sz="3600" b="1" dirty="0" smtClean="0"/>
              <a:t> </a:t>
            </a:r>
            <a:r>
              <a:rPr lang="ja-JP" altLang="en-US" sz="3600" b="1" dirty="0"/>
              <a:t>とは、</a:t>
            </a:r>
            <a:endParaRPr lang="ja-JP" altLang="en-US" sz="3600" b="1" dirty="0">
              <a:hlinkClick r:id="rId2" tooltip="1947年"/>
            </a:endParaRPr>
          </a:p>
          <a:p>
            <a:r>
              <a:rPr lang="en-US" altLang="ja-JP" sz="3600" b="1" dirty="0" smtClean="0"/>
              <a:t>Dirac</a:t>
            </a:r>
            <a:r>
              <a:rPr lang="ja-JP" altLang="en-US" sz="3600" b="1" dirty="0" smtClean="0"/>
              <a:t>の</a:t>
            </a:r>
            <a:r>
              <a:rPr lang="ja-JP" altLang="en-US" sz="3600" b="1" dirty="0"/>
              <a:t>理論では縮退している電子のエネルギー準位が、量子電磁気的な高次の摂動による補正のために、ずれる現象。</a:t>
            </a:r>
          </a:p>
          <a:p>
            <a:endParaRPr lang="ja-JP" altLang="en-US" sz="3600" b="1" dirty="0"/>
          </a:p>
          <a:p>
            <a:r>
              <a:rPr lang="ja-JP" altLang="en-US" sz="3600" b="1" dirty="0"/>
              <a:t>我々が実験で目指すのは、</a:t>
            </a:r>
          </a:p>
          <a:p>
            <a:r>
              <a:rPr lang="ja-JP" altLang="en-US" sz="3600" b="1" dirty="0"/>
              <a:t>水素原子の</a:t>
            </a:r>
            <a:r>
              <a:rPr lang="en-US" altLang="ja-JP" sz="3600" b="1" dirty="0" smtClean="0">
                <a:solidFill>
                  <a:srgbClr val="00FFFF"/>
                </a:solidFill>
              </a:rPr>
              <a:t>2s</a:t>
            </a:r>
            <a:r>
              <a:rPr lang="ja-JP" altLang="en-US" sz="3600" b="1" dirty="0" smtClean="0"/>
              <a:t>と</a:t>
            </a:r>
            <a:r>
              <a:rPr lang="en-US" altLang="ja-JP" sz="3600" b="1" dirty="0" smtClean="0">
                <a:solidFill>
                  <a:srgbClr val="00FFFF"/>
                </a:solidFill>
              </a:rPr>
              <a:t>2p</a:t>
            </a:r>
            <a:r>
              <a:rPr lang="ja-JP" altLang="en-US" sz="3600" b="1" dirty="0" smtClean="0"/>
              <a:t>軌道</a:t>
            </a:r>
            <a:r>
              <a:rPr lang="ja-JP" altLang="en-US" sz="3600" b="1" dirty="0"/>
              <a:t>の電子のエネルギー準位のずれの測定。</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テキスト ボックス 2"/>
          <p:cNvSpPr txBox="1">
            <a:spLocks noChangeArrowheads="1"/>
          </p:cNvSpPr>
          <p:nvPr/>
        </p:nvSpPr>
        <p:spPr bwMode="auto">
          <a:xfrm>
            <a:off x="1000125" y="5786438"/>
            <a:ext cx="7000875" cy="701675"/>
          </a:xfrm>
          <a:prstGeom prst="rect">
            <a:avLst/>
          </a:prstGeom>
          <a:noFill/>
          <a:ln w="9525">
            <a:noFill/>
            <a:miter lim="800000"/>
            <a:headEnd/>
            <a:tailEnd/>
          </a:ln>
        </p:spPr>
        <p:txBody>
          <a:bodyPr>
            <a:spAutoFit/>
          </a:bodyPr>
          <a:lstStyle/>
          <a:p>
            <a:r>
              <a:rPr lang="ja-JP" altLang="en-US" sz="4000">
                <a:solidFill>
                  <a:srgbClr val="00FFFF"/>
                </a:solidFill>
              </a:rPr>
              <a:t>極太２本重ね。これでどうよ</a:t>
            </a:r>
          </a:p>
        </p:txBody>
      </p:sp>
      <p:pic>
        <p:nvPicPr>
          <p:cNvPr id="43010" name="Picture 2"/>
          <p:cNvPicPr>
            <a:picLocks noChangeAspect="1" noChangeArrowheads="1"/>
          </p:cNvPicPr>
          <p:nvPr/>
        </p:nvPicPr>
        <p:blipFill>
          <a:blip r:embed="rId2"/>
          <a:srcRect/>
          <a:stretch>
            <a:fillRect/>
          </a:stretch>
        </p:blipFill>
        <p:spPr bwMode="auto">
          <a:xfrm>
            <a:off x="1143000" y="500063"/>
            <a:ext cx="6761163" cy="507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6"/>
          <p:cNvPicPr>
            <a:picLocks noChangeAspect="1" noChangeArrowheads="1"/>
          </p:cNvPicPr>
          <p:nvPr/>
        </p:nvPicPr>
        <p:blipFill>
          <a:blip r:embed="rId2"/>
          <a:srcRect/>
          <a:stretch>
            <a:fillRect/>
          </a:stretch>
        </p:blipFill>
        <p:spPr bwMode="auto">
          <a:xfrm>
            <a:off x="6286500" y="285750"/>
            <a:ext cx="2505075" cy="4057650"/>
          </a:xfrm>
          <a:prstGeom prst="rect">
            <a:avLst/>
          </a:prstGeom>
          <a:noFill/>
          <a:ln w="9525">
            <a:noFill/>
            <a:miter lim="800000"/>
            <a:headEnd/>
            <a:tailEnd/>
          </a:ln>
        </p:spPr>
      </p:pic>
      <p:sp>
        <p:nvSpPr>
          <p:cNvPr id="44034" name="テキスト ボックス 6"/>
          <p:cNvSpPr txBox="1">
            <a:spLocks noChangeArrowheads="1"/>
          </p:cNvSpPr>
          <p:nvPr/>
        </p:nvSpPr>
        <p:spPr bwMode="auto">
          <a:xfrm>
            <a:off x="214313" y="571500"/>
            <a:ext cx="5000625" cy="641350"/>
          </a:xfrm>
          <a:prstGeom prst="rect">
            <a:avLst/>
          </a:prstGeom>
          <a:noFill/>
          <a:ln w="9525">
            <a:noFill/>
            <a:miter lim="800000"/>
            <a:headEnd/>
            <a:tailEnd/>
          </a:ln>
        </p:spPr>
        <p:txBody>
          <a:bodyPr>
            <a:spAutoFit/>
          </a:bodyPr>
          <a:lstStyle/>
          <a:p>
            <a:r>
              <a:rPr lang="ja-JP" altLang="en-US" sz="3600">
                <a:solidFill>
                  <a:srgbClr val="FFFF00"/>
                </a:solidFill>
              </a:rPr>
              <a:t>うまく輝くことを確認</a:t>
            </a:r>
            <a:endParaRPr lang="en-US" altLang="ja-JP" sz="3600">
              <a:solidFill>
                <a:srgbClr val="FFFF00"/>
              </a:solidFill>
            </a:endParaRPr>
          </a:p>
        </p:txBody>
      </p:sp>
      <p:sp>
        <p:nvSpPr>
          <p:cNvPr id="44035" name="テキスト ボックス 7"/>
          <p:cNvSpPr txBox="1">
            <a:spLocks noChangeArrowheads="1"/>
          </p:cNvSpPr>
          <p:nvPr/>
        </p:nvSpPr>
        <p:spPr bwMode="auto">
          <a:xfrm>
            <a:off x="285750" y="1571625"/>
            <a:ext cx="5572125" cy="1739900"/>
          </a:xfrm>
          <a:prstGeom prst="rect">
            <a:avLst/>
          </a:prstGeom>
          <a:noFill/>
          <a:ln w="9525">
            <a:noFill/>
            <a:miter lim="800000"/>
            <a:headEnd/>
            <a:tailEnd/>
          </a:ln>
        </p:spPr>
        <p:txBody>
          <a:bodyPr>
            <a:spAutoFit/>
          </a:bodyPr>
          <a:lstStyle/>
          <a:p>
            <a:r>
              <a:rPr lang="ja-JP" altLang="en-US" sz="3600"/>
              <a:t>しかし、</a:t>
            </a:r>
            <a:endParaRPr lang="en-US" altLang="ja-JP" sz="3600"/>
          </a:p>
          <a:p>
            <a:r>
              <a:rPr lang="ja-JP" altLang="en-US" sz="3600"/>
              <a:t>すぐチェンバーが熱くなりすぎたために、一時中断。</a:t>
            </a:r>
          </a:p>
        </p:txBody>
      </p:sp>
      <p:sp>
        <p:nvSpPr>
          <p:cNvPr id="9" name="右矢印 8"/>
          <p:cNvSpPr/>
          <p:nvPr/>
        </p:nvSpPr>
        <p:spPr>
          <a:xfrm>
            <a:off x="428625" y="5357813"/>
            <a:ext cx="1000125"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917" name="テキスト ボックス 9"/>
          <p:cNvSpPr txBox="1">
            <a:spLocks noChangeArrowheads="1"/>
          </p:cNvSpPr>
          <p:nvPr/>
        </p:nvSpPr>
        <p:spPr bwMode="auto">
          <a:xfrm>
            <a:off x="1857375" y="5072063"/>
            <a:ext cx="6215063" cy="1323975"/>
          </a:xfrm>
          <a:prstGeom prst="rect">
            <a:avLst/>
          </a:prstGeom>
          <a:noFill/>
          <a:ln w="9525">
            <a:noFill/>
            <a:miter lim="800000"/>
            <a:headEnd/>
            <a:tailEnd/>
          </a:ln>
        </p:spPr>
        <p:txBody>
          <a:bodyPr>
            <a:spAutoFit/>
          </a:bodyPr>
          <a:lstStyle/>
          <a:p>
            <a:r>
              <a:rPr lang="ja-JP" altLang="en-US" sz="4000" b="1">
                <a:solidFill>
                  <a:srgbClr val="00FFFF"/>
                </a:solidFill>
              </a:rPr>
              <a:t>もともとそのつもりだったが、流水で冷やすことに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89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グループ化 14"/>
          <p:cNvGrpSpPr>
            <a:grpSpLocks/>
          </p:cNvGrpSpPr>
          <p:nvPr/>
        </p:nvGrpSpPr>
        <p:grpSpPr bwMode="auto">
          <a:xfrm>
            <a:off x="285750" y="2714625"/>
            <a:ext cx="5286375" cy="3965575"/>
            <a:chOff x="285720" y="2714620"/>
            <a:chExt cx="5286412" cy="3965635"/>
          </a:xfrm>
        </p:grpSpPr>
        <p:pic>
          <p:nvPicPr>
            <p:cNvPr id="45060" name="Picture 3"/>
            <p:cNvPicPr>
              <a:picLocks noChangeAspect="1" noChangeArrowheads="1"/>
            </p:cNvPicPr>
            <p:nvPr/>
          </p:nvPicPr>
          <p:blipFill>
            <a:blip r:embed="rId2"/>
            <a:srcRect/>
            <a:stretch>
              <a:fillRect/>
            </a:stretch>
          </p:blipFill>
          <p:spPr bwMode="auto">
            <a:xfrm>
              <a:off x="285720" y="2714620"/>
              <a:ext cx="5286412" cy="3965635"/>
            </a:xfrm>
            <a:prstGeom prst="rect">
              <a:avLst/>
            </a:prstGeom>
            <a:noFill/>
            <a:ln w="9525">
              <a:noFill/>
              <a:miter lim="800000"/>
              <a:headEnd/>
              <a:tailEnd/>
            </a:ln>
          </p:spPr>
        </p:pic>
        <p:cxnSp>
          <p:nvCxnSpPr>
            <p:cNvPr id="7" name="直線矢印コネクタ 6"/>
            <p:cNvCxnSpPr/>
            <p:nvPr/>
          </p:nvCxnSpPr>
          <p:spPr>
            <a:xfrm rot="5400000">
              <a:off x="1821635" y="3679042"/>
              <a:ext cx="571509" cy="357189"/>
            </a:xfrm>
            <a:prstGeom prst="straightConnector1">
              <a:avLst/>
            </a:prstGeom>
            <a:ln w="254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45062" name="テキスト ボックス 7"/>
            <p:cNvSpPr txBox="1">
              <a:spLocks noChangeArrowheads="1"/>
            </p:cNvSpPr>
            <p:nvPr/>
          </p:nvSpPr>
          <p:spPr bwMode="auto">
            <a:xfrm>
              <a:off x="1857356" y="3000372"/>
              <a:ext cx="1000132" cy="584775"/>
            </a:xfrm>
            <a:prstGeom prst="rect">
              <a:avLst/>
            </a:prstGeom>
            <a:noFill/>
            <a:ln w="9525">
              <a:noFill/>
              <a:miter lim="800000"/>
              <a:headEnd/>
              <a:tailEnd/>
            </a:ln>
          </p:spPr>
          <p:txBody>
            <a:bodyPr>
              <a:spAutoFit/>
            </a:bodyPr>
            <a:lstStyle/>
            <a:p>
              <a:r>
                <a:rPr lang="ja-JP" altLang="en-US" sz="3200">
                  <a:solidFill>
                    <a:srgbClr val="FF0000"/>
                  </a:solidFill>
                </a:rPr>
                <a:t>帰り</a:t>
              </a:r>
            </a:p>
          </p:txBody>
        </p:sp>
        <p:cxnSp>
          <p:nvCxnSpPr>
            <p:cNvPr id="11" name="直線矢印コネクタ 10"/>
            <p:cNvCxnSpPr/>
            <p:nvPr/>
          </p:nvCxnSpPr>
          <p:spPr>
            <a:xfrm rot="16200000" flipV="1">
              <a:off x="1928792" y="4786341"/>
              <a:ext cx="500070" cy="500065"/>
            </a:xfrm>
            <a:prstGeom prst="straightConnector1">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sp>
          <p:nvSpPr>
            <p:cNvPr id="45064" name="テキスト ボックス 13"/>
            <p:cNvSpPr txBox="1">
              <a:spLocks noChangeArrowheads="1"/>
            </p:cNvSpPr>
            <p:nvPr/>
          </p:nvSpPr>
          <p:spPr bwMode="auto">
            <a:xfrm>
              <a:off x="1928794" y="5286388"/>
              <a:ext cx="1000132" cy="584775"/>
            </a:xfrm>
            <a:prstGeom prst="rect">
              <a:avLst/>
            </a:prstGeom>
            <a:noFill/>
            <a:ln w="9525">
              <a:noFill/>
              <a:miter lim="800000"/>
              <a:headEnd/>
              <a:tailEnd/>
            </a:ln>
          </p:spPr>
          <p:txBody>
            <a:bodyPr>
              <a:spAutoFit/>
            </a:bodyPr>
            <a:lstStyle/>
            <a:p>
              <a:r>
                <a:rPr lang="ja-JP" altLang="en-US" sz="3200">
                  <a:solidFill>
                    <a:srgbClr val="FFFF00"/>
                  </a:solidFill>
                </a:rPr>
                <a:t>行き</a:t>
              </a:r>
            </a:p>
          </p:txBody>
        </p:sp>
      </p:grpSp>
      <p:pic>
        <p:nvPicPr>
          <p:cNvPr id="45058" name="Picture 2"/>
          <p:cNvPicPr>
            <a:picLocks noChangeAspect="1" noChangeArrowheads="1"/>
          </p:cNvPicPr>
          <p:nvPr/>
        </p:nvPicPr>
        <p:blipFill>
          <a:blip r:embed="rId3"/>
          <a:srcRect/>
          <a:stretch>
            <a:fillRect/>
          </a:stretch>
        </p:blipFill>
        <p:spPr bwMode="auto">
          <a:xfrm>
            <a:off x="4500563" y="214313"/>
            <a:ext cx="4429125" cy="4335462"/>
          </a:xfrm>
          <a:prstGeom prst="rect">
            <a:avLst/>
          </a:prstGeom>
          <a:noFill/>
          <a:ln w="9525">
            <a:noFill/>
            <a:miter lim="800000"/>
            <a:headEnd/>
            <a:tailEnd/>
          </a:ln>
        </p:spPr>
      </p:pic>
      <p:sp>
        <p:nvSpPr>
          <p:cNvPr id="45059" name="Text Box 9"/>
          <p:cNvSpPr txBox="1">
            <a:spLocks noChangeArrowheads="1"/>
          </p:cNvSpPr>
          <p:nvPr/>
        </p:nvSpPr>
        <p:spPr bwMode="auto">
          <a:xfrm>
            <a:off x="395288" y="692150"/>
            <a:ext cx="3889375" cy="1190625"/>
          </a:xfrm>
          <a:prstGeom prst="rect">
            <a:avLst/>
          </a:prstGeom>
          <a:noFill/>
          <a:ln w="9525">
            <a:noFill/>
            <a:miter lim="800000"/>
            <a:headEnd/>
            <a:tailEnd/>
          </a:ln>
        </p:spPr>
        <p:txBody>
          <a:bodyPr>
            <a:spAutoFit/>
          </a:bodyPr>
          <a:lstStyle/>
          <a:p>
            <a:pPr>
              <a:spcBef>
                <a:spcPct val="50000"/>
              </a:spcBef>
            </a:pPr>
            <a:r>
              <a:rPr lang="ja-JP" altLang="en-US" sz="3600"/>
              <a:t>汚い（？）流しから水を引く</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p:cNvPicPr>
            <a:picLocks noChangeAspect="1" noChangeArrowheads="1"/>
          </p:cNvPicPr>
          <p:nvPr/>
        </p:nvPicPr>
        <p:blipFill>
          <a:blip r:embed="rId2"/>
          <a:srcRect/>
          <a:stretch>
            <a:fillRect/>
          </a:stretch>
        </p:blipFill>
        <p:spPr bwMode="auto">
          <a:xfrm>
            <a:off x="1258888" y="981075"/>
            <a:ext cx="6337300" cy="4754563"/>
          </a:xfrm>
          <a:prstGeom prst="rect">
            <a:avLst/>
          </a:prstGeom>
          <a:noFill/>
          <a:ln w="9525">
            <a:noFill/>
            <a:miter lim="800000"/>
            <a:headEnd/>
            <a:tailEnd/>
          </a:ln>
        </p:spPr>
      </p:pic>
      <p:sp>
        <p:nvSpPr>
          <p:cNvPr id="46082" name="テキスト ボックス 2"/>
          <p:cNvSpPr txBox="1">
            <a:spLocks noChangeArrowheads="1"/>
          </p:cNvSpPr>
          <p:nvPr/>
        </p:nvSpPr>
        <p:spPr bwMode="auto">
          <a:xfrm>
            <a:off x="285750" y="214313"/>
            <a:ext cx="7643813" cy="708025"/>
          </a:xfrm>
          <a:prstGeom prst="rect">
            <a:avLst/>
          </a:prstGeom>
          <a:noFill/>
          <a:ln w="9525">
            <a:noFill/>
            <a:miter lim="800000"/>
            <a:headEnd/>
            <a:tailEnd/>
          </a:ln>
        </p:spPr>
        <p:txBody>
          <a:bodyPr>
            <a:spAutoFit/>
          </a:bodyPr>
          <a:lstStyle/>
          <a:p>
            <a:r>
              <a:rPr lang="ja-JP" altLang="en-US" sz="4000">
                <a:solidFill>
                  <a:srgbClr val="FFFF00"/>
                </a:solidFill>
              </a:rPr>
              <a:t>うまく輝く</a:t>
            </a:r>
          </a:p>
        </p:txBody>
      </p:sp>
      <p:sp>
        <p:nvSpPr>
          <p:cNvPr id="40963" name="テキスト ボックス 3"/>
          <p:cNvSpPr txBox="1">
            <a:spLocks noChangeArrowheads="1"/>
          </p:cNvSpPr>
          <p:nvPr/>
        </p:nvSpPr>
        <p:spPr bwMode="auto">
          <a:xfrm>
            <a:off x="468313" y="5949950"/>
            <a:ext cx="8351837" cy="641350"/>
          </a:xfrm>
          <a:prstGeom prst="rect">
            <a:avLst/>
          </a:prstGeom>
          <a:noFill/>
          <a:ln w="9525">
            <a:noFill/>
            <a:miter lim="800000"/>
            <a:headEnd/>
            <a:tailEnd/>
          </a:ln>
        </p:spPr>
        <p:txBody>
          <a:bodyPr>
            <a:spAutoFit/>
          </a:bodyPr>
          <a:lstStyle/>
          <a:p>
            <a:r>
              <a:rPr lang="ja-JP" altLang="en-US" sz="3600"/>
              <a:t>が、</a:t>
            </a:r>
            <a:r>
              <a:rPr lang="ja-JP" altLang="en-US" sz="3600">
                <a:solidFill>
                  <a:srgbClr val="00FF00"/>
                </a:solidFill>
              </a:rPr>
              <a:t>緑</a:t>
            </a:r>
            <a:r>
              <a:rPr lang="ja-JP" altLang="en-US" sz="3600"/>
              <a:t>の閃光とともに、突然消える。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テキスト ボックス 1"/>
          <p:cNvSpPr txBox="1">
            <a:spLocks noChangeArrowheads="1"/>
          </p:cNvSpPr>
          <p:nvPr/>
        </p:nvSpPr>
        <p:spPr bwMode="auto">
          <a:xfrm>
            <a:off x="428625" y="142875"/>
            <a:ext cx="7715250" cy="1677988"/>
          </a:xfrm>
          <a:prstGeom prst="rect">
            <a:avLst/>
          </a:prstGeom>
          <a:noFill/>
          <a:ln w="9525">
            <a:noFill/>
            <a:miter lim="800000"/>
            <a:headEnd/>
            <a:tailEnd/>
          </a:ln>
        </p:spPr>
        <p:txBody>
          <a:bodyPr>
            <a:spAutoFit/>
          </a:bodyPr>
          <a:lstStyle/>
          <a:p>
            <a:r>
              <a:rPr lang="ja-JP" altLang="en-US" sz="3600"/>
              <a:t>中を開けると、あまりの熱さに、銅が溶けて、フィラメントと一体化していた。</a:t>
            </a:r>
          </a:p>
          <a:p>
            <a:r>
              <a:rPr lang="ja-JP" altLang="en-US" sz="3200"/>
              <a:t>（</a:t>
            </a:r>
            <a:r>
              <a:rPr lang="ja-JP" altLang="en-US" sz="3200">
                <a:solidFill>
                  <a:srgbClr val="00FF00"/>
                </a:solidFill>
              </a:rPr>
              <a:t>緑</a:t>
            </a:r>
            <a:r>
              <a:rPr lang="ja-JP" altLang="en-US" sz="3200"/>
              <a:t>の閃光は炎色反応？）</a:t>
            </a:r>
          </a:p>
        </p:txBody>
      </p:sp>
      <p:pic>
        <p:nvPicPr>
          <p:cNvPr id="47106" name="Picture 6"/>
          <p:cNvPicPr>
            <a:picLocks noChangeAspect="1" noChangeArrowheads="1"/>
          </p:cNvPicPr>
          <p:nvPr/>
        </p:nvPicPr>
        <p:blipFill>
          <a:blip r:embed="rId2"/>
          <a:srcRect/>
          <a:stretch>
            <a:fillRect/>
          </a:stretch>
        </p:blipFill>
        <p:spPr bwMode="auto">
          <a:xfrm>
            <a:off x="2268538" y="2060575"/>
            <a:ext cx="4219575" cy="3514725"/>
          </a:xfrm>
          <a:prstGeom prst="rect">
            <a:avLst/>
          </a:prstGeom>
          <a:noFill/>
          <a:ln w="9525">
            <a:noFill/>
            <a:miter lim="800000"/>
            <a:headEnd/>
            <a:tailEnd/>
          </a:ln>
        </p:spPr>
      </p:pic>
      <p:sp>
        <p:nvSpPr>
          <p:cNvPr id="8" name="右矢印 7"/>
          <p:cNvSpPr/>
          <p:nvPr/>
        </p:nvSpPr>
        <p:spPr>
          <a:xfrm>
            <a:off x="571500" y="6000750"/>
            <a:ext cx="928688"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88" name="テキスト ボックス 9"/>
          <p:cNvSpPr txBox="1">
            <a:spLocks noChangeArrowheads="1"/>
          </p:cNvSpPr>
          <p:nvPr/>
        </p:nvSpPr>
        <p:spPr bwMode="auto">
          <a:xfrm>
            <a:off x="1643063" y="5534025"/>
            <a:ext cx="7215187" cy="1323975"/>
          </a:xfrm>
          <a:prstGeom prst="rect">
            <a:avLst/>
          </a:prstGeom>
          <a:noFill/>
          <a:ln w="9525">
            <a:noFill/>
            <a:miter lim="800000"/>
            <a:headEnd/>
            <a:tailEnd/>
          </a:ln>
        </p:spPr>
        <p:txBody>
          <a:bodyPr>
            <a:spAutoFit/>
          </a:bodyPr>
          <a:lstStyle/>
          <a:p>
            <a:r>
              <a:rPr lang="ja-JP" altLang="en-US" sz="4000">
                <a:solidFill>
                  <a:srgbClr val="00FFFF"/>
                </a:solidFill>
              </a:rPr>
              <a:t>間に</a:t>
            </a:r>
            <a:r>
              <a:rPr lang="en-US" altLang="ja-JP" sz="4000">
                <a:solidFill>
                  <a:srgbClr val="00FFFF"/>
                </a:solidFill>
              </a:rPr>
              <a:t>Mo</a:t>
            </a:r>
            <a:r>
              <a:rPr lang="ja-JP" altLang="en-US" sz="4000">
                <a:solidFill>
                  <a:srgbClr val="00FFFF"/>
                </a:solidFill>
              </a:rPr>
              <a:t>をはさんで銅に直接熱が伝わらないようにする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9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p:cNvPicPr>
            <a:picLocks noChangeAspect="1" noChangeArrowheads="1"/>
          </p:cNvPicPr>
          <p:nvPr/>
        </p:nvPicPr>
        <p:blipFill>
          <a:blip r:embed="rId2"/>
          <a:srcRect/>
          <a:stretch>
            <a:fillRect/>
          </a:stretch>
        </p:blipFill>
        <p:spPr bwMode="auto">
          <a:xfrm>
            <a:off x="179388" y="620713"/>
            <a:ext cx="8666162" cy="6048375"/>
          </a:xfrm>
          <a:prstGeom prst="rect">
            <a:avLst/>
          </a:prstGeom>
          <a:noFill/>
          <a:ln w="9525">
            <a:noFill/>
            <a:miter lim="800000"/>
            <a:headEnd/>
            <a:tailEnd/>
          </a:ln>
        </p:spPr>
      </p:pic>
      <p:sp>
        <p:nvSpPr>
          <p:cNvPr id="27651" name="テキスト ボックス 155"/>
          <p:cNvSpPr txBox="1">
            <a:spLocks noChangeArrowheads="1"/>
          </p:cNvSpPr>
          <p:nvPr/>
        </p:nvSpPr>
        <p:spPr bwMode="auto">
          <a:xfrm>
            <a:off x="2214563" y="3286125"/>
            <a:ext cx="1500187" cy="369888"/>
          </a:xfrm>
          <a:prstGeom prst="rect">
            <a:avLst/>
          </a:prstGeom>
          <a:noFill/>
          <a:ln w="9525">
            <a:noFill/>
            <a:miter lim="800000"/>
            <a:headEnd/>
            <a:tailEnd/>
          </a:ln>
        </p:spPr>
        <p:txBody>
          <a:bodyPr>
            <a:spAutoFit/>
          </a:bodyPr>
          <a:lstStyle/>
          <a:p>
            <a:r>
              <a:rPr lang="en-US" altLang="ja-JP" b="1">
                <a:solidFill>
                  <a:schemeClr val="bg1"/>
                </a:solidFill>
              </a:rPr>
              <a:t>W</a:t>
            </a:r>
            <a:r>
              <a:rPr lang="ja-JP" altLang="en-US" b="1">
                <a:solidFill>
                  <a:schemeClr val="bg1"/>
                </a:solidFill>
              </a:rPr>
              <a:t>チューブ</a:t>
            </a:r>
            <a:r>
              <a:rPr lang="en-US" altLang="ja-JP" b="1"/>
              <a:t> </a:t>
            </a:r>
            <a:endParaRPr lang="ja-JP" altLang="en-US" b="1"/>
          </a:p>
        </p:txBody>
      </p:sp>
      <p:sp>
        <p:nvSpPr>
          <p:cNvPr id="27652" name="テキスト ボックス 156"/>
          <p:cNvSpPr txBox="1">
            <a:spLocks noChangeArrowheads="1"/>
          </p:cNvSpPr>
          <p:nvPr/>
        </p:nvSpPr>
        <p:spPr bwMode="auto">
          <a:xfrm>
            <a:off x="4786313" y="3000375"/>
            <a:ext cx="1571625" cy="369888"/>
          </a:xfrm>
          <a:prstGeom prst="rect">
            <a:avLst/>
          </a:prstGeom>
          <a:noFill/>
          <a:ln w="9525">
            <a:noFill/>
            <a:miter lim="800000"/>
            <a:headEnd/>
            <a:tailEnd/>
          </a:ln>
        </p:spPr>
        <p:txBody>
          <a:bodyPr>
            <a:spAutoFit/>
          </a:bodyPr>
          <a:lstStyle/>
          <a:p>
            <a:r>
              <a:rPr lang="en-US" altLang="ja-JP" b="1">
                <a:solidFill>
                  <a:schemeClr val="bg1"/>
                </a:solidFill>
              </a:rPr>
              <a:t>Cu</a:t>
            </a:r>
            <a:r>
              <a:rPr lang="ja-JP" altLang="en-US" b="1">
                <a:solidFill>
                  <a:schemeClr val="bg1"/>
                </a:solidFill>
              </a:rPr>
              <a:t>シールド</a:t>
            </a:r>
          </a:p>
        </p:txBody>
      </p:sp>
      <p:sp>
        <p:nvSpPr>
          <p:cNvPr id="27653" name="テキスト ボックス 160"/>
          <p:cNvSpPr txBox="1">
            <a:spLocks noChangeArrowheads="1"/>
          </p:cNvSpPr>
          <p:nvPr/>
        </p:nvSpPr>
        <p:spPr bwMode="auto">
          <a:xfrm>
            <a:off x="3143250" y="3857625"/>
            <a:ext cx="1285875" cy="369888"/>
          </a:xfrm>
          <a:prstGeom prst="rect">
            <a:avLst/>
          </a:prstGeom>
          <a:noFill/>
          <a:ln w="9525">
            <a:noFill/>
            <a:miter lim="800000"/>
            <a:headEnd/>
            <a:tailEnd/>
          </a:ln>
        </p:spPr>
        <p:txBody>
          <a:bodyPr>
            <a:spAutoFit/>
          </a:bodyPr>
          <a:lstStyle/>
          <a:p>
            <a:r>
              <a:rPr lang="ja-JP" altLang="en-US" b="1">
                <a:solidFill>
                  <a:schemeClr val="bg1"/>
                </a:solidFill>
              </a:rPr>
              <a:t>フィラメント</a:t>
            </a:r>
          </a:p>
        </p:txBody>
      </p:sp>
      <p:sp>
        <p:nvSpPr>
          <p:cNvPr id="27654" name="テキスト ボックス 161"/>
          <p:cNvSpPr txBox="1">
            <a:spLocks noChangeArrowheads="1"/>
          </p:cNvSpPr>
          <p:nvPr/>
        </p:nvSpPr>
        <p:spPr bwMode="auto">
          <a:xfrm>
            <a:off x="4071934" y="6215082"/>
            <a:ext cx="1285881" cy="369332"/>
          </a:xfrm>
          <a:prstGeom prst="rect">
            <a:avLst/>
          </a:prstGeom>
          <a:noFill/>
          <a:ln w="9525">
            <a:noFill/>
            <a:miter lim="800000"/>
            <a:headEnd/>
            <a:tailEnd/>
          </a:ln>
        </p:spPr>
        <p:txBody>
          <a:bodyPr wrap="square">
            <a:spAutoFit/>
          </a:bodyPr>
          <a:lstStyle/>
          <a:p>
            <a:r>
              <a:rPr lang="en-US" altLang="ja-JP" b="1" dirty="0" smtClean="0">
                <a:solidFill>
                  <a:schemeClr val="bg1"/>
                </a:solidFill>
              </a:rPr>
              <a:t>View Port</a:t>
            </a:r>
            <a:endParaRPr lang="ja-JP" altLang="en-US" b="1" dirty="0">
              <a:solidFill>
                <a:schemeClr val="bg1"/>
              </a:solidFill>
            </a:endParaRPr>
          </a:p>
        </p:txBody>
      </p:sp>
      <p:sp>
        <p:nvSpPr>
          <p:cNvPr id="27655" name="テキスト ボックス 162"/>
          <p:cNvSpPr txBox="1">
            <a:spLocks noChangeArrowheads="1"/>
          </p:cNvSpPr>
          <p:nvPr/>
        </p:nvSpPr>
        <p:spPr bwMode="auto">
          <a:xfrm>
            <a:off x="285750" y="1857375"/>
            <a:ext cx="1643063" cy="369888"/>
          </a:xfrm>
          <a:prstGeom prst="rect">
            <a:avLst/>
          </a:prstGeom>
          <a:noFill/>
          <a:ln w="9525">
            <a:noFill/>
            <a:miter lim="800000"/>
            <a:headEnd/>
            <a:tailEnd/>
          </a:ln>
        </p:spPr>
        <p:txBody>
          <a:bodyPr>
            <a:spAutoFit/>
          </a:bodyPr>
          <a:lstStyle/>
          <a:p>
            <a:r>
              <a:rPr lang="ja-JP" altLang="en-US" b="1">
                <a:solidFill>
                  <a:schemeClr val="bg1"/>
                </a:solidFill>
              </a:rPr>
              <a:t>水素分子入口</a:t>
            </a:r>
          </a:p>
        </p:txBody>
      </p:sp>
      <p:cxnSp>
        <p:nvCxnSpPr>
          <p:cNvPr id="171" name="直線矢印コネクタ 170"/>
          <p:cNvCxnSpPr/>
          <p:nvPr/>
        </p:nvCxnSpPr>
        <p:spPr>
          <a:xfrm rot="5400000">
            <a:off x="69851" y="2857500"/>
            <a:ext cx="1287462"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flipH="1" flipV="1">
            <a:off x="1964513" y="4822041"/>
            <a:ext cx="64294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071538" y="5143512"/>
            <a:ext cx="2714644" cy="523220"/>
          </a:xfrm>
          <a:prstGeom prst="rect">
            <a:avLst/>
          </a:prstGeom>
          <a:noFill/>
        </p:spPr>
        <p:txBody>
          <a:bodyPr wrap="square" rtlCol="0">
            <a:spAutoFit/>
          </a:bodyPr>
          <a:lstStyle/>
          <a:p>
            <a:r>
              <a:rPr kumimoji="1" lang="ja-JP" altLang="en-US" sz="2800" b="1" dirty="0" smtClean="0">
                <a:solidFill>
                  <a:srgbClr val="FF0000"/>
                </a:solidFill>
              </a:rPr>
              <a:t>この銅が溶けた</a:t>
            </a:r>
            <a:endParaRPr kumimoji="1" lang="ja-JP" altLang="en-US" sz="2800" b="1"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テキスト ボックス 1"/>
          <p:cNvSpPr txBox="1">
            <a:spLocks noChangeArrowheads="1"/>
          </p:cNvSpPr>
          <p:nvPr/>
        </p:nvSpPr>
        <p:spPr bwMode="auto">
          <a:xfrm>
            <a:off x="285750" y="428625"/>
            <a:ext cx="7929563" cy="708025"/>
          </a:xfrm>
          <a:prstGeom prst="rect">
            <a:avLst/>
          </a:prstGeom>
          <a:noFill/>
          <a:ln w="9525">
            <a:noFill/>
            <a:miter lim="800000"/>
            <a:headEnd/>
            <a:tailEnd/>
          </a:ln>
        </p:spPr>
        <p:txBody>
          <a:bodyPr>
            <a:spAutoFit/>
          </a:bodyPr>
          <a:lstStyle/>
          <a:p>
            <a:r>
              <a:rPr lang="ja-JP" altLang="en-US" sz="4000">
                <a:solidFill>
                  <a:srgbClr val="FFFF00"/>
                </a:solidFill>
              </a:rPr>
              <a:t>さりげなくホースが黒こげに・・・</a:t>
            </a:r>
          </a:p>
        </p:txBody>
      </p:sp>
      <p:sp>
        <p:nvSpPr>
          <p:cNvPr id="48130" name="テキスト ボックス 3"/>
          <p:cNvSpPr txBox="1">
            <a:spLocks noChangeArrowheads="1"/>
          </p:cNvSpPr>
          <p:nvPr/>
        </p:nvSpPr>
        <p:spPr bwMode="auto">
          <a:xfrm>
            <a:off x="500063" y="5786438"/>
            <a:ext cx="5357812" cy="708025"/>
          </a:xfrm>
          <a:prstGeom prst="rect">
            <a:avLst/>
          </a:prstGeom>
          <a:noFill/>
          <a:ln w="9525">
            <a:noFill/>
            <a:miter lim="800000"/>
            <a:headEnd/>
            <a:tailEnd/>
          </a:ln>
        </p:spPr>
        <p:txBody>
          <a:bodyPr>
            <a:spAutoFit/>
          </a:bodyPr>
          <a:lstStyle/>
          <a:p>
            <a:r>
              <a:rPr lang="ja-JP" altLang="en-US" sz="4000">
                <a:solidFill>
                  <a:srgbClr val="00FFFF"/>
                </a:solidFill>
              </a:rPr>
              <a:t>あまり気にせず実験</a:t>
            </a:r>
          </a:p>
        </p:txBody>
      </p:sp>
      <p:pic>
        <p:nvPicPr>
          <p:cNvPr id="48131" name="Picture 2"/>
          <p:cNvPicPr>
            <a:picLocks noChangeAspect="1" noChangeArrowheads="1"/>
          </p:cNvPicPr>
          <p:nvPr/>
        </p:nvPicPr>
        <p:blipFill>
          <a:blip r:embed="rId2"/>
          <a:srcRect/>
          <a:stretch>
            <a:fillRect/>
          </a:stretch>
        </p:blipFill>
        <p:spPr bwMode="auto">
          <a:xfrm>
            <a:off x="395288" y="1125538"/>
            <a:ext cx="5184775" cy="3889375"/>
          </a:xfrm>
          <a:prstGeom prst="rect">
            <a:avLst/>
          </a:prstGeom>
          <a:noFill/>
          <a:ln w="9525">
            <a:noFill/>
            <a:miter lim="800000"/>
            <a:headEnd/>
            <a:tailEnd/>
          </a:ln>
        </p:spPr>
      </p:pic>
      <p:pic>
        <p:nvPicPr>
          <p:cNvPr id="48133" name="Picture 5"/>
          <p:cNvPicPr>
            <a:picLocks noChangeAspect="1" noChangeArrowheads="1"/>
          </p:cNvPicPr>
          <p:nvPr/>
        </p:nvPicPr>
        <p:blipFill>
          <a:blip r:embed="rId3"/>
          <a:srcRect/>
          <a:stretch>
            <a:fillRect/>
          </a:stretch>
        </p:blipFill>
        <p:spPr bwMode="auto">
          <a:xfrm>
            <a:off x="4067175" y="2060575"/>
            <a:ext cx="4859338" cy="36449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グループ化 6"/>
          <p:cNvGrpSpPr>
            <a:grpSpLocks/>
          </p:cNvGrpSpPr>
          <p:nvPr/>
        </p:nvGrpSpPr>
        <p:grpSpPr bwMode="auto">
          <a:xfrm>
            <a:off x="785813" y="714375"/>
            <a:ext cx="7618412" cy="5715000"/>
            <a:chOff x="785786" y="714356"/>
            <a:chExt cx="7618413" cy="5715000"/>
          </a:xfrm>
        </p:grpSpPr>
        <p:pic>
          <p:nvPicPr>
            <p:cNvPr id="49154" name="Picture 2"/>
            <p:cNvPicPr>
              <a:picLocks noChangeAspect="1" noChangeArrowheads="1"/>
            </p:cNvPicPr>
            <p:nvPr/>
          </p:nvPicPr>
          <p:blipFill>
            <a:blip r:embed="rId2"/>
            <a:srcRect/>
            <a:stretch>
              <a:fillRect/>
            </a:stretch>
          </p:blipFill>
          <p:spPr bwMode="auto">
            <a:xfrm>
              <a:off x="785786" y="714356"/>
              <a:ext cx="7618413" cy="5715000"/>
            </a:xfrm>
            <a:prstGeom prst="rect">
              <a:avLst/>
            </a:prstGeom>
            <a:noFill/>
            <a:ln w="9525">
              <a:noFill/>
              <a:miter lim="800000"/>
              <a:headEnd/>
              <a:tailEnd/>
            </a:ln>
          </p:spPr>
        </p:pic>
        <p:cxnSp>
          <p:nvCxnSpPr>
            <p:cNvPr id="5" name="直線矢印コネクタ 4"/>
            <p:cNvCxnSpPr/>
            <p:nvPr/>
          </p:nvCxnSpPr>
          <p:spPr>
            <a:xfrm rot="5400000">
              <a:off x="5036318" y="1607325"/>
              <a:ext cx="714375" cy="5000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56" name="テキスト ボックス 5"/>
            <p:cNvSpPr txBox="1">
              <a:spLocks noChangeArrowheads="1"/>
            </p:cNvSpPr>
            <p:nvPr/>
          </p:nvSpPr>
          <p:spPr bwMode="auto">
            <a:xfrm>
              <a:off x="5072066" y="928670"/>
              <a:ext cx="2286016" cy="584775"/>
            </a:xfrm>
            <a:prstGeom prst="rect">
              <a:avLst/>
            </a:prstGeom>
            <a:noFill/>
            <a:ln w="9525">
              <a:noFill/>
              <a:miter lim="800000"/>
              <a:headEnd/>
              <a:tailEnd/>
            </a:ln>
          </p:spPr>
          <p:txBody>
            <a:bodyPr>
              <a:spAutoFit/>
            </a:bodyPr>
            <a:lstStyle/>
            <a:p>
              <a:r>
                <a:rPr lang="en-US" altLang="ja-JP" sz="3200">
                  <a:solidFill>
                    <a:srgbClr val="FF0000"/>
                  </a:solidFill>
                </a:rPr>
                <a:t>Mo</a:t>
              </a:r>
              <a:r>
                <a:rPr lang="ja-JP" altLang="en-US" sz="3200">
                  <a:solidFill>
                    <a:srgbClr val="FF0000"/>
                  </a:solidFill>
                </a:rPr>
                <a:t>チューブ</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テキスト ボックス 1"/>
          <p:cNvSpPr txBox="1">
            <a:spLocks noChangeArrowheads="1"/>
          </p:cNvSpPr>
          <p:nvPr/>
        </p:nvSpPr>
        <p:spPr bwMode="auto">
          <a:xfrm>
            <a:off x="500063" y="214313"/>
            <a:ext cx="8286779" cy="646331"/>
          </a:xfrm>
          <a:prstGeom prst="rect">
            <a:avLst/>
          </a:prstGeom>
          <a:noFill/>
          <a:ln w="9525">
            <a:noFill/>
            <a:miter lim="800000"/>
            <a:headEnd/>
            <a:tailEnd/>
          </a:ln>
        </p:spPr>
        <p:txBody>
          <a:bodyPr wrap="square">
            <a:spAutoFit/>
          </a:bodyPr>
          <a:lstStyle/>
          <a:p>
            <a:r>
              <a:rPr lang="ja-JP" altLang="en-US" sz="3600" dirty="0"/>
              <a:t>銅が溶けることはなく、長時間輝き続ける</a:t>
            </a:r>
          </a:p>
        </p:txBody>
      </p:sp>
      <p:sp>
        <p:nvSpPr>
          <p:cNvPr id="45058" name="テキスト ボックス 8"/>
          <p:cNvSpPr txBox="1">
            <a:spLocks noChangeArrowheads="1"/>
          </p:cNvSpPr>
          <p:nvPr/>
        </p:nvSpPr>
        <p:spPr bwMode="auto">
          <a:xfrm>
            <a:off x="571500" y="2857500"/>
            <a:ext cx="4429125" cy="1677988"/>
          </a:xfrm>
          <a:prstGeom prst="rect">
            <a:avLst/>
          </a:prstGeom>
          <a:noFill/>
          <a:ln w="9525">
            <a:noFill/>
            <a:miter lim="800000"/>
            <a:headEnd/>
            <a:tailEnd/>
          </a:ln>
        </p:spPr>
        <p:txBody>
          <a:bodyPr>
            <a:spAutoFit/>
          </a:bodyPr>
          <a:lstStyle/>
          <a:p>
            <a:r>
              <a:rPr lang="ja-JP" altLang="en-US" sz="3600"/>
              <a:t>外部のセラミックが赤くなる</a:t>
            </a:r>
            <a:endParaRPr lang="en-US" altLang="ja-JP" sz="3600"/>
          </a:p>
          <a:p>
            <a:r>
              <a:rPr lang="ja-JP" altLang="en-US" sz="3200"/>
              <a:t>（においとは別原因）</a:t>
            </a:r>
          </a:p>
        </p:txBody>
      </p:sp>
      <p:sp>
        <p:nvSpPr>
          <p:cNvPr id="45059" name="テキスト ボックス 9"/>
          <p:cNvSpPr txBox="1">
            <a:spLocks noChangeArrowheads="1"/>
          </p:cNvSpPr>
          <p:nvPr/>
        </p:nvSpPr>
        <p:spPr bwMode="auto">
          <a:xfrm>
            <a:off x="571500" y="1500188"/>
            <a:ext cx="7786688" cy="1190625"/>
          </a:xfrm>
          <a:prstGeom prst="rect">
            <a:avLst/>
          </a:prstGeom>
          <a:noFill/>
          <a:ln w="9525">
            <a:noFill/>
            <a:miter lim="800000"/>
            <a:headEnd/>
            <a:tailEnd/>
          </a:ln>
        </p:spPr>
        <p:txBody>
          <a:bodyPr>
            <a:spAutoFit/>
          </a:bodyPr>
          <a:lstStyle/>
          <a:p>
            <a:r>
              <a:rPr lang="ja-JP" altLang="en-US" sz="3600">
                <a:solidFill>
                  <a:srgbClr val="FFFF00"/>
                </a:solidFill>
              </a:rPr>
              <a:t>が、</a:t>
            </a:r>
            <a:endParaRPr lang="en-US" altLang="ja-JP" sz="3600">
              <a:solidFill>
                <a:srgbClr val="FFFF00"/>
              </a:solidFill>
            </a:endParaRPr>
          </a:p>
          <a:p>
            <a:r>
              <a:rPr lang="ja-JP" altLang="en-US" sz="3600">
                <a:solidFill>
                  <a:srgbClr val="FFFF00"/>
                </a:solidFill>
              </a:rPr>
              <a:t>どこからか香ばしい香りが・・・</a:t>
            </a:r>
          </a:p>
        </p:txBody>
      </p:sp>
      <p:pic>
        <p:nvPicPr>
          <p:cNvPr id="45060" name="Picture 2"/>
          <p:cNvPicPr>
            <a:picLocks noChangeAspect="1" noChangeArrowheads="1"/>
          </p:cNvPicPr>
          <p:nvPr/>
        </p:nvPicPr>
        <p:blipFill>
          <a:blip r:embed="rId2"/>
          <a:srcRect/>
          <a:stretch>
            <a:fillRect/>
          </a:stretch>
        </p:blipFill>
        <p:spPr bwMode="auto">
          <a:xfrm>
            <a:off x="4857750" y="2786063"/>
            <a:ext cx="4006850" cy="3892550"/>
          </a:xfrm>
          <a:prstGeom prst="rect">
            <a:avLst/>
          </a:prstGeom>
          <a:noFill/>
          <a:ln w="9525">
            <a:noFill/>
            <a:miter lim="800000"/>
            <a:headEnd/>
            <a:tailEnd/>
          </a:ln>
        </p:spPr>
      </p:pic>
      <p:cxnSp>
        <p:nvCxnSpPr>
          <p:cNvPr id="8" name="直線矢印コネクタ 7"/>
          <p:cNvCxnSpPr/>
          <p:nvPr/>
        </p:nvCxnSpPr>
        <p:spPr>
          <a:xfrm rot="5400000">
            <a:off x="6536531" y="3750469"/>
            <a:ext cx="500063" cy="14287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062" name="テキスト ボックス 11"/>
          <p:cNvSpPr txBox="1">
            <a:spLocks noChangeArrowheads="1"/>
          </p:cNvSpPr>
          <p:nvPr/>
        </p:nvSpPr>
        <p:spPr bwMode="auto">
          <a:xfrm>
            <a:off x="6500813" y="3000375"/>
            <a:ext cx="1143000" cy="584200"/>
          </a:xfrm>
          <a:prstGeom prst="rect">
            <a:avLst/>
          </a:prstGeom>
          <a:noFill/>
          <a:ln w="9525">
            <a:noFill/>
            <a:miter lim="800000"/>
            <a:headEnd/>
            <a:tailEnd/>
          </a:ln>
        </p:spPr>
        <p:txBody>
          <a:bodyPr>
            <a:spAutoFit/>
          </a:bodyPr>
          <a:lstStyle/>
          <a:p>
            <a:r>
              <a:rPr lang="ja-JP" altLang="en-US" sz="3200" b="1">
                <a:solidFill>
                  <a:srgbClr val="FF0000"/>
                </a:solidFill>
              </a:rPr>
              <a:t>ここ</a:t>
            </a:r>
          </a:p>
        </p:txBody>
      </p:sp>
      <p:sp>
        <p:nvSpPr>
          <p:cNvPr id="50184" name="Text Box 8"/>
          <p:cNvSpPr txBox="1">
            <a:spLocks noChangeArrowheads="1"/>
          </p:cNvSpPr>
          <p:nvPr/>
        </p:nvSpPr>
        <p:spPr bwMode="auto">
          <a:xfrm>
            <a:off x="1547813" y="5157788"/>
            <a:ext cx="2159000" cy="701675"/>
          </a:xfrm>
          <a:prstGeom prst="rect">
            <a:avLst/>
          </a:prstGeom>
          <a:noFill/>
          <a:ln w="9525">
            <a:noFill/>
            <a:miter lim="800000"/>
            <a:headEnd/>
            <a:tailEnd/>
          </a:ln>
          <a:effectLst/>
        </p:spPr>
        <p:txBody>
          <a:bodyPr>
            <a:spAutoFit/>
          </a:bodyPr>
          <a:lstStyle/>
          <a:p>
            <a:pPr>
              <a:spcBef>
                <a:spcPct val="50000"/>
              </a:spcBef>
            </a:pPr>
            <a:r>
              <a:rPr lang="ja-JP" altLang="en-US" sz="4000" dirty="0">
                <a:solidFill>
                  <a:srgbClr val="FF0000"/>
                </a:solidFill>
              </a:rPr>
              <a:t>熱すぎ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06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506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p:bldP spid="45062" grpId="0"/>
      <p:bldP spid="5018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矢印 1"/>
          <p:cNvSpPr/>
          <p:nvPr/>
        </p:nvSpPr>
        <p:spPr>
          <a:xfrm>
            <a:off x="357188" y="714375"/>
            <a:ext cx="1143000" cy="64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02" name="テキスト ボックス 2"/>
          <p:cNvSpPr txBox="1">
            <a:spLocks noChangeArrowheads="1"/>
          </p:cNvSpPr>
          <p:nvPr/>
        </p:nvSpPr>
        <p:spPr bwMode="auto">
          <a:xfrm>
            <a:off x="1643063" y="500063"/>
            <a:ext cx="7072312" cy="2530475"/>
          </a:xfrm>
          <a:prstGeom prst="rect">
            <a:avLst/>
          </a:prstGeom>
          <a:noFill/>
          <a:ln w="9525">
            <a:noFill/>
            <a:miter lim="800000"/>
            <a:headEnd/>
            <a:tailEnd/>
          </a:ln>
        </p:spPr>
        <p:txBody>
          <a:bodyPr>
            <a:spAutoFit/>
          </a:bodyPr>
          <a:lstStyle/>
          <a:p>
            <a:r>
              <a:rPr lang="ja-JP" altLang="en-US" sz="4000" dirty="0">
                <a:solidFill>
                  <a:srgbClr val="FF0000"/>
                </a:solidFill>
              </a:rPr>
              <a:t>フィラメントを使う加熱には無理が・・・</a:t>
            </a:r>
          </a:p>
          <a:p>
            <a:r>
              <a:rPr lang="ja-JP" altLang="en-US" sz="4000" dirty="0">
                <a:solidFill>
                  <a:srgbClr val="FF0000"/>
                </a:solidFill>
              </a:rPr>
              <a:t>とにかく熱過ぎて、装置自体が溶けそう。</a:t>
            </a:r>
          </a:p>
        </p:txBody>
      </p:sp>
      <p:sp>
        <p:nvSpPr>
          <p:cNvPr id="46084" name="Text Box 4"/>
          <p:cNvSpPr txBox="1">
            <a:spLocks noChangeArrowheads="1"/>
          </p:cNvSpPr>
          <p:nvPr/>
        </p:nvSpPr>
        <p:spPr bwMode="auto">
          <a:xfrm>
            <a:off x="2987675" y="3573463"/>
            <a:ext cx="2881313" cy="701675"/>
          </a:xfrm>
          <a:prstGeom prst="rect">
            <a:avLst/>
          </a:prstGeom>
          <a:noFill/>
          <a:ln w="9525">
            <a:noFill/>
            <a:miter lim="800000"/>
            <a:headEnd/>
            <a:tailEnd/>
          </a:ln>
        </p:spPr>
        <p:txBody>
          <a:bodyPr>
            <a:spAutoFit/>
          </a:bodyPr>
          <a:lstStyle/>
          <a:p>
            <a:pPr>
              <a:spcBef>
                <a:spcPct val="50000"/>
              </a:spcBef>
            </a:pPr>
            <a:r>
              <a:rPr lang="ja-JP" altLang="en-US" sz="4000">
                <a:solidFill>
                  <a:srgbClr val="FF0000"/>
                </a:solidFill>
              </a:rPr>
              <a:t>行き詰まる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テキスト ボックス 1"/>
          <p:cNvSpPr txBox="1">
            <a:spLocks noChangeArrowheads="1"/>
          </p:cNvSpPr>
          <p:nvPr/>
        </p:nvSpPr>
        <p:spPr bwMode="auto">
          <a:xfrm>
            <a:off x="2555875" y="2852738"/>
            <a:ext cx="3929063" cy="1189037"/>
          </a:xfrm>
          <a:prstGeom prst="rect">
            <a:avLst/>
          </a:prstGeom>
          <a:noFill/>
          <a:ln w="9525">
            <a:noFill/>
            <a:miter lim="800000"/>
            <a:headEnd/>
            <a:tailEnd/>
          </a:ln>
        </p:spPr>
        <p:txBody>
          <a:bodyPr>
            <a:spAutoFit/>
          </a:bodyPr>
          <a:lstStyle/>
          <a:p>
            <a:r>
              <a:rPr lang="ja-JP" altLang="en-US" sz="7200" b="1">
                <a:solidFill>
                  <a:srgbClr val="FFFF00"/>
                </a:solidFill>
                <a:latin typeface="Calibri" pitchFamily="34" charset="0"/>
              </a:rPr>
              <a:t>実験方法</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357188" y="357188"/>
            <a:ext cx="4000500" cy="1108075"/>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6600" dirty="0">
                <a:solidFill>
                  <a:srgbClr val="FF0000"/>
                </a:solidFill>
                <a:latin typeface="+mn-ea"/>
                <a:ea typeface="+mn-ea"/>
              </a:rPr>
              <a:t>其の参</a:t>
            </a:r>
          </a:p>
        </p:txBody>
      </p:sp>
      <p:sp>
        <p:nvSpPr>
          <p:cNvPr id="4098" name="Rectangle 2"/>
          <p:cNvSpPr>
            <a:spLocks noChangeArrowheads="1"/>
          </p:cNvSpPr>
          <p:nvPr/>
        </p:nvSpPr>
        <p:spPr bwMode="auto">
          <a:xfrm>
            <a:off x="571500" y="1785938"/>
            <a:ext cx="8072466" cy="1323975"/>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Lamb方式に原点回帰？</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err="1">
                <a:solidFill>
                  <a:srgbClr val="FFFFFF"/>
                </a:solidFill>
                <a:latin typeface="+mn-ea"/>
                <a:ea typeface="+mn-ea"/>
              </a:rPr>
              <a:t>直接Wチュー</a:t>
            </a:r>
            <a:r>
              <a:rPr lang="en-US" sz="4000" dirty="0" err="1" smtClean="0">
                <a:solidFill>
                  <a:srgbClr val="FFFFFF"/>
                </a:solidFill>
                <a:latin typeface="+mn-ea"/>
                <a:ea typeface="+mn-ea"/>
              </a:rPr>
              <a:t>ブ</a:t>
            </a:r>
            <a:r>
              <a:rPr lang="ja-JP" altLang="en-US" sz="4000" dirty="0" smtClean="0">
                <a:solidFill>
                  <a:srgbClr val="FFFFFF"/>
                </a:solidFill>
                <a:latin typeface="+mn-ea"/>
                <a:ea typeface="+mn-ea"/>
              </a:rPr>
              <a:t>のジュール熱で</a:t>
            </a:r>
            <a:r>
              <a:rPr lang="en-US" sz="4000" dirty="0" err="1" smtClean="0">
                <a:solidFill>
                  <a:srgbClr val="FFFFFF"/>
                </a:solidFill>
                <a:latin typeface="+mn-ea"/>
                <a:ea typeface="+mn-ea"/>
              </a:rPr>
              <a:t>加熱</a:t>
            </a:r>
            <a:endParaRPr lang="en-US" sz="4000" dirty="0">
              <a:solidFill>
                <a:srgbClr val="FFFFFF"/>
              </a:solidFill>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日付プレースホルダ 1"/>
          <p:cNvSpPr>
            <a:spLocks noGrp="1"/>
          </p:cNvSpPr>
          <p:nvPr>
            <p:ph type="dt" idx="10"/>
          </p:nvPr>
        </p:nvSpPr>
        <p:spPr/>
        <p:txBody>
          <a:bodyPr/>
          <a:lstStyle/>
          <a:p>
            <a:r>
              <a:rPr lang="en-US">
                <a:latin typeface="+mn-ea"/>
              </a:rPr>
              <a:t>10/3/12</a:t>
            </a:r>
          </a:p>
        </p:txBody>
      </p:sp>
      <p:pic>
        <p:nvPicPr>
          <p:cNvPr id="5121" name="Picture 1"/>
          <p:cNvPicPr>
            <a:picLocks noChangeAspect="1" noChangeArrowheads="1"/>
          </p:cNvPicPr>
          <p:nvPr/>
        </p:nvPicPr>
        <p:blipFill>
          <a:blip r:embed="rId3"/>
          <a:srcRect/>
          <a:stretch>
            <a:fillRect/>
          </a:stretch>
        </p:blipFill>
        <p:spPr bwMode="auto">
          <a:xfrm>
            <a:off x="360363" y="3633788"/>
            <a:ext cx="3362325" cy="2486025"/>
          </a:xfrm>
          <a:prstGeom prst="rect">
            <a:avLst/>
          </a:prstGeom>
          <a:gradFill rotWithShape="0">
            <a:gsLst>
              <a:gs pos="0">
                <a:srgbClr val="000000"/>
              </a:gs>
              <a:gs pos="100000">
                <a:srgbClr val="FFFFFF">
                  <a:alpha val="0"/>
                </a:srgbClr>
              </a:gs>
            </a:gsLst>
            <a:lin ang="5400000" scaled="1"/>
          </a:gradFill>
          <a:ln w="9525">
            <a:noFill/>
            <a:round/>
            <a:headEnd/>
            <a:tailEnd/>
          </a:ln>
          <a:effectLst/>
        </p:spPr>
      </p:pic>
      <p:sp>
        <p:nvSpPr>
          <p:cNvPr id="5122" name="Rectangle 2"/>
          <p:cNvSpPr>
            <a:spLocks noChangeArrowheads="1"/>
          </p:cNvSpPr>
          <p:nvPr/>
        </p:nvSpPr>
        <p:spPr bwMode="auto">
          <a:xfrm>
            <a:off x="323850" y="0"/>
            <a:ext cx="8534430"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FFFF00"/>
                </a:solidFill>
                <a:latin typeface="+mn-ea"/>
                <a:ea typeface="+mn-ea"/>
              </a:rPr>
              <a:t>水素原子発生源其の参(Lamb方式)の断面略図</a:t>
            </a:r>
          </a:p>
        </p:txBody>
      </p:sp>
      <p:pic>
        <p:nvPicPr>
          <p:cNvPr id="5123" name="Picture 3"/>
          <p:cNvPicPr>
            <a:picLocks noChangeAspect="1" noChangeArrowheads="1"/>
          </p:cNvPicPr>
          <p:nvPr/>
        </p:nvPicPr>
        <p:blipFill>
          <a:blip r:embed="rId4"/>
          <a:srcRect/>
          <a:stretch>
            <a:fillRect/>
          </a:stretch>
        </p:blipFill>
        <p:spPr bwMode="auto">
          <a:xfrm>
            <a:off x="360363" y="720725"/>
            <a:ext cx="8459787" cy="6137275"/>
          </a:xfrm>
          <a:prstGeom prst="rect">
            <a:avLst/>
          </a:prstGeom>
          <a:noFill/>
          <a:ln w="9525">
            <a:noFill/>
            <a:round/>
            <a:headEnd/>
            <a:tailEnd/>
          </a:ln>
          <a:effectLst/>
        </p:spPr>
      </p:pic>
      <p:pic>
        <p:nvPicPr>
          <p:cNvPr id="5124" name="Picture 4"/>
          <p:cNvPicPr>
            <a:picLocks noChangeAspect="1" noChangeArrowheads="1"/>
          </p:cNvPicPr>
          <p:nvPr/>
        </p:nvPicPr>
        <p:blipFill>
          <a:blip r:embed="rId5"/>
          <a:srcRect/>
          <a:stretch>
            <a:fillRect/>
          </a:stretch>
        </p:blipFill>
        <p:spPr bwMode="auto">
          <a:xfrm>
            <a:off x="357158" y="720725"/>
            <a:ext cx="8459787" cy="6137275"/>
          </a:xfrm>
          <a:prstGeom prst="rect">
            <a:avLst/>
          </a:prstGeom>
          <a:noFill/>
          <a:ln w="9525">
            <a:noFill/>
            <a:round/>
            <a:headEnd/>
            <a:tailEnd/>
          </a:ln>
          <a:effectLst/>
        </p:spPr>
      </p:pic>
      <p:cxnSp>
        <p:nvCxnSpPr>
          <p:cNvPr id="5125" name="AutoShape 5"/>
          <p:cNvCxnSpPr>
            <a:cxnSpLocks noChangeShapeType="1"/>
          </p:cNvCxnSpPr>
          <p:nvPr/>
        </p:nvCxnSpPr>
        <p:spPr bwMode="auto">
          <a:xfrm flipH="1">
            <a:off x="712788" y="2214563"/>
            <a:ext cx="1587" cy="1287462"/>
          </a:xfrm>
          <a:prstGeom prst="bentConnector3">
            <a:avLst>
              <a:gd name="adj1" fmla="val 50000"/>
            </a:avLst>
          </a:prstGeom>
          <a:noFill/>
          <a:ln w="25560">
            <a:solidFill>
              <a:srgbClr val="000000"/>
            </a:solidFill>
            <a:round/>
            <a:headEnd/>
            <a:tailEnd type="triangle" w="med" len="med"/>
          </a:ln>
          <a:effectLst/>
        </p:spPr>
      </p:cxnSp>
      <p:sp>
        <p:nvSpPr>
          <p:cNvPr id="5126" name="Rectangle 6"/>
          <p:cNvSpPr>
            <a:spLocks noChangeArrowheads="1"/>
          </p:cNvSpPr>
          <p:nvPr/>
        </p:nvSpPr>
        <p:spPr bwMode="auto">
          <a:xfrm>
            <a:off x="285750" y="1857375"/>
            <a:ext cx="1643063" cy="36988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水素分子入口</a:t>
            </a:r>
          </a:p>
        </p:txBody>
      </p:sp>
      <p:sp>
        <p:nvSpPr>
          <p:cNvPr id="5127" name="Rectangle 7"/>
          <p:cNvSpPr>
            <a:spLocks noChangeArrowheads="1"/>
          </p:cNvSpPr>
          <p:nvPr/>
        </p:nvSpPr>
        <p:spPr bwMode="auto">
          <a:xfrm>
            <a:off x="2339975" y="2997200"/>
            <a:ext cx="1500188" cy="366713"/>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Wチューブ</a:t>
            </a:r>
            <a:r>
              <a:rPr lang="en-US" b="1" dirty="0">
                <a:solidFill>
                  <a:srgbClr val="FFFFFF"/>
                </a:solidFill>
                <a:effectLst>
                  <a:outerShdw blurRad="38100" dist="38100" dir="2700000" algn="tl">
                    <a:srgbClr val="808080"/>
                  </a:outerShdw>
                </a:effectLst>
                <a:latin typeface="+mn-ea"/>
                <a:ea typeface="+mn-ea"/>
              </a:rPr>
              <a:t> </a:t>
            </a:r>
          </a:p>
        </p:txBody>
      </p:sp>
      <p:sp>
        <p:nvSpPr>
          <p:cNvPr id="5128" name="Rectangle 8"/>
          <p:cNvSpPr>
            <a:spLocks noChangeArrowheads="1"/>
          </p:cNvSpPr>
          <p:nvPr/>
        </p:nvSpPr>
        <p:spPr bwMode="auto">
          <a:xfrm>
            <a:off x="4140200" y="6308725"/>
            <a:ext cx="1223963" cy="366713"/>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View</a:t>
            </a:r>
            <a:r>
              <a:rPr lang="en-US" b="1"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Port</a:t>
            </a:r>
          </a:p>
        </p:txBody>
      </p:sp>
      <p:sp>
        <p:nvSpPr>
          <p:cNvPr id="5129" name="Rectangle 9"/>
          <p:cNvSpPr>
            <a:spLocks noChangeArrowheads="1"/>
          </p:cNvSpPr>
          <p:nvPr/>
        </p:nvSpPr>
        <p:spPr bwMode="auto">
          <a:xfrm>
            <a:off x="4859338" y="3141663"/>
            <a:ext cx="1571625" cy="366712"/>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Cuシールド</a:t>
            </a:r>
          </a:p>
        </p:txBody>
      </p:sp>
      <p:sp>
        <p:nvSpPr>
          <p:cNvPr id="5130" name="Rectangle 10"/>
          <p:cNvSpPr>
            <a:spLocks noChangeArrowheads="1"/>
          </p:cNvSpPr>
          <p:nvPr/>
        </p:nvSpPr>
        <p:spPr bwMode="auto">
          <a:xfrm>
            <a:off x="323850" y="4868863"/>
            <a:ext cx="936625" cy="366712"/>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電源へ</a:t>
            </a:r>
          </a:p>
        </p:txBody>
      </p:sp>
      <p:sp>
        <p:nvSpPr>
          <p:cNvPr id="5131" name="Line 11"/>
          <p:cNvSpPr>
            <a:spLocks noChangeShapeType="1"/>
          </p:cNvSpPr>
          <p:nvPr/>
        </p:nvSpPr>
        <p:spPr bwMode="auto">
          <a:xfrm flipV="1">
            <a:off x="827088" y="4502150"/>
            <a:ext cx="1587" cy="446088"/>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
        <p:nvSpPr>
          <p:cNvPr id="5132" name="Line 12"/>
          <p:cNvSpPr>
            <a:spLocks noChangeShapeType="1"/>
          </p:cNvSpPr>
          <p:nvPr/>
        </p:nvSpPr>
        <p:spPr bwMode="auto">
          <a:xfrm flipH="1">
            <a:off x="3341688" y="4076700"/>
            <a:ext cx="300037" cy="1588"/>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
        <p:nvSpPr>
          <p:cNvPr id="5133" name="Rectangle 13"/>
          <p:cNvSpPr>
            <a:spLocks noChangeArrowheads="1"/>
          </p:cNvSpPr>
          <p:nvPr/>
        </p:nvSpPr>
        <p:spPr bwMode="auto">
          <a:xfrm>
            <a:off x="3563938" y="3860800"/>
            <a:ext cx="1150937" cy="366713"/>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Moリボン</a:t>
            </a:r>
          </a:p>
        </p:txBody>
      </p:sp>
      <p:sp>
        <p:nvSpPr>
          <p:cNvPr id="5134" name="Oval 14"/>
          <p:cNvSpPr>
            <a:spLocks noChangeArrowheads="1"/>
          </p:cNvSpPr>
          <p:nvPr/>
        </p:nvSpPr>
        <p:spPr bwMode="auto">
          <a:xfrm>
            <a:off x="2519363" y="3600450"/>
            <a:ext cx="720725" cy="360363"/>
          </a:xfrm>
          <a:prstGeom prst="ellipse">
            <a:avLst/>
          </a:prstGeom>
          <a:solidFill>
            <a:srgbClr val="DC2300"/>
          </a:solidFill>
          <a:ln w="36000">
            <a:solidFill>
              <a:srgbClr val="B80047"/>
            </a:solidFill>
            <a:prstDash val="sysDot"/>
            <a:round/>
            <a:headEnd/>
            <a:tailEnd/>
          </a:ln>
          <a:effectLst/>
        </p:spPr>
        <p:txBody>
          <a:bodyPr wrap="none" anchor="ctr"/>
          <a:lstStyle/>
          <a:p>
            <a:endParaRPr lang="ja-JP" altLang="en-US">
              <a:latin typeface="+mn-ea"/>
              <a:ea typeface="+mn-ea"/>
            </a:endParaRPr>
          </a:p>
        </p:txBody>
      </p:sp>
      <p:sp>
        <p:nvSpPr>
          <p:cNvPr id="5135" name="Line 15"/>
          <p:cNvSpPr>
            <a:spLocks noChangeShapeType="1"/>
          </p:cNvSpPr>
          <p:nvPr/>
        </p:nvSpPr>
        <p:spPr bwMode="auto">
          <a:xfrm>
            <a:off x="2843213" y="3357563"/>
            <a:ext cx="1587" cy="285750"/>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124"/>
                                        </p:tgtEl>
                                        <p:attrNameLst>
                                          <p:attrName>style.visibility</p:attrName>
                                        </p:attrNameLst>
                                      </p:cBhvr>
                                      <p:to>
                                        <p:strVal val="visible"/>
                                      </p:to>
                                    </p:set>
                                  </p:childTnLst>
                                </p:cTn>
                              </p:par>
                              <p:par>
                                <p:cTn id="7" presetID="1" presetClass="exit" fill="hold" nodeType="withEffect">
                                  <p:stCondLst>
                                    <p:cond delay="0"/>
                                  </p:stCondLst>
                                  <p:childTnLst>
                                    <p:set>
                                      <p:cBhvr additive="repl">
                                        <p:cTn id="8" dur="1" fill="hold">
                                          <p:stCondLst>
                                            <p:cond delay="0"/>
                                          </p:stCondLst>
                                        </p:cTn>
                                        <p:tgtEl>
                                          <p:spTgt spid="5130"/>
                                        </p:tgtEl>
                                        <p:attrNameLst>
                                          <p:attrName>style.visibility</p:attrName>
                                        </p:attrNameLst>
                                      </p:cBhvr>
                                      <p:to>
                                        <p:strVal val="hidden"/>
                                      </p:to>
                                    </p:set>
                                  </p:childTnLst>
                                </p:cTn>
                              </p:par>
                              <p:par>
                                <p:cTn id="9" presetID="1" presetClass="exit" fill="hold" grpId="0" nodeType="withEffect">
                                  <p:stCondLst>
                                    <p:cond delay="0"/>
                                  </p:stCondLst>
                                  <p:childTnLst>
                                    <p:set>
                                      <p:cBhvr additive="repl">
                                        <p:cTn id="10" dur="1" fill="hold">
                                          <p:stCondLst>
                                            <p:cond delay="0"/>
                                          </p:stCondLst>
                                        </p:cTn>
                                        <p:tgtEl>
                                          <p:spTgt spid="51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grpId="0" nodeType="clickEffect">
                                  <p:stCondLst>
                                    <p:cond delay="0"/>
                                  </p:stCondLst>
                                  <p:childTnLst>
                                    <p:set>
                                      <p:cBhvr additive="repl">
                                        <p:cTn id="14"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animBg="1"/>
      <p:bldP spid="513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428625" y="285751"/>
            <a:ext cx="7929563" cy="928672"/>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dirty="0">
                <a:solidFill>
                  <a:srgbClr val="FFFFFF"/>
                </a:solidFill>
                <a:latin typeface="+mn-ea"/>
                <a:ea typeface="+mn-ea"/>
              </a:rPr>
              <a:t>今回もWとCuの間にMoを噛ませる</a:t>
            </a:r>
          </a:p>
        </p:txBody>
      </p:sp>
      <p:grpSp>
        <p:nvGrpSpPr>
          <p:cNvPr id="2" name="Group 2"/>
          <p:cNvGrpSpPr>
            <a:grpSpLocks/>
          </p:cNvGrpSpPr>
          <p:nvPr/>
        </p:nvGrpSpPr>
        <p:grpSpPr bwMode="auto">
          <a:xfrm>
            <a:off x="2500313" y="1643063"/>
            <a:ext cx="3857626" cy="5048249"/>
            <a:chOff x="1575" y="1035"/>
            <a:chExt cx="2430" cy="3180"/>
          </a:xfrm>
        </p:grpSpPr>
        <p:pic>
          <p:nvPicPr>
            <p:cNvPr id="6147" name="Picture 3"/>
            <p:cNvPicPr>
              <a:picLocks noChangeAspect="1" noChangeArrowheads="1"/>
            </p:cNvPicPr>
            <p:nvPr/>
          </p:nvPicPr>
          <p:blipFill>
            <a:blip r:embed="rId3"/>
            <a:srcRect/>
            <a:stretch>
              <a:fillRect/>
            </a:stretch>
          </p:blipFill>
          <p:spPr bwMode="auto">
            <a:xfrm>
              <a:off x="1575" y="1035"/>
              <a:ext cx="2385" cy="3180"/>
            </a:xfrm>
            <a:prstGeom prst="rect">
              <a:avLst/>
            </a:prstGeom>
            <a:noFill/>
            <a:ln w="9525">
              <a:noFill/>
              <a:round/>
              <a:headEnd/>
              <a:tailEnd/>
            </a:ln>
            <a:effectLst/>
          </p:spPr>
        </p:pic>
        <p:sp>
          <p:nvSpPr>
            <p:cNvPr id="6148" name="Rectangle 4"/>
            <p:cNvSpPr>
              <a:spLocks noChangeArrowheads="1"/>
            </p:cNvSpPr>
            <p:nvPr/>
          </p:nvSpPr>
          <p:spPr bwMode="auto">
            <a:xfrm>
              <a:off x="3015" y="3915"/>
              <a:ext cx="990" cy="290"/>
            </a:xfrm>
            <a:prstGeom prst="rect">
              <a:avLst/>
            </a:prstGeom>
            <a:noFill/>
            <a:ln w="9525">
              <a:noFill/>
              <a:round/>
              <a:headEnd/>
              <a:tailEnd/>
            </a:ln>
            <a:effectLst/>
          </p:spPr>
          <p:txBody>
            <a:bodyPr lIns="90000" tIns="6012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00FFFF"/>
                  </a:solidFill>
                  <a:latin typeface="+mn-ea"/>
                  <a:ea typeface="+mn-ea"/>
                </a:rPr>
                <a:t>サンプル</a:t>
              </a:r>
            </a:p>
          </p:txBody>
        </p:sp>
        <p:sp>
          <p:nvSpPr>
            <p:cNvPr id="6150" name="Rectangle 6"/>
            <p:cNvSpPr>
              <a:spLocks noChangeArrowheads="1"/>
            </p:cNvSpPr>
            <p:nvPr/>
          </p:nvSpPr>
          <p:spPr bwMode="auto">
            <a:xfrm>
              <a:off x="1620" y="1305"/>
              <a:ext cx="1305" cy="329"/>
            </a:xfrm>
            <a:prstGeom prst="rect">
              <a:avLst/>
            </a:prstGeom>
            <a:noFill/>
            <a:ln w="9525">
              <a:noFill/>
              <a:round/>
              <a:headEnd/>
              <a:tailEnd/>
            </a:ln>
            <a:effectLst/>
          </p:spPr>
          <p:txBody>
            <a:bodyPr lIns="90000" tIns="6264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FF0000"/>
                  </a:solidFill>
                  <a:latin typeface="+mn-ea"/>
                  <a:ea typeface="+mn-ea"/>
                </a:rPr>
                <a:t>Wチューブ</a:t>
              </a:r>
            </a:p>
          </p:txBody>
        </p:sp>
        <p:sp>
          <p:nvSpPr>
            <p:cNvPr id="6152" name="Rectangle 8"/>
            <p:cNvSpPr>
              <a:spLocks noChangeArrowheads="1"/>
            </p:cNvSpPr>
            <p:nvPr/>
          </p:nvSpPr>
          <p:spPr bwMode="auto">
            <a:xfrm>
              <a:off x="3420" y="2205"/>
              <a:ext cx="450" cy="329"/>
            </a:xfrm>
            <a:prstGeom prst="rect">
              <a:avLst/>
            </a:prstGeom>
            <a:noFill/>
            <a:ln w="9525">
              <a:noFill/>
              <a:round/>
              <a:headEnd/>
              <a:tailEnd/>
            </a:ln>
            <a:effectLst/>
          </p:spPr>
          <p:txBody>
            <a:bodyPr lIns="90000" tIns="6264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FFFF00"/>
                  </a:solidFill>
                  <a:latin typeface="+mn-ea"/>
                  <a:ea typeface="+mn-ea"/>
                </a:rPr>
                <a:t>Mo</a:t>
              </a:r>
            </a:p>
          </p:txBody>
        </p:sp>
        <p:sp>
          <p:nvSpPr>
            <p:cNvPr id="6154" name="Rectangle 10"/>
            <p:cNvSpPr>
              <a:spLocks noChangeArrowheads="1"/>
            </p:cNvSpPr>
            <p:nvPr/>
          </p:nvSpPr>
          <p:spPr bwMode="auto">
            <a:xfrm>
              <a:off x="2115" y="3285"/>
              <a:ext cx="495" cy="329"/>
            </a:xfrm>
            <a:prstGeom prst="rect">
              <a:avLst/>
            </a:prstGeom>
            <a:noFill/>
            <a:ln w="9525">
              <a:noFill/>
              <a:round/>
              <a:headEnd/>
              <a:tailEnd/>
            </a:ln>
            <a:effectLst/>
          </p:spPr>
          <p:txBody>
            <a:bodyPr lIns="90000" tIns="6264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a:solidFill>
                    <a:srgbClr val="FF9999"/>
                  </a:solidFill>
                  <a:latin typeface="+mn-ea"/>
                  <a:ea typeface="+mn-ea"/>
                </a:rPr>
                <a:t>Cu</a:t>
              </a:r>
            </a:p>
          </p:txBody>
        </p:sp>
      </p:grpSp>
      <p:cxnSp>
        <p:nvCxnSpPr>
          <p:cNvPr id="14" name="直線矢印コネクタ 13"/>
          <p:cNvCxnSpPr/>
          <p:nvPr/>
        </p:nvCxnSpPr>
        <p:spPr>
          <a:xfrm rot="5400000">
            <a:off x="3251191" y="2892421"/>
            <a:ext cx="64294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flipH="1" flipV="1">
            <a:off x="3428992" y="5072074"/>
            <a:ext cx="571504" cy="1588"/>
          </a:xfrm>
          <a:prstGeom prst="straightConnector1">
            <a:avLst/>
          </a:prstGeom>
          <a:ln w="25400">
            <a:solidFill>
              <a:srgbClr val="FF9999"/>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10800000">
            <a:off x="4929190" y="3786190"/>
            <a:ext cx="428628"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642938" y="357188"/>
            <a:ext cx="5500698" cy="1138237"/>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00"/>
                </a:solidFill>
                <a:latin typeface="+mn-ea"/>
                <a:ea typeface="+mn-ea"/>
              </a:rPr>
              <a:t>うまく発熱する</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00"/>
                </a:solidFill>
                <a:latin typeface="+mn-ea"/>
                <a:ea typeface="+mn-ea"/>
              </a:rPr>
              <a:t>	電源２号(8V,20A)</a:t>
            </a:r>
          </a:p>
        </p:txBody>
      </p:sp>
      <p:pic>
        <p:nvPicPr>
          <p:cNvPr id="7170" name="Picture 2"/>
          <p:cNvPicPr>
            <a:picLocks noChangeAspect="1" noChangeArrowheads="1"/>
          </p:cNvPicPr>
          <p:nvPr/>
        </p:nvPicPr>
        <p:blipFill>
          <a:blip r:embed="rId3"/>
          <a:srcRect/>
          <a:stretch>
            <a:fillRect/>
          </a:stretch>
        </p:blipFill>
        <p:spPr bwMode="auto">
          <a:xfrm>
            <a:off x="2000250" y="1571625"/>
            <a:ext cx="5357813" cy="4019550"/>
          </a:xfrm>
          <a:prstGeom prst="rect">
            <a:avLst/>
          </a:prstGeom>
          <a:noFill/>
          <a:ln w="9525">
            <a:noFill/>
            <a:round/>
            <a:headEnd/>
            <a:tailEnd/>
          </a:ln>
          <a:effectLst/>
        </p:spPr>
      </p:pic>
      <p:sp>
        <p:nvSpPr>
          <p:cNvPr id="7171" name="Rectangle 3"/>
          <p:cNvSpPr>
            <a:spLocks noChangeArrowheads="1"/>
          </p:cNvSpPr>
          <p:nvPr/>
        </p:nvSpPr>
        <p:spPr bwMode="auto">
          <a:xfrm>
            <a:off x="3786188" y="5715000"/>
            <a:ext cx="5072062" cy="523875"/>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FF"/>
                </a:solidFill>
                <a:latin typeface="+mn-ea"/>
                <a:ea typeface="+mn-ea"/>
              </a:rPr>
              <a:t>初めからこうしていれば……</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57158" y="500042"/>
            <a:ext cx="8488787" cy="4373563"/>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4000" dirty="0" smtClean="0">
                <a:solidFill>
                  <a:srgbClr val="FFFFFF"/>
                </a:solidFill>
                <a:latin typeface="+mn-ea"/>
                <a:ea typeface="+mn-ea"/>
              </a:rPr>
              <a:t>水素</a:t>
            </a:r>
            <a:r>
              <a:rPr lang="en-US" sz="4000" dirty="0" err="1" smtClean="0">
                <a:solidFill>
                  <a:srgbClr val="FFFFFF"/>
                </a:solidFill>
                <a:latin typeface="+mn-ea"/>
                <a:ea typeface="+mn-ea"/>
              </a:rPr>
              <a:t>原子の検出</a:t>
            </a:r>
            <a:endParaRPr lang="en-US" sz="4000" dirty="0">
              <a:solidFill>
                <a:srgbClr val="FFFFFF"/>
              </a:solidFill>
              <a:latin typeface="+mn-ea"/>
              <a:ea typeface="+mn-ea"/>
            </a:endParaRPr>
          </a:p>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4000" dirty="0">
              <a:solidFill>
                <a:srgbClr val="FFFFFF"/>
              </a:solidFill>
              <a:latin typeface="+mn-ea"/>
              <a:ea typeface="+mn-ea"/>
            </a:endParaRPr>
          </a:p>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smtClean="0">
                <a:solidFill>
                  <a:srgbClr val="FFFFFF"/>
                </a:solidFill>
                <a:latin typeface="+mn-ea"/>
                <a:ea typeface="+mn-ea"/>
              </a:rPr>
              <a:t>MoO</a:t>
            </a:r>
            <a:r>
              <a:rPr lang="ja-JP" altLang="en-US" sz="4000" baseline="-25000" dirty="0" smtClean="0">
                <a:solidFill>
                  <a:srgbClr val="FFFFFF"/>
                </a:solidFill>
                <a:latin typeface="+mn-ea"/>
                <a:ea typeface="+mn-ea"/>
              </a:rPr>
              <a:t>３</a:t>
            </a:r>
            <a:r>
              <a:rPr lang="en-US" sz="4000" dirty="0" smtClean="0">
                <a:solidFill>
                  <a:srgbClr val="FFFFFF"/>
                </a:solidFill>
                <a:latin typeface="+mn-ea"/>
                <a:ea typeface="+mn-ea"/>
              </a:rPr>
              <a:t>(</a:t>
            </a:r>
            <a:r>
              <a:rPr lang="en-US" sz="4000" b="1" dirty="0">
                <a:solidFill>
                  <a:srgbClr val="FFFF00"/>
                </a:solidFill>
                <a:latin typeface="+mn-ea"/>
                <a:ea typeface="+mn-ea"/>
              </a:rPr>
              <a:t>黄</a:t>
            </a:r>
            <a:r>
              <a:rPr lang="en-US" sz="4000" dirty="0">
                <a:solidFill>
                  <a:srgbClr val="FFFFFF"/>
                </a:solidFill>
                <a:latin typeface="+mn-ea"/>
                <a:ea typeface="+mn-ea"/>
              </a:rPr>
              <a:t>) + 6H </a:t>
            </a:r>
            <a:r>
              <a:rPr lang="en-US" sz="4000" b="1" dirty="0">
                <a:solidFill>
                  <a:srgbClr val="FFFFFF"/>
                </a:solidFill>
                <a:latin typeface="+mn-ea"/>
                <a:ea typeface="+mn-ea"/>
              </a:rPr>
              <a:t>⇒Mo</a:t>
            </a:r>
            <a:r>
              <a:rPr lang="en-US" sz="4000" dirty="0">
                <a:solidFill>
                  <a:srgbClr val="FFFFFF"/>
                </a:solidFill>
                <a:latin typeface="+mn-ea"/>
                <a:ea typeface="+mn-ea"/>
              </a:rPr>
              <a:t>(</a:t>
            </a:r>
            <a:r>
              <a:rPr lang="en-US" sz="4000" b="1" dirty="0">
                <a:solidFill>
                  <a:srgbClr val="00FFFF"/>
                </a:solidFill>
                <a:latin typeface="+mn-ea"/>
                <a:ea typeface="+mn-ea"/>
              </a:rPr>
              <a:t>青</a:t>
            </a:r>
            <a:r>
              <a:rPr lang="en-US" sz="4000" dirty="0">
                <a:solidFill>
                  <a:srgbClr val="FFFFFF"/>
                </a:solidFill>
                <a:latin typeface="+mn-ea"/>
                <a:ea typeface="+mn-ea"/>
              </a:rPr>
              <a:t>) + </a:t>
            </a:r>
            <a:r>
              <a:rPr lang="en-US" sz="4000" dirty="0" smtClean="0">
                <a:solidFill>
                  <a:srgbClr val="FFFFFF"/>
                </a:solidFill>
                <a:latin typeface="+mn-ea"/>
                <a:ea typeface="+mn-ea"/>
              </a:rPr>
              <a:t>3H</a:t>
            </a:r>
            <a:r>
              <a:rPr lang="ja-JP" altLang="en-US" sz="4000" baseline="-25000" dirty="0" smtClean="0">
                <a:solidFill>
                  <a:srgbClr val="FFFFFF"/>
                </a:solidFill>
                <a:latin typeface="+mn-ea"/>
                <a:ea typeface="+mn-ea"/>
              </a:rPr>
              <a:t>２</a:t>
            </a:r>
            <a:r>
              <a:rPr lang="en-US" sz="4000" dirty="0" smtClean="0">
                <a:solidFill>
                  <a:srgbClr val="FFFFFF"/>
                </a:solidFill>
                <a:latin typeface="+mn-ea"/>
                <a:ea typeface="+mn-ea"/>
              </a:rPr>
              <a:t>O</a:t>
            </a:r>
            <a:endParaRPr lang="en-US" sz="4000" dirty="0">
              <a:solidFill>
                <a:srgbClr val="FFFFFF"/>
              </a:solidFill>
              <a:latin typeface="+mn-ea"/>
              <a:ea typeface="+mn-ea"/>
            </a:endParaRP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										</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	 </a:t>
            </a:r>
          </a:p>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	</a:t>
            </a:r>
          </a:p>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	</a:t>
            </a:r>
          </a:p>
        </p:txBody>
      </p:sp>
      <p:grpSp>
        <p:nvGrpSpPr>
          <p:cNvPr id="2" name="Group 4"/>
          <p:cNvGrpSpPr>
            <a:grpSpLocks/>
          </p:cNvGrpSpPr>
          <p:nvPr/>
        </p:nvGrpSpPr>
        <p:grpSpPr bwMode="auto">
          <a:xfrm>
            <a:off x="3313897" y="4319588"/>
            <a:ext cx="5687228" cy="2147887"/>
            <a:chOff x="2154" y="2721"/>
            <a:chExt cx="3516" cy="1353"/>
          </a:xfrm>
        </p:grpSpPr>
        <p:pic>
          <p:nvPicPr>
            <p:cNvPr id="8197" name="Picture 5"/>
            <p:cNvPicPr>
              <a:picLocks noChangeAspect="1" noChangeArrowheads="1"/>
            </p:cNvPicPr>
            <p:nvPr/>
          </p:nvPicPr>
          <p:blipFill>
            <a:blip r:embed="rId3"/>
            <a:srcRect/>
            <a:stretch>
              <a:fillRect/>
            </a:stretch>
          </p:blipFill>
          <p:spPr bwMode="auto">
            <a:xfrm>
              <a:off x="2154" y="2721"/>
              <a:ext cx="3517" cy="1354"/>
            </a:xfrm>
            <a:prstGeom prst="rect">
              <a:avLst/>
            </a:prstGeom>
            <a:noFill/>
            <a:ln w="9525">
              <a:noFill/>
              <a:round/>
              <a:headEnd/>
              <a:tailEnd/>
            </a:ln>
            <a:effectLst/>
          </p:spPr>
        </p:pic>
        <p:sp>
          <p:nvSpPr>
            <p:cNvPr id="8198" name="Rectangle 6"/>
            <p:cNvSpPr>
              <a:spLocks noChangeArrowheads="1"/>
            </p:cNvSpPr>
            <p:nvPr/>
          </p:nvSpPr>
          <p:spPr bwMode="auto">
            <a:xfrm>
              <a:off x="5238" y="3175"/>
              <a:ext cx="317" cy="327"/>
            </a:xfrm>
            <a:prstGeom prst="rect">
              <a:avLst/>
            </a:prstGeom>
            <a:noFill/>
            <a:ln w="9525">
              <a:noFill/>
              <a:round/>
              <a:headEnd/>
              <a:tailEnd/>
            </a:ln>
            <a:effectLst/>
          </p:spPr>
          <p:txBody>
            <a:bodyPr lIns="90000" tIns="69840" rIns="90000" bIns="45000"/>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FF"/>
                  </a:solidFill>
                  <a:effectLst>
                    <a:outerShdw blurRad="38100" dist="38100" dir="2700000" algn="tl">
                      <a:srgbClr val="FFFFFF"/>
                    </a:outerShdw>
                  </a:effectLst>
                  <a:latin typeface="+mn-ea"/>
                  <a:ea typeface="+mn-ea"/>
                </a:rPr>
                <a:t>青</a:t>
              </a:r>
            </a:p>
          </p:txBody>
        </p:sp>
      </p:grpSp>
      <p:grpSp>
        <p:nvGrpSpPr>
          <p:cNvPr id="3" name="Group 7"/>
          <p:cNvGrpSpPr>
            <a:grpSpLocks/>
          </p:cNvGrpSpPr>
          <p:nvPr/>
        </p:nvGrpSpPr>
        <p:grpSpPr bwMode="auto">
          <a:xfrm>
            <a:off x="3312310" y="2200275"/>
            <a:ext cx="5687228" cy="2117725"/>
            <a:chOff x="2153" y="1386"/>
            <a:chExt cx="3516" cy="1334"/>
          </a:xfrm>
        </p:grpSpPr>
        <p:pic>
          <p:nvPicPr>
            <p:cNvPr id="8200" name="Picture 8"/>
            <p:cNvPicPr>
              <a:picLocks noChangeAspect="1" noChangeArrowheads="1"/>
            </p:cNvPicPr>
            <p:nvPr/>
          </p:nvPicPr>
          <p:blipFill>
            <a:blip r:embed="rId4"/>
            <a:srcRect/>
            <a:stretch>
              <a:fillRect/>
            </a:stretch>
          </p:blipFill>
          <p:spPr bwMode="auto">
            <a:xfrm>
              <a:off x="2153" y="1386"/>
              <a:ext cx="3517" cy="1335"/>
            </a:xfrm>
            <a:prstGeom prst="rect">
              <a:avLst/>
            </a:prstGeom>
            <a:noFill/>
            <a:ln w="9525">
              <a:noFill/>
              <a:round/>
              <a:headEnd/>
              <a:tailEnd/>
            </a:ln>
            <a:effectLst/>
          </p:spPr>
        </p:pic>
        <p:sp>
          <p:nvSpPr>
            <p:cNvPr id="8201" name="Rectangle 9"/>
            <p:cNvSpPr>
              <a:spLocks noChangeArrowheads="1"/>
            </p:cNvSpPr>
            <p:nvPr/>
          </p:nvSpPr>
          <p:spPr bwMode="auto">
            <a:xfrm>
              <a:off x="5328" y="1909"/>
              <a:ext cx="317" cy="327"/>
            </a:xfrm>
            <a:prstGeom prst="rect">
              <a:avLst/>
            </a:prstGeom>
            <a:noFill/>
            <a:ln w="9525">
              <a:noFill/>
              <a:round/>
              <a:headEnd/>
              <a:tailEnd/>
            </a:ln>
            <a:effectLst/>
          </p:spPr>
          <p:txBody>
            <a:bodyPr lIns="90000" tIns="69840" rIns="90000" bIns="45000"/>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FFFF00"/>
                  </a:solidFill>
                  <a:effectLst>
                    <a:outerShdw blurRad="38100" dist="38100" dir="2700000" algn="tl">
                      <a:srgbClr val="FFFFFF"/>
                    </a:outerShdw>
                  </a:effectLst>
                  <a:latin typeface="+mn-ea"/>
                  <a:ea typeface="+mn-ea"/>
                </a:rPr>
                <a:t>黄</a:t>
              </a:r>
            </a:p>
          </p:txBody>
        </p:sp>
      </p:grpSp>
      <p:sp>
        <p:nvSpPr>
          <p:cNvPr id="8202" name="Text Box 10"/>
          <p:cNvSpPr txBox="1">
            <a:spLocks noChangeArrowheads="1"/>
          </p:cNvSpPr>
          <p:nvPr/>
        </p:nvSpPr>
        <p:spPr bwMode="auto">
          <a:xfrm>
            <a:off x="642910" y="2755900"/>
            <a:ext cx="7697815" cy="132873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容器内の</a:t>
            </a:r>
            <a:r>
              <a:rPr lang="en-US" sz="4000" dirty="0" smtClean="0">
                <a:solidFill>
                  <a:srgbClr val="FFFF00"/>
                </a:solidFill>
                <a:latin typeface="+mn-ea"/>
                <a:ea typeface="+mn-ea"/>
              </a:rPr>
              <a:t>MoO</a:t>
            </a:r>
            <a:r>
              <a:rPr lang="ja-JP" altLang="en-US" sz="4000" baseline="-25000" dirty="0" smtClean="0">
                <a:solidFill>
                  <a:srgbClr val="FFFF00"/>
                </a:solidFill>
                <a:latin typeface="+mn-ea"/>
                <a:ea typeface="+mn-ea"/>
              </a:rPr>
              <a:t>３</a:t>
            </a:r>
            <a:r>
              <a:rPr lang="en-US" sz="4000" dirty="0" smtClean="0">
                <a:solidFill>
                  <a:srgbClr val="FFFF00"/>
                </a:solidFill>
                <a:latin typeface="+mn-ea"/>
                <a:ea typeface="+mn-ea"/>
              </a:rPr>
              <a:t>粉末</a:t>
            </a:r>
            <a:r>
              <a:rPr lang="en-US" sz="4000" dirty="0" smtClean="0">
                <a:solidFill>
                  <a:srgbClr val="FFFFFF"/>
                </a:solidFill>
                <a:latin typeface="+mn-ea"/>
                <a:ea typeface="+mn-ea"/>
              </a:rPr>
              <a:t>が</a:t>
            </a:r>
            <a:r>
              <a:rPr lang="en-US" sz="4000" dirty="0" smtClean="0">
                <a:solidFill>
                  <a:srgbClr val="00FFFF"/>
                </a:solidFill>
                <a:latin typeface="+mn-ea"/>
                <a:ea typeface="+mn-ea"/>
              </a:rPr>
              <a:t>青</a:t>
            </a:r>
            <a:r>
              <a:rPr lang="en-US" sz="4000" dirty="0" smtClean="0">
                <a:solidFill>
                  <a:srgbClr val="FFFFFF"/>
                </a:solidFill>
                <a:latin typeface="+mn-ea"/>
                <a:ea typeface="+mn-ea"/>
              </a:rPr>
              <a:t>化すれば</a:t>
            </a:r>
            <a:endParaRPr lang="en-US" sz="4000" dirty="0">
              <a:solidFill>
                <a:srgbClr val="FFFFFF"/>
              </a:solidFill>
              <a:latin typeface="+mn-ea"/>
              <a:ea typeface="+mn-ea"/>
            </a:endParaRP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	 </a:t>
            </a:r>
            <a:r>
              <a:rPr lang="en-US" sz="4000" dirty="0" smtClean="0">
                <a:solidFill>
                  <a:srgbClr val="FFFFFF"/>
                </a:solidFill>
                <a:latin typeface="+mn-ea"/>
                <a:ea typeface="+mn-ea"/>
              </a:rPr>
              <a:t>→</a:t>
            </a:r>
            <a:r>
              <a:rPr lang="ja-JP" altLang="en-US" sz="4000" dirty="0" smtClean="0">
                <a:solidFill>
                  <a:srgbClr val="FFFFFF"/>
                </a:solidFill>
                <a:latin typeface="+mn-ea"/>
                <a:ea typeface="+mn-ea"/>
              </a:rPr>
              <a:t>水素</a:t>
            </a:r>
            <a:r>
              <a:rPr lang="en-US" sz="4000" dirty="0" err="1" smtClean="0">
                <a:solidFill>
                  <a:srgbClr val="FFFFFF"/>
                </a:solidFill>
                <a:latin typeface="+mn-ea"/>
                <a:ea typeface="+mn-ea"/>
              </a:rPr>
              <a:t>原子の確認</a:t>
            </a:r>
            <a:endParaRPr lang="en-US" sz="4000" dirty="0">
              <a:solidFill>
                <a:srgbClr val="FFFFFF"/>
              </a:solidFill>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additive="repl">
                                        <p:cTn id="6" dur="1" fill="hold">
                                          <p:stCondLst>
                                            <p:cond delay="0"/>
                                          </p:stCondLst>
                                        </p:cTn>
                                        <p:tgtEl>
                                          <p:spTgt spid="820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additive="repl">
                                        <p:cTn id="9" dur="1" fill="hold">
                                          <p:stCondLst>
                                            <p:cond delay="0"/>
                                          </p:stCondLst>
                                        </p:cTn>
                                        <p:tgtEl>
                                          <p:spTgt spid="3"/>
                                        </p:tgtEl>
                                        <p:attrNameLst>
                                          <p:attrName>style.visibility</p:attrName>
                                        </p:attrNameLst>
                                      </p:cBhvr>
                                      <p:to>
                                        <p:strVal val="visible"/>
                                      </p:to>
                                    </p:set>
                                    <p:animEffect transition="in" filter="checkerboard(across)">
                                      <p:cBhvr additive="repl">
                                        <p:cTn id="10" dur="500"/>
                                        <p:tgtEl>
                                          <p:spTgt spid="3"/>
                                        </p:tgtEl>
                                      </p:cBhvr>
                                    </p:animEffect>
                                  </p:childTnLst>
                                </p:cTn>
                              </p:par>
                              <p:par>
                                <p:cTn id="11" presetID="5" presetClass="entr" presetSubtype="10" fill="hold" nodeType="withEffect">
                                  <p:stCondLst>
                                    <p:cond delay="0"/>
                                  </p:stCondLst>
                                  <p:childTnLst>
                                    <p:set>
                                      <p:cBhvr additive="repl">
                                        <p:cTn id="12" dur="1" fill="hold">
                                          <p:stCondLst>
                                            <p:cond delay="0"/>
                                          </p:stCondLst>
                                        </p:cTn>
                                        <p:tgtEl>
                                          <p:spTgt spid="2"/>
                                        </p:tgtEl>
                                        <p:attrNameLst>
                                          <p:attrName>style.visibility</p:attrName>
                                        </p:attrNameLst>
                                      </p:cBhvr>
                                      <p:to>
                                        <p:strVal val="visible"/>
                                      </p:to>
                                    </p:set>
                                    <p:animEffect transition="in" filter="checkerboard(across)">
                                      <p:cBhvr additive="repl">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00063" y="285751"/>
            <a:ext cx="8320087" cy="857234"/>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Wチューブが変色（酸化？）、崩壊</a:t>
            </a:r>
          </a:p>
        </p:txBody>
      </p:sp>
      <p:sp>
        <p:nvSpPr>
          <p:cNvPr id="10242" name="AutoShape 2"/>
          <p:cNvSpPr>
            <a:spLocks noChangeArrowheads="1"/>
          </p:cNvSpPr>
          <p:nvPr/>
        </p:nvSpPr>
        <p:spPr bwMode="auto">
          <a:xfrm>
            <a:off x="428625" y="4786313"/>
            <a:ext cx="928688" cy="571500"/>
          </a:xfrm>
          <a:prstGeom prst="rightArrow">
            <a:avLst>
              <a:gd name="adj1" fmla="val 50000"/>
              <a:gd name="adj2" fmla="val 40625"/>
            </a:avLst>
          </a:prstGeom>
          <a:solidFill>
            <a:srgbClr val="4F81BD"/>
          </a:solidFill>
          <a:ln w="25560">
            <a:solidFill>
              <a:srgbClr val="3A5F8B"/>
            </a:solidFill>
            <a:round/>
            <a:headEnd/>
            <a:tailEnd/>
          </a:ln>
          <a:effectLst/>
        </p:spPr>
        <p:txBody>
          <a:bodyPr wrap="none" anchor="ctr"/>
          <a:lstStyle/>
          <a:p>
            <a:endParaRPr lang="ja-JP" altLang="en-US">
              <a:latin typeface="+mn-ea"/>
              <a:ea typeface="+mn-ea"/>
            </a:endParaRPr>
          </a:p>
        </p:txBody>
      </p:sp>
      <p:sp>
        <p:nvSpPr>
          <p:cNvPr id="10243" name="Rectangle 3"/>
          <p:cNvSpPr>
            <a:spLocks noChangeArrowheads="1"/>
          </p:cNvSpPr>
          <p:nvPr/>
        </p:nvSpPr>
        <p:spPr bwMode="auto">
          <a:xfrm>
            <a:off x="1428750" y="4714875"/>
            <a:ext cx="7500938" cy="193833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FFFF"/>
                </a:solidFill>
                <a:latin typeface="+mn-ea"/>
                <a:ea typeface="+mn-ea"/>
              </a:rPr>
              <a:t>Moチューブで代用</a:t>
            </a:r>
          </a:p>
        </p:txBody>
      </p:sp>
      <p:grpSp>
        <p:nvGrpSpPr>
          <p:cNvPr id="2" name="Group 4"/>
          <p:cNvGrpSpPr>
            <a:grpSpLocks/>
          </p:cNvGrpSpPr>
          <p:nvPr/>
        </p:nvGrpSpPr>
        <p:grpSpPr bwMode="auto">
          <a:xfrm>
            <a:off x="2197100" y="1055688"/>
            <a:ext cx="4854575" cy="3641725"/>
            <a:chOff x="1384" y="665"/>
            <a:chExt cx="3058" cy="2294"/>
          </a:xfrm>
        </p:grpSpPr>
        <p:pic>
          <p:nvPicPr>
            <p:cNvPr id="10245" name="Picture 5"/>
            <p:cNvPicPr>
              <a:picLocks noChangeAspect="1" noChangeArrowheads="1"/>
            </p:cNvPicPr>
            <p:nvPr/>
          </p:nvPicPr>
          <p:blipFill>
            <a:blip r:embed="rId3"/>
            <a:srcRect/>
            <a:stretch>
              <a:fillRect/>
            </a:stretch>
          </p:blipFill>
          <p:spPr bwMode="auto">
            <a:xfrm>
              <a:off x="1384" y="665"/>
              <a:ext cx="3059" cy="2295"/>
            </a:xfrm>
            <a:prstGeom prst="rect">
              <a:avLst/>
            </a:prstGeom>
            <a:noFill/>
            <a:ln w="9525">
              <a:noFill/>
              <a:round/>
              <a:headEnd/>
              <a:tailEnd/>
            </a:ln>
            <a:effectLst/>
          </p:spPr>
        </p:pic>
        <p:sp>
          <p:nvSpPr>
            <p:cNvPr id="10246" name="Rectangle 6"/>
            <p:cNvSpPr>
              <a:spLocks noChangeArrowheads="1"/>
            </p:cNvSpPr>
            <p:nvPr/>
          </p:nvSpPr>
          <p:spPr bwMode="auto">
            <a:xfrm>
              <a:off x="1443" y="1068"/>
              <a:ext cx="315" cy="327"/>
            </a:xfrm>
            <a:prstGeom prst="rect">
              <a:avLst/>
            </a:prstGeom>
            <a:noFill/>
            <a:ln w="9525">
              <a:noFill/>
              <a:round/>
              <a:headEnd/>
              <a:tailEnd/>
            </a:ln>
            <a:effectLst/>
          </p:spPr>
          <p:txBody>
            <a:bodyPr lIns="90000" tIns="6264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00"/>
                  </a:solidFill>
                  <a:latin typeface="+mn-ea"/>
                  <a:ea typeface="+mn-ea"/>
                </a:rPr>
                <a:t>前</a:t>
              </a:r>
            </a:p>
          </p:txBody>
        </p:sp>
        <p:sp>
          <p:nvSpPr>
            <p:cNvPr id="10247" name="Rectangle 7"/>
            <p:cNvSpPr>
              <a:spLocks noChangeArrowheads="1"/>
            </p:cNvSpPr>
            <p:nvPr/>
          </p:nvSpPr>
          <p:spPr bwMode="auto">
            <a:xfrm>
              <a:off x="1443" y="2148"/>
              <a:ext cx="405" cy="327"/>
            </a:xfrm>
            <a:prstGeom prst="rect">
              <a:avLst/>
            </a:prstGeom>
            <a:noFill/>
            <a:ln w="9525">
              <a:noFill/>
              <a:round/>
              <a:headEnd/>
              <a:tailEnd/>
            </a:ln>
            <a:effectLst/>
          </p:spPr>
          <p:txBody>
            <a:bodyPr lIns="90000" tIns="62640" rIns="90000" bIns="45000"/>
            <a:lstStyle/>
            <a:p>
              <a: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0000"/>
                  </a:solidFill>
                  <a:latin typeface="+mn-ea"/>
                  <a:ea typeface="+mn-ea"/>
                </a:rPr>
                <a:t>後</a:t>
              </a:r>
            </a:p>
          </p:txBody>
        </p:sp>
      </p:grpSp>
      <p:sp>
        <p:nvSpPr>
          <p:cNvPr id="10248" name="AutoShape 8"/>
          <p:cNvSpPr>
            <a:spLocks/>
          </p:cNvSpPr>
          <p:nvPr/>
        </p:nvSpPr>
        <p:spPr bwMode="auto">
          <a:xfrm>
            <a:off x="5580063" y="4859338"/>
            <a:ext cx="360362" cy="1800225"/>
          </a:xfrm>
          <a:prstGeom prst="leftBrace">
            <a:avLst>
              <a:gd name="adj1" fmla="val 28147"/>
              <a:gd name="adj2" fmla="val 12856"/>
            </a:avLst>
          </a:prstGeom>
          <a:noFill/>
          <a:ln w="36000">
            <a:solidFill>
              <a:srgbClr val="00DCFF"/>
            </a:solidFill>
            <a:round/>
            <a:headEnd/>
            <a:tailEnd/>
          </a:ln>
          <a:effectLst/>
        </p:spPr>
        <p:txBody>
          <a:bodyPr wrap="none" anchor="ctr"/>
          <a:lstStyle/>
          <a:p>
            <a:endParaRPr lang="ja-JP" altLang="en-US">
              <a:latin typeface="+mn-ea"/>
              <a:ea typeface="+mn-ea"/>
            </a:endParaRPr>
          </a:p>
        </p:txBody>
      </p:sp>
      <p:sp>
        <p:nvSpPr>
          <p:cNvPr id="10249" name="Text Box 9"/>
          <p:cNvSpPr txBox="1">
            <a:spLocks noChangeArrowheads="1"/>
          </p:cNvSpPr>
          <p:nvPr/>
        </p:nvSpPr>
        <p:spPr bwMode="auto">
          <a:xfrm>
            <a:off x="5891213" y="4857750"/>
            <a:ext cx="1925637" cy="1612900"/>
          </a:xfrm>
          <a:prstGeom prst="rect">
            <a:avLst/>
          </a:prstGeom>
          <a:noFill/>
          <a:ln w="9525">
            <a:noFill/>
            <a:round/>
            <a:headEnd/>
            <a:tailEnd/>
          </a:ln>
          <a:effectLst/>
        </p:spPr>
        <p:txBody>
          <a:bodyPr wrap="none" lIns="90000" tIns="130680" rIns="90000" bIns="45000"/>
          <a:lstStyle/>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FFFF"/>
                </a:solidFill>
                <a:latin typeface="+mn-ea"/>
                <a:ea typeface="+mn-ea"/>
              </a:rPr>
              <a:t>･廉価</a:t>
            </a:r>
          </a:p>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FFFF"/>
                </a:solidFill>
                <a:latin typeface="+mn-ea"/>
                <a:ea typeface="+mn-ea"/>
              </a:rPr>
              <a:t>･耐熱性</a:t>
            </a:r>
          </a:p>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FFFF"/>
                </a:solidFill>
                <a:latin typeface="+mn-ea"/>
                <a:ea typeface="+mn-ea"/>
              </a:rPr>
              <a:t>･丈夫</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fill="hold" grpId="0" nodeType="clickEffect">
                                  <p:stCondLst>
                                    <p:cond delay="0"/>
                                  </p:stCondLst>
                                  <p:childTnLst>
                                    <p:set>
                                      <p:cBhvr additive="repl">
                                        <p:cTn id="6" dur="1" fill="hold">
                                          <p:stCondLst>
                                            <p:cond delay="0"/>
                                          </p:stCondLst>
                                        </p:cTn>
                                        <p:tgtEl>
                                          <p:spTgt spid="10242"/>
                                        </p:tgtEl>
                                        <p:attrNameLst>
                                          <p:attrName>style.visibility</p:attrName>
                                        </p:attrNameLst>
                                      </p:cBhvr>
                                      <p:to>
                                        <p:strVal val="visible"/>
                                      </p:to>
                                    </p:set>
                                    <p:anim calcmode="lin" valueType="num">
                                      <p:cBhvr additive="repl">
                                        <p:cTn id="7" dur="500" fill="hold"/>
                                        <p:tgtEl>
                                          <p:spTgt spid="10242"/>
                                        </p:tgtEl>
                                        <p:attrNameLst>
                                          <p:attrName>ppt_x</p:attrName>
                                        </p:attrNameLst>
                                      </p:cBhvr>
                                      <p:tavLst>
                                        <p:tav tm="100000">
                                          <p:val>
                                            <p:strVal val="#ppt_x-.2"/>
                                          </p:val>
                                        </p:tav>
                                        <p:tav tm="100000">
                                          <p:val>
                                            <p:strVal val="#ppt_x"/>
                                          </p:val>
                                        </p:tav>
                                      </p:tavLst>
                                    </p:anim>
                                    <p:anim calcmode="lin" valueType="num">
                                      <p:cBhvr additive="repl">
                                        <p:cTn id="8" dur="500" fill="hold"/>
                                        <p:tgtEl>
                                          <p:spTgt spid="10242"/>
                                        </p:tgtEl>
                                        <p:attrNameLst>
                                          <p:attrName>ppt_y</p:attrName>
                                        </p:attrNameLst>
                                      </p:cBhvr>
                                      <p:tavLst>
                                        <p:tav tm="100000">
                                          <p:val>
                                            <p:strVal val="#ppt_y"/>
                                          </p:val>
                                        </p:tav>
                                        <p:tav tm="100000">
                                          <p:val>
                                            <p:strVal val="#ppt_y"/>
                                          </p:val>
                                        </p:tav>
                                      </p:tavLst>
                                    </p:anim>
                                    <p:animEffect transition="in" filter="wipe(right)">
                                      <p:cBhvr additive="repl">
                                        <p:cTn id="9" dur="500"/>
                                        <p:tgtEl>
                                          <p:spTgt spid="10242"/>
                                        </p:tgtEl>
                                      </p:cBhvr>
                                    </p:animEffect>
                                  </p:childTnLst>
                                </p:cTn>
                              </p:par>
                            </p:childTnLst>
                          </p:cTn>
                        </p:par>
                        <p:par>
                          <p:cTn id="10" fill="hold">
                            <p:stCondLst>
                              <p:cond delay="500"/>
                            </p:stCondLst>
                            <p:childTnLst>
                              <p:par>
                                <p:cTn id="11" presetID="1" presetClass="entr" fill="hold" nodeType="afterEffect">
                                  <p:stCondLst>
                                    <p:cond delay="0"/>
                                  </p:stCondLst>
                                  <p:childTnLst>
                                    <p:set>
                                      <p:cBhvr additive="repl">
                                        <p:cTn id="12" dur="1" fill="hold">
                                          <p:stCondLst>
                                            <p:cond delay="0"/>
                                          </p:stCondLst>
                                        </p:cTn>
                                        <p:tgtEl>
                                          <p:spTgt spid="10243"/>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0249"/>
                                        </p:tgtEl>
                                        <p:attrNameLst>
                                          <p:attrName>style.visibility</p:attrName>
                                        </p:attrNameLst>
                                      </p:cBhvr>
                                      <p:to>
                                        <p:strVal val="visible"/>
                                      </p:to>
                                    </p:set>
                                  </p:childTnLst>
                                </p:cTn>
                              </p:par>
                              <p:par>
                                <p:cTn id="15" presetID="1" presetClass="entr" fill="hold" grpId="0" nodeType="withEffect">
                                  <p:stCondLst>
                                    <p:cond delay="0"/>
                                  </p:stCondLst>
                                  <p:childTnLst>
                                    <p:set>
                                      <p:cBhvr additive="repl">
                                        <p:cTn id="16"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60363" y="1079500"/>
            <a:ext cx="4498975" cy="221138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a:solidFill>
                  <a:srgbClr val="FFFFFF"/>
                </a:solidFill>
                <a:effectLst>
                  <a:outerShdw blurRad="38100" dist="38100" dir="2700000" algn="tl">
                    <a:srgbClr val="808080"/>
                  </a:outerShdw>
                </a:effectLst>
                <a:latin typeface="+mn-ea"/>
                <a:ea typeface="+mn-ea"/>
              </a:rPr>
              <a:t>   </a:t>
            </a:r>
            <a:r>
              <a:rPr lang="en-US" sz="3600" dirty="0">
                <a:solidFill>
                  <a:srgbClr val="FFFFFF"/>
                </a:solidFill>
                <a:latin typeface="+mn-ea"/>
                <a:ea typeface="+mn-ea"/>
              </a:rPr>
              <a:t>Wより抵抗が小</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500" dirty="0">
              <a:solidFill>
                <a:srgbClr val="FFFFFF"/>
              </a:solidFill>
              <a:latin typeface="+mn-ea"/>
              <a:ea typeface="+mn-ea"/>
            </a:endParaRP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dirty="0">
                <a:solidFill>
                  <a:srgbClr val="FFFFFF"/>
                </a:solidFill>
                <a:latin typeface="+mn-ea"/>
                <a:ea typeface="+mn-ea"/>
              </a:rPr>
              <a:t>	</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a:solidFill>
                  <a:srgbClr val="FFFFFF"/>
                </a:solidFill>
                <a:latin typeface="+mn-ea"/>
                <a:ea typeface="+mn-ea"/>
              </a:rPr>
              <a:t>	</a:t>
            </a:r>
            <a:r>
              <a:rPr lang="en-US" sz="2800" dirty="0">
                <a:solidFill>
                  <a:srgbClr val="FFFFFF"/>
                </a:solidFill>
                <a:latin typeface="+mn-ea"/>
                <a:ea typeface="+mn-ea"/>
              </a:rPr>
              <a:t>電源２号→電流の上限</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FF"/>
                </a:solidFill>
                <a:latin typeface="+mn-ea"/>
                <a:ea typeface="+mn-ea"/>
              </a:rPr>
              <a:t>	電源３号→白煙が……</a:t>
            </a:r>
          </a:p>
        </p:txBody>
      </p:sp>
      <p:pic>
        <p:nvPicPr>
          <p:cNvPr id="11266" name="Picture 2"/>
          <p:cNvPicPr>
            <a:picLocks noChangeAspect="1" noChangeArrowheads="1"/>
          </p:cNvPicPr>
          <p:nvPr/>
        </p:nvPicPr>
        <p:blipFill>
          <a:blip r:embed="rId3"/>
          <a:srcRect/>
          <a:stretch>
            <a:fillRect/>
          </a:stretch>
        </p:blipFill>
        <p:spPr bwMode="auto">
          <a:xfrm>
            <a:off x="357188" y="3357563"/>
            <a:ext cx="3714750" cy="2786062"/>
          </a:xfrm>
          <a:prstGeom prst="rect">
            <a:avLst/>
          </a:prstGeom>
          <a:noFill/>
          <a:ln w="9525">
            <a:noFill/>
            <a:round/>
            <a:headEnd/>
            <a:tailEnd/>
          </a:ln>
          <a:effectLst/>
        </p:spPr>
      </p:pic>
      <p:sp>
        <p:nvSpPr>
          <p:cNvPr id="11268" name="AutoShape 4"/>
          <p:cNvSpPr>
            <a:spLocks noChangeArrowheads="1"/>
          </p:cNvSpPr>
          <p:nvPr/>
        </p:nvSpPr>
        <p:spPr bwMode="auto">
          <a:xfrm>
            <a:off x="4500563" y="3929063"/>
            <a:ext cx="714375" cy="428625"/>
          </a:xfrm>
          <a:prstGeom prst="rightArrow">
            <a:avLst>
              <a:gd name="adj1" fmla="val 50000"/>
              <a:gd name="adj2" fmla="val 41667"/>
            </a:avLst>
          </a:prstGeom>
          <a:solidFill>
            <a:srgbClr val="4F81BD"/>
          </a:solidFill>
          <a:ln w="25560">
            <a:solidFill>
              <a:srgbClr val="3A5F8B"/>
            </a:solidFill>
            <a:round/>
            <a:headEnd/>
            <a:tailEnd/>
          </a:ln>
          <a:effectLst/>
        </p:spPr>
        <p:txBody>
          <a:bodyPr wrap="none" anchor="ctr"/>
          <a:lstStyle/>
          <a:p>
            <a:endParaRPr lang="ja-JP" altLang="en-US">
              <a:latin typeface="+mn-ea"/>
              <a:ea typeface="+mn-ea"/>
            </a:endParaRPr>
          </a:p>
        </p:txBody>
      </p:sp>
      <p:sp>
        <p:nvSpPr>
          <p:cNvPr id="11269" name="Rectangle 5"/>
          <p:cNvSpPr>
            <a:spLocks noChangeArrowheads="1"/>
          </p:cNvSpPr>
          <p:nvPr/>
        </p:nvSpPr>
        <p:spPr bwMode="auto">
          <a:xfrm>
            <a:off x="5429250" y="3786190"/>
            <a:ext cx="3714750" cy="642943"/>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a:solidFill>
                  <a:srgbClr val="00FFFF"/>
                </a:solidFill>
                <a:latin typeface="+mn-ea"/>
                <a:ea typeface="+mn-ea"/>
              </a:rPr>
              <a:t>代用は無理</a:t>
            </a:r>
          </a:p>
        </p:txBody>
      </p:sp>
      <p:sp>
        <p:nvSpPr>
          <p:cNvPr id="11270" name="Text Box 6"/>
          <p:cNvSpPr txBox="1">
            <a:spLocks noChangeArrowheads="1"/>
          </p:cNvSpPr>
          <p:nvPr/>
        </p:nvSpPr>
        <p:spPr bwMode="auto">
          <a:xfrm>
            <a:off x="360363" y="360363"/>
            <a:ext cx="4498975" cy="709612"/>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FFFF"/>
                </a:solidFill>
                <a:latin typeface="+mn-ea"/>
                <a:ea typeface="+mn-ea"/>
              </a:rPr>
              <a:t>Moチューブで代用</a:t>
            </a:r>
          </a:p>
        </p:txBody>
      </p:sp>
      <p:sp>
        <p:nvSpPr>
          <p:cNvPr id="11271" name="AutoShape 7"/>
          <p:cNvSpPr>
            <a:spLocks/>
          </p:cNvSpPr>
          <p:nvPr/>
        </p:nvSpPr>
        <p:spPr bwMode="auto">
          <a:xfrm>
            <a:off x="3929058" y="1071546"/>
            <a:ext cx="360362" cy="1079500"/>
          </a:xfrm>
          <a:prstGeom prst="leftBrace">
            <a:avLst>
              <a:gd name="adj1" fmla="val 43949"/>
              <a:gd name="adj2" fmla="val 31023"/>
            </a:avLst>
          </a:prstGeom>
          <a:noFill/>
          <a:ln w="25400">
            <a:solidFill>
              <a:srgbClr val="FFFFFF"/>
            </a:solidFill>
            <a:round/>
            <a:headEnd/>
            <a:tailEnd/>
          </a:ln>
          <a:effectLst/>
        </p:spPr>
        <p:txBody>
          <a:bodyPr wrap="none" anchor="ctr"/>
          <a:lstStyle/>
          <a:p>
            <a:endParaRPr lang="ja-JP" altLang="en-US">
              <a:latin typeface="+mn-ea"/>
              <a:ea typeface="+mn-ea"/>
            </a:endParaRPr>
          </a:p>
        </p:txBody>
      </p:sp>
      <p:sp>
        <p:nvSpPr>
          <p:cNvPr id="11272" name="Text Box 8"/>
          <p:cNvSpPr txBox="1">
            <a:spLocks noChangeArrowheads="1"/>
          </p:cNvSpPr>
          <p:nvPr/>
        </p:nvSpPr>
        <p:spPr bwMode="auto">
          <a:xfrm>
            <a:off x="4357654" y="928670"/>
            <a:ext cx="4786346" cy="1357322"/>
          </a:xfrm>
          <a:prstGeom prst="rect">
            <a:avLst/>
          </a:prstGeom>
          <a:noFill/>
          <a:ln w="9525">
            <a:noFill/>
            <a:round/>
            <a:headEnd/>
            <a:tailEnd/>
          </a:ln>
          <a:effectLst/>
        </p:spPr>
        <p:txBody>
          <a:bodyPr wrap="none" lIns="90000" tIns="130680" rIns="90000" bIns="45000"/>
          <a:lstStyle/>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･チューブ自体の太さ</a:t>
            </a:r>
          </a:p>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FF"/>
                </a:solidFill>
                <a:latin typeface="+mn-ea"/>
                <a:ea typeface="+mn-ea"/>
              </a:rPr>
              <a:t>･熱抵抗率</a:t>
            </a:r>
          </a:p>
          <a:p>
            <a:pPr>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4000" dirty="0">
              <a:solidFill>
                <a:srgbClr val="FFFFFF"/>
              </a:solidFill>
              <a:effectLst>
                <a:outerShdw blurRad="38100" dist="38100" dir="2700000" algn="tl">
                  <a:srgbClr val="808080"/>
                </a:outerShdw>
              </a:effectLst>
              <a:latin typeface="+mn-ea"/>
              <a:ea typeface="+mn-ea"/>
            </a:endParaRPr>
          </a:p>
        </p:txBody>
      </p:sp>
      <p:sp>
        <p:nvSpPr>
          <p:cNvPr id="10" name="乗算記号 9"/>
          <p:cNvSpPr/>
          <p:nvPr/>
        </p:nvSpPr>
        <p:spPr>
          <a:xfrm>
            <a:off x="928662" y="3500438"/>
            <a:ext cx="2643206" cy="250033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fill="hold" grpId="0" nodeType="clickEffect">
                                  <p:stCondLst>
                                    <p:cond delay="0"/>
                                  </p:stCondLst>
                                  <p:childTnLst>
                                    <p:set>
                                      <p:cBhvr additive="repl">
                                        <p:cTn id="10" dur="1" fill="hold">
                                          <p:stCondLst>
                                            <p:cond delay="0"/>
                                          </p:stCondLst>
                                        </p:cTn>
                                        <p:tgtEl>
                                          <p:spTgt spid="11268"/>
                                        </p:tgtEl>
                                        <p:attrNameLst>
                                          <p:attrName>style.visibility</p:attrName>
                                        </p:attrNameLst>
                                      </p:cBhvr>
                                      <p:to>
                                        <p:strVal val="visible"/>
                                      </p:to>
                                    </p:set>
                                    <p:anim calcmode="lin" valueType="num">
                                      <p:cBhvr additive="repl">
                                        <p:cTn id="11" dur="500" fill="hold"/>
                                        <p:tgtEl>
                                          <p:spTgt spid="11268"/>
                                        </p:tgtEl>
                                        <p:attrNameLst>
                                          <p:attrName>ppt_x</p:attrName>
                                        </p:attrNameLst>
                                      </p:cBhvr>
                                      <p:tavLst>
                                        <p:tav tm="100000">
                                          <p:val>
                                            <p:strVal val="#ppt_x-.2"/>
                                          </p:val>
                                        </p:tav>
                                        <p:tav tm="100000">
                                          <p:val>
                                            <p:strVal val="#ppt_x"/>
                                          </p:val>
                                        </p:tav>
                                      </p:tavLst>
                                    </p:anim>
                                    <p:anim calcmode="lin" valueType="num">
                                      <p:cBhvr additive="repl">
                                        <p:cTn id="12" dur="500" fill="hold"/>
                                        <p:tgtEl>
                                          <p:spTgt spid="11268"/>
                                        </p:tgtEl>
                                        <p:attrNameLst>
                                          <p:attrName>ppt_y</p:attrName>
                                        </p:attrNameLst>
                                      </p:cBhvr>
                                      <p:tavLst>
                                        <p:tav tm="100000">
                                          <p:val>
                                            <p:strVal val="#ppt_y"/>
                                          </p:val>
                                        </p:tav>
                                        <p:tav tm="100000">
                                          <p:val>
                                            <p:strVal val="#ppt_y"/>
                                          </p:val>
                                        </p:tav>
                                      </p:tavLst>
                                    </p:anim>
                                    <p:animEffect transition="in" filter="wipe(right)">
                                      <p:cBhvr additive="repl">
                                        <p:cTn id="13" dur="500"/>
                                        <p:tgtEl>
                                          <p:spTgt spid="11268"/>
                                        </p:tgtEl>
                                      </p:cBhvr>
                                    </p:animEffect>
                                  </p:childTnLst>
                                </p:cTn>
                              </p:par>
                            </p:childTnLst>
                          </p:cTn>
                        </p:par>
                        <p:par>
                          <p:cTn id="14" fill="hold">
                            <p:stCondLst>
                              <p:cond delay="500"/>
                            </p:stCondLst>
                            <p:childTnLst>
                              <p:par>
                                <p:cTn id="15" presetID="1" presetClass="entr" fill="hold" nodeType="afterEffect">
                                  <p:stCondLst>
                                    <p:cond delay="0"/>
                                  </p:stCondLst>
                                  <p:childTnLst>
                                    <p:set>
                                      <p:cBhvr additive="repl">
                                        <p:cTn id="1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日付プレースホルダ 1"/>
          <p:cNvSpPr>
            <a:spLocks noGrp="1"/>
          </p:cNvSpPr>
          <p:nvPr>
            <p:ph type="dt" idx="10"/>
          </p:nvPr>
        </p:nvSpPr>
        <p:spPr/>
        <p:txBody>
          <a:bodyPr/>
          <a:lstStyle/>
          <a:p>
            <a:r>
              <a:rPr lang="en-US">
                <a:latin typeface="+mn-ea"/>
              </a:rPr>
              <a:t>10/3/12</a:t>
            </a:r>
          </a:p>
        </p:txBody>
      </p:sp>
      <p:sp>
        <p:nvSpPr>
          <p:cNvPr id="12289" name="Rectangle 1"/>
          <p:cNvSpPr>
            <a:spLocks noChangeArrowheads="1"/>
          </p:cNvSpPr>
          <p:nvPr/>
        </p:nvSpPr>
        <p:spPr bwMode="auto">
          <a:xfrm>
            <a:off x="323850" y="0"/>
            <a:ext cx="7777163"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FFFF00"/>
                </a:solidFill>
                <a:latin typeface="+mn-ea"/>
                <a:ea typeface="+mn-ea"/>
              </a:rPr>
              <a:t>水素原子発生源の断面略図（現時点）</a:t>
            </a:r>
          </a:p>
        </p:txBody>
      </p:sp>
      <p:pic>
        <p:nvPicPr>
          <p:cNvPr id="12290" name="Picture 2"/>
          <p:cNvPicPr>
            <a:picLocks noChangeAspect="1" noChangeArrowheads="1"/>
          </p:cNvPicPr>
          <p:nvPr/>
        </p:nvPicPr>
        <p:blipFill>
          <a:blip r:embed="rId3"/>
          <a:srcRect/>
          <a:stretch>
            <a:fillRect/>
          </a:stretch>
        </p:blipFill>
        <p:spPr bwMode="auto">
          <a:xfrm>
            <a:off x="250825" y="569913"/>
            <a:ext cx="8666163" cy="6288087"/>
          </a:xfrm>
          <a:prstGeom prst="rect">
            <a:avLst/>
          </a:prstGeom>
          <a:noFill/>
          <a:ln w="9525">
            <a:noFill/>
            <a:round/>
            <a:headEnd/>
            <a:tailEnd/>
          </a:ln>
          <a:effectLst/>
        </p:spPr>
      </p:pic>
      <p:cxnSp>
        <p:nvCxnSpPr>
          <p:cNvPr id="12291" name="AutoShape 3"/>
          <p:cNvCxnSpPr>
            <a:cxnSpLocks noChangeShapeType="1"/>
          </p:cNvCxnSpPr>
          <p:nvPr/>
        </p:nvCxnSpPr>
        <p:spPr bwMode="auto">
          <a:xfrm flipH="1">
            <a:off x="712788" y="2214563"/>
            <a:ext cx="1587" cy="1287462"/>
          </a:xfrm>
          <a:prstGeom prst="bentConnector3">
            <a:avLst>
              <a:gd name="adj1" fmla="val 50000"/>
            </a:avLst>
          </a:prstGeom>
          <a:noFill/>
          <a:ln w="25560">
            <a:solidFill>
              <a:srgbClr val="000000"/>
            </a:solidFill>
            <a:round/>
            <a:headEnd/>
            <a:tailEnd type="triangle" w="med" len="med"/>
          </a:ln>
          <a:effectLst/>
        </p:spPr>
      </p:cxnSp>
      <p:sp>
        <p:nvSpPr>
          <p:cNvPr id="12292" name="Rectangle 4"/>
          <p:cNvSpPr>
            <a:spLocks noChangeArrowheads="1"/>
          </p:cNvSpPr>
          <p:nvPr/>
        </p:nvSpPr>
        <p:spPr bwMode="auto">
          <a:xfrm>
            <a:off x="285750" y="1857375"/>
            <a:ext cx="1643063" cy="36988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水素分子入口</a:t>
            </a:r>
          </a:p>
        </p:txBody>
      </p:sp>
      <p:sp>
        <p:nvSpPr>
          <p:cNvPr id="12293" name="Rectangle 5"/>
          <p:cNvSpPr>
            <a:spLocks noChangeArrowheads="1"/>
          </p:cNvSpPr>
          <p:nvPr/>
        </p:nvSpPr>
        <p:spPr bwMode="auto">
          <a:xfrm>
            <a:off x="2339975" y="2997200"/>
            <a:ext cx="1500188" cy="366713"/>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effectLst>
                  <a:outerShdw blurRad="38100" dist="38100" dir="2700000" algn="tl">
                    <a:srgbClr val="FFFFFF"/>
                  </a:outerShdw>
                </a:effectLst>
                <a:latin typeface="+mn-ea"/>
                <a:ea typeface="+mn-ea"/>
              </a:rPr>
              <a:t>W</a:t>
            </a:r>
            <a:r>
              <a:rPr lang="en-US" b="1" dirty="0">
                <a:solidFill>
                  <a:srgbClr val="000000"/>
                </a:solidFill>
                <a:latin typeface="+mn-ea"/>
                <a:ea typeface="+mn-ea"/>
              </a:rPr>
              <a:t>チュ</a:t>
            </a:r>
            <a:r>
              <a:rPr lang="en-US" b="1" dirty="0">
                <a:solidFill>
                  <a:srgbClr val="000000"/>
                </a:solidFill>
                <a:effectLst>
                  <a:outerShdw blurRad="38100" dist="38100" dir="2700000" algn="tl">
                    <a:srgbClr val="FFFFFF"/>
                  </a:outerShdw>
                </a:effectLst>
                <a:latin typeface="+mn-ea"/>
                <a:ea typeface="+mn-ea"/>
              </a:rPr>
              <a:t>ーブ</a:t>
            </a:r>
            <a:r>
              <a:rPr lang="en-US" b="1" dirty="0">
                <a:solidFill>
                  <a:srgbClr val="FFFFFF"/>
                </a:solidFill>
                <a:effectLst>
                  <a:outerShdw blurRad="38100" dist="38100" dir="2700000" algn="tl">
                    <a:srgbClr val="808080"/>
                  </a:outerShdw>
                </a:effectLst>
                <a:latin typeface="+mn-ea"/>
                <a:ea typeface="+mn-ea"/>
              </a:rPr>
              <a:t> </a:t>
            </a:r>
          </a:p>
        </p:txBody>
      </p:sp>
      <p:sp>
        <p:nvSpPr>
          <p:cNvPr id="12294" name="Line 6"/>
          <p:cNvSpPr>
            <a:spLocks noChangeShapeType="1"/>
          </p:cNvSpPr>
          <p:nvPr/>
        </p:nvSpPr>
        <p:spPr bwMode="auto">
          <a:xfrm>
            <a:off x="2843213" y="3357563"/>
            <a:ext cx="1587" cy="285750"/>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
        <p:nvSpPr>
          <p:cNvPr id="12295" name="Rectangle 7"/>
          <p:cNvSpPr>
            <a:spLocks noChangeArrowheads="1"/>
          </p:cNvSpPr>
          <p:nvPr/>
        </p:nvSpPr>
        <p:spPr bwMode="auto">
          <a:xfrm>
            <a:off x="4140200" y="6308725"/>
            <a:ext cx="1223963" cy="366713"/>
          </a:xfrm>
          <a:prstGeom prst="rect">
            <a:avLst/>
          </a:prstGeom>
          <a:noFill/>
          <a:ln w="9525">
            <a:noFill/>
            <a:round/>
            <a:headEnd/>
            <a:tailEnd/>
          </a:ln>
          <a:effectLst/>
        </p:spPr>
        <p:txBody>
          <a:bodyPr lIns="90000" tIns="83520" rIns="90000" bIns="45000"/>
          <a:lstStyle/>
          <a:p>
            <a:pPr hangingPunct="1">
              <a:lnSpc>
                <a:spcPct val="83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View</a:t>
            </a:r>
            <a:r>
              <a:rPr lang="en-US" b="1" dirty="0">
                <a:solidFill>
                  <a:srgbClr val="000000"/>
                </a:solidFill>
                <a:effectLst>
                  <a:outerShdw blurRad="38100" dist="38100" dir="2700000" algn="tl">
                    <a:srgbClr val="FFFFFF"/>
                  </a:outerShdw>
                </a:effectLst>
                <a:latin typeface="+mn-ea"/>
                <a:ea typeface="+mn-ea"/>
              </a:rPr>
              <a:t> Port</a:t>
            </a:r>
          </a:p>
        </p:txBody>
      </p:sp>
      <p:sp>
        <p:nvSpPr>
          <p:cNvPr id="12296" name="Rectangle 8"/>
          <p:cNvSpPr>
            <a:spLocks noChangeArrowheads="1"/>
          </p:cNvSpPr>
          <p:nvPr/>
        </p:nvSpPr>
        <p:spPr bwMode="auto">
          <a:xfrm>
            <a:off x="4859338" y="3141663"/>
            <a:ext cx="1571625" cy="366712"/>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effectLst>
                  <a:outerShdw blurRad="38100" dist="38100" dir="2700000" algn="tl">
                    <a:srgbClr val="FFFFFF"/>
                  </a:outerShdw>
                </a:effectLst>
                <a:latin typeface="+mn-ea"/>
                <a:ea typeface="+mn-ea"/>
              </a:rPr>
              <a:t>Cuシールド</a:t>
            </a:r>
          </a:p>
        </p:txBody>
      </p:sp>
      <p:sp>
        <p:nvSpPr>
          <p:cNvPr id="12297" name="Rectangle 9"/>
          <p:cNvSpPr>
            <a:spLocks noChangeArrowheads="1"/>
          </p:cNvSpPr>
          <p:nvPr/>
        </p:nvSpPr>
        <p:spPr bwMode="auto">
          <a:xfrm>
            <a:off x="323850" y="4868863"/>
            <a:ext cx="936625" cy="366712"/>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電源へ</a:t>
            </a:r>
          </a:p>
        </p:txBody>
      </p:sp>
      <p:sp>
        <p:nvSpPr>
          <p:cNvPr id="12298" name="Line 10"/>
          <p:cNvSpPr>
            <a:spLocks noChangeShapeType="1"/>
          </p:cNvSpPr>
          <p:nvPr/>
        </p:nvSpPr>
        <p:spPr bwMode="auto">
          <a:xfrm flipV="1">
            <a:off x="827088" y="4502150"/>
            <a:ext cx="1587" cy="446088"/>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
        <p:nvSpPr>
          <p:cNvPr id="12299" name="Line 11"/>
          <p:cNvSpPr>
            <a:spLocks noChangeShapeType="1"/>
          </p:cNvSpPr>
          <p:nvPr/>
        </p:nvSpPr>
        <p:spPr bwMode="auto">
          <a:xfrm flipH="1">
            <a:off x="3341688" y="4076700"/>
            <a:ext cx="300037" cy="1588"/>
          </a:xfrm>
          <a:prstGeom prst="line">
            <a:avLst/>
          </a:prstGeom>
          <a:noFill/>
          <a:ln w="25560">
            <a:solidFill>
              <a:srgbClr val="000000"/>
            </a:solidFill>
            <a:round/>
            <a:headEnd/>
            <a:tailEnd type="triangle" w="med" len="med"/>
          </a:ln>
          <a:effectLst/>
        </p:spPr>
        <p:txBody>
          <a:bodyPr/>
          <a:lstStyle/>
          <a:p>
            <a:endParaRPr lang="ja-JP" altLang="en-US">
              <a:latin typeface="+mn-ea"/>
              <a:ea typeface="+mn-ea"/>
            </a:endParaRPr>
          </a:p>
        </p:txBody>
      </p:sp>
      <p:sp>
        <p:nvSpPr>
          <p:cNvPr id="12300" name="Rectangle 12"/>
          <p:cNvSpPr>
            <a:spLocks noChangeArrowheads="1"/>
          </p:cNvSpPr>
          <p:nvPr/>
        </p:nvSpPr>
        <p:spPr bwMode="auto">
          <a:xfrm>
            <a:off x="3563938" y="3860800"/>
            <a:ext cx="1150937" cy="366713"/>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effectLst>
                  <a:outerShdw blurRad="38100" dist="38100" dir="2700000" algn="tl">
                    <a:srgbClr val="FFFFFF"/>
                  </a:outerShdw>
                </a:effectLst>
                <a:latin typeface="+mn-ea"/>
                <a:ea typeface="+mn-ea"/>
              </a:rPr>
              <a:t>Mo</a:t>
            </a:r>
            <a:r>
              <a:rPr lang="en-US" b="1" dirty="0">
                <a:solidFill>
                  <a:srgbClr val="000000"/>
                </a:solidFill>
                <a:latin typeface="+mn-ea"/>
                <a:ea typeface="+mn-ea"/>
              </a:rPr>
              <a:t>リボン</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714375" y="2000250"/>
            <a:ext cx="7715250" cy="1938338"/>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6000" u="sng" dirty="0">
                <a:solidFill>
                  <a:srgbClr val="FF9999"/>
                </a:solidFill>
                <a:latin typeface="+mn-ea"/>
                <a:ea typeface="+mn-ea"/>
              </a:rPr>
              <a:t>第２段階</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6000" dirty="0">
                <a:solidFill>
                  <a:srgbClr val="FF9999"/>
                </a:solidFill>
                <a:latin typeface="+mn-ea"/>
                <a:ea typeface="+mn-ea"/>
              </a:rPr>
              <a:t>電子銃と測定器の作成</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95288" y="260350"/>
            <a:ext cx="3714750" cy="701675"/>
          </a:xfrm>
          <a:prstGeom prst="rect">
            <a:avLst/>
          </a:prstGeom>
          <a:noFill/>
          <a:ln w="9525">
            <a:noFill/>
            <a:round/>
            <a:headEnd/>
            <a:tailEnd/>
          </a:ln>
          <a:effectLst/>
        </p:spPr>
        <p:txBody>
          <a:bodyPr lIns="90000" tIns="130680" rIns="90000" bIns="45000"/>
          <a:lstStyle/>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u="sng" dirty="0">
                <a:solidFill>
                  <a:srgbClr val="FF0000"/>
                </a:solidFill>
                <a:latin typeface="+mn-ea"/>
                <a:ea typeface="+mn-ea"/>
              </a:rPr>
              <a:t>電子銃の作成</a:t>
            </a:r>
          </a:p>
        </p:txBody>
      </p:sp>
      <p:sp>
        <p:nvSpPr>
          <p:cNvPr id="14338" name="Rectangle 2"/>
          <p:cNvSpPr>
            <a:spLocks noChangeArrowheads="1"/>
          </p:cNvSpPr>
          <p:nvPr/>
        </p:nvSpPr>
        <p:spPr bwMode="auto">
          <a:xfrm>
            <a:off x="142875" y="1000125"/>
            <a:ext cx="8858250" cy="2600325"/>
          </a:xfrm>
          <a:prstGeom prst="rect">
            <a:avLst/>
          </a:prstGeom>
          <a:noFill/>
          <a:ln w="9525">
            <a:noFill/>
            <a:round/>
            <a:headEnd/>
            <a:tailEnd/>
          </a:ln>
          <a:effectLst/>
        </p:spPr>
        <p:txBody>
          <a:bodyPr lIns="90000" tIns="45000" rIns="90000" bIns="45000"/>
          <a:lstStyle/>
          <a:p>
            <a:pPr hangingPunct="1">
              <a:lnSpc>
                <a:spcPct val="102000"/>
              </a:lnSpc>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pPr>
            <a:r>
              <a:rPr lang="en-US" sz="3600" dirty="0">
                <a:solidFill>
                  <a:srgbClr val="FFFFFF"/>
                </a:solidFill>
                <a:effectLst>
                  <a:outerShdw blurRad="38100" dist="38100" dir="2700000" algn="tl">
                    <a:srgbClr val="808080"/>
                  </a:outerShdw>
                </a:effectLst>
                <a:latin typeface="+mn-ea"/>
                <a:ea typeface="+mn-ea"/>
              </a:rPr>
              <a:t>	</a:t>
            </a:r>
            <a:r>
              <a:rPr lang="ja-JP" altLang="en-US" sz="3600" dirty="0" smtClean="0">
                <a:solidFill>
                  <a:srgbClr val="FFFFFF"/>
                </a:solidFill>
                <a:effectLst>
                  <a:outerShdw blurRad="38100" dist="38100" dir="2700000" algn="tl">
                    <a:srgbClr val="808080"/>
                  </a:outerShdw>
                </a:effectLst>
                <a:latin typeface="+mn-ea"/>
                <a:ea typeface="+mn-ea"/>
              </a:rPr>
              <a:t>水素</a:t>
            </a:r>
            <a:r>
              <a:rPr lang="en-US" sz="3600" dirty="0" smtClean="0">
                <a:solidFill>
                  <a:srgbClr val="FFFFFF"/>
                </a:solidFill>
                <a:latin typeface="+mn-ea"/>
                <a:ea typeface="+mn-ea"/>
              </a:rPr>
              <a:t>原子に電子をぶつけ</a:t>
            </a:r>
            <a:r>
              <a:rPr lang="en-US" sz="3600" dirty="0">
                <a:solidFill>
                  <a:srgbClr val="FFFFFF"/>
                </a:solidFill>
                <a:latin typeface="+mn-ea"/>
                <a:ea typeface="+mn-ea"/>
              </a:rPr>
              <a:t>、</a:t>
            </a:r>
            <a:r>
              <a:rPr lang="en-US" sz="3600" dirty="0" smtClean="0">
                <a:solidFill>
                  <a:srgbClr val="FFFFFF"/>
                </a:solidFill>
                <a:latin typeface="+mn-ea"/>
                <a:ea typeface="+mn-ea"/>
              </a:rPr>
              <a:t>2sに励起させる</a:t>
            </a:r>
            <a:endParaRPr lang="en-US" sz="3600" dirty="0">
              <a:solidFill>
                <a:srgbClr val="FFFFFF"/>
              </a:solidFill>
              <a:latin typeface="+mn-ea"/>
              <a:ea typeface="+mn-ea"/>
            </a:endParaRPr>
          </a:p>
          <a:p>
            <a:pPr hangingPunct="1">
              <a:lnSpc>
                <a:spcPct val="102000"/>
              </a:lnSpc>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pPr>
            <a:endParaRPr lang="en-US" sz="3600" dirty="0">
              <a:solidFill>
                <a:srgbClr val="FFFFFF"/>
              </a:solidFill>
              <a:latin typeface="+mn-ea"/>
              <a:ea typeface="+mn-ea"/>
            </a:endParaRPr>
          </a:p>
          <a:p>
            <a:pPr hangingPunct="1">
              <a:lnSpc>
                <a:spcPct val="102000"/>
              </a:lnSpc>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pPr>
            <a:r>
              <a:rPr lang="en-US" sz="3600" dirty="0">
                <a:solidFill>
                  <a:srgbClr val="FFFFFF"/>
                </a:solidFill>
                <a:latin typeface="+mn-ea"/>
                <a:ea typeface="+mn-ea"/>
              </a:rPr>
              <a:t>		フィラメントからの熱電子を</a:t>
            </a:r>
          </a:p>
          <a:p>
            <a:pPr hangingPunct="1">
              <a:lnSpc>
                <a:spcPct val="102000"/>
              </a:lnSpc>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pPr>
            <a:r>
              <a:rPr lang="en-US" sz="3600" dirty="0">
                <a:solidFill>
                  <a:srgbClr val="FFFFFF"/>
                </a:solidFill>
                <a:latin typeface="+mn-ea"/>
                <a:ea typeface="+mn-ea"/>
              </a:rPr>
              <a:t>		</a:t>
            </a:r>
            <a:r>
              <a:rPr lang="en-US" sz="3600" dirty="0" err="1" smtClean="0">
                <a:solidFill>
                  <a:srgbClr val="FFFFFF"/>
                </a:solidFill>
                <a:latin typeface="+mn-ea"/>
                <a:ea typeface="+mn-ea"/>
              </a:rPr>
              <a:t>電位差で誘導し</a:t>
            </a:r>
            <a:r>
              <a:rPr lang="ja-JP" altLang="en-US" sz="3600" dirty="0" smtClean="0">
                <a:solidFill>
                  <a:srgbClr val="FFFFFF"/>
                </a:solidFill>
                <a:latin typeface="+mn-ea"/>
                <a:ea typeface="+mn-ea"/>
              </a:rPr>
              <a:t>水素</a:t>
            </a:r>
            <a:r>
              <a:rPr lang="en-US" sz="3600" dirty="0" err="1" smtClean="0">
                <a:solidFill>
                  <a:srgbClr val="FFFFFF"/>
                </a:solidFill>
                <a:latin typeface="+mn-ea"/>
                <a:ea typeface="+mn-ea"/>
              </a:rPr>
              <a:t>原子ビ</a:t>
            </a:r>
            <a:r>
              <a:rPr lang="en-US" sz="3600" dirty="0" err="1">
                <a:solidFill>
                  <a:srgbClr val="FFFFFF"/>
                </a:solidFill>
                <a:latin typeface="+mn-ea"/>
                <a:ea typeface="+mn-ea"/>
              </a:rPr>
              <a:t>ームに当てる</a:t>
            </a:r>
            <a:endParaRPr lang="en-US" sz="3600" dirty="0">
              <a:solidFill>
                <a:srgbClr val="FFFFFF"/>
              </a:solidFill>
              <a:latin typeface="+mn-ea"/>
              <a:ea typeface="+mn-ea"/>
            </a:endParaRPr>
          </a:p>
          <a:p>
            <a:pPr hangingPunct="1">
              <a:lnSpc>
                <a:spcPct val="83000"/>
              </a:lnSpc>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pPr>
            <a:endParaRPr lang="en-US" sz="3600" dirty="0">
              <a:solidFill>
                <a:srgbClr val="FFFFFF"/>
              </a:solidFill>
              <a:latin typeface="+mn-ea"/>
              <a:ea typeface="+mn-ea"/>
            </a:endParaRPr>
          </a:p>
        </p:txBody>
      </p:sp>
      <p:sp>
        <p:nvSpPr>
          <p:cNvPr id="14339" name="Rectangle 3"/>
          <p:cNvSpPr>
            <a:spLocks noChangeArrowheads="1"/>
          </p:cNvSpPr>
          <p:nvPr/>
        </p:nvSpPr>
        <p:spPr bwMode="auto">
          <a:xfrm>
            <a:off x="7639050" y="5229225"/>
            <a:ext cx="1504950" cy="366713"/>
          </a:xfrm>
          <a:prstGeom prst="rect">
            <a:avLst/>
          </a:prstGeom>
          <a:noFill/>
          <a:ln w="9525">
            <a:noFill/>
            <a:round/>
            <a:headEnd/>
            <a:tailEnd/>
          </a:ln>
          <a:effectLst/>
        </p:spPr>
        <p:txBody>
          <a:bodyPr wrap="none" anchor="ctr"/>
          <a:lstStyle/>
          <a:p>
            <a:endParaRPr lang="ja-JP" altLang="en-US">
              <a:latin typeface="+mn-ea"/>
              <a:ea typeface="+mn-ea"/>
            </a:endParaRPr>
          </a:p>
        </p:txBody>
      </p:sp>
      <p:sp>
        <p:nvSpPr>
          <p:cNvPr id="14340" name="Rectangle 4"/>
          <p:cNvSpPr>
            <a:spLocks noChangeArrowheads="1"/>
          </p:cNvSpPr>
          <p:nvPr/>
        </p:nvSpPr>
        <p:spPr bwMode="auto">
          <a:xfrm>
            <a:off x="1079500" y="3959225"/>
            <a:ext cx="7421590" cy="1970105"/>
          </a:xfrm>
          <a:prstGeom prst="rect">
            <a:avLst/>
          </a:prstGeom>
          <a:noFill/>
          <a:ln w="9525">
            <a:noFill/>
            <a:round/>
            <a:headEnd/>
            <a:tailEnd/>
          </a:ln>
          <a:effectLst/>
        </p:spPr>
        <p:txBody>
          <a:bodyPr lIns="90000" tIns="45000" rIns="90000" bIns="45000"/>
          <a:lstStyle/>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FFFFFF"/>
                </a:solidFill>
                <a:latin typeface="+mn-ea"/>
                <a:ea typeface="+mn-ea"/>
              </a:rPr>
              <a:t>フィラメント:市販の豆電球</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dirty="0">
                <a:solidFill>
                  <a:srgbClr val="FFFFFF"/>
                </a:solidFill>
                <a:latin typeface="+mn-ea"/>
                <a:ea typeface="+mn-ea"/>
              </a:rPr>
              <a:t>					</a:t>
            </a:r>
            <a:r>
              <a:rPr lang="en-US" sz="2800" dirty="0">
                <a:solidFill>
                  <a:srgbClr val="FFFFFF"/>
                </a:solidFill>
                <a:latin typeface="+mn-ea"/>
                <a:ea typeface="+mn-ea"/>
              </a:rPr>
              <a:t>～低電圧で熱電子放出可能</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FF"/>
                </a:solidFill>
                <a:latin typeface="+mn-ea"/>
                <a:ea typeface="+mn-ea"/>
              </a:rPr>
              <a:t>					→両端間の電位差:小</a:t>
            </a:r>
          </a:p>
          <a:p>
            <a:pPr hangingPunct="1">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rgbClr val="FFFFFF"/>
                </a:solidFill>
                <a:latin typeface="+mn-ea"/>
                <a:ea typeface="+mn-ea"/>
              </a:rPr>
              <a:t>					→放出した電子のエネルギー:一定</a:t>
            </a:r>
            <a:r>
              <a:rPr lang="en-US" sz="3200" dirty="0">
                <a:solidFill>
                  <a:srgbClr val="FFFFFF"/>
                </a:solidFill>
                <a:effectLst>
                  <a:outerShdw blurRad="38100" dist="38100" dir="2700000" algn="tl">
                    <a:srgbClr val="808080"/>
                  </a:outerShdw>
                </a:effectLst>
                <a:latin typeface="+mn-ea"/>
                <a:ea typeface="+mn-ea"/>
              </a:rPr>
              <a:t>					</a:t>
            </a:r>
          </a:p>
          <a:p>
            <a:pPr hangingPunct="1">
              <a:lnSpc>
                <a:spcPct val="8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200" dirty="0">
              <a:solidFill>
                <a:srgbClr val="FFFFFF"/>
              </a:solidFill>
              <a:effectLst>
                <a:outerShdw blurRad="38100" dist="38100" dir="2700000" algn="tl">
                  <a:srgbClr val="808080"/>
                </a:outerShdw>
              </a:effectLst>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395288" y="2636838"/>
            <a:ext cx="8137525" cy="1554162"/>
          </a:xfrm>
          <a:prstGeom prst="rect">
            <a:avLst/>
          </a:prstGeom>
          <a:noFill/>
          <a:ln w="9525">
            <a:noFill/>
            <a:miter lim="800000"/>
            <a:headEnd/>
            <a:tailEnd/>
          </a:ln>
        </p:spPr>
        <p:txBody>
          <a:bodyPr>
            <a:spAutoFit/>
          </a:bodyPr>
          <a:lstStyle/>
          <a:p>
            <a:pPr>
              <a:spcBef>
                <a:spcPct val="50000"/>
              </a:spcBef>
            </a:pPr>
            <a:r>
              <a:rPr lang="ja-JP" altLang="en-US" sz="3200"/>
              <a:t>実験方法は</a:t>
            </a:r>
            <a:r>
              <a:rPr lang="en-US" altLang="ja-JP" sz="3200"/>
              <a:t>Lamb</a:t>
            </a:r>
            <a:r>
              <a:rPr lang="ja-JP" altLang="en-US" sz="3200"/>
              <a:t>のオリジナルの方法に合わせ、修正した方がよいと思われる部分は修正してみる。</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日付プレースホルダ 1"/>
          <p:cNvSpPr>
            <a:spLocks noGrp="1"/>
          </p:cNvSpPr>
          <p:nvPr>
            <p:ph type="dt" idx="10"/>
          </p:nvPr>
        </p:nvSpPr>
        <p:spPr/>
        <p:txBody>
          <a:bodyPr/>
          <a:lstStyle/>
          <a:p>
            <a:r>
              <a:rPr lang="en-US">
                <a:latin typeface="+mn-ea"/>
              </a:rPr>
              <a:t>10/3/12</a:t>
            </a:r>
          </a:p>
        </p:txBody>
      </p:sp>
      <p:pic>
        <p:nvPicPr>
          <p:cNvPr id="15361" name="Picture 1"/>
          <p:cNvPicPr>
            <a:picLocks noChangeAspect="1" noChangeArrowheads="1"/>
          </p:cNvPicPr>
          <p:nvPr/>
        </p:nvPicPr>
        <p:blipFill>
          <a:blip r:embed="rId3"/>
          <a:srcRect/>
          <a:stretch>
            <a:fillRect/>
          </a:stretch>
        </p:blipFill>
        <p:spPr bwMode="auto">
          <a:xfrm>
            <a:off x="179388" y="620713"/>
            <a:ext cx="8802687" cy="6067425"/>
          </a:xfrm>
          <a:prstGeom prst="rect">
            <a:avLst/>
          </a:prstGeom>
          <a:noFill/>
          <a:ln w="9525">
            <a:noFill/>
            <a:round/>
            <a:headEnd/>
            <a:tailEnd/>
          </a:ln>
          <a:effectLst/>
        </p:spPr>
      </p:pic>
      <p:pic>
        <p:nvPicPr>
          <p:cNvPr id="2050" name="Picture 2" descr="G:\2009年度　発表用\P1 report 2009\CA3B0232.JPG"/>
          <p:cNvPicPr>
            <a:picLocks noChangeAspect="1" noChangeArrowheads="1"/>
          </p:cNvPicPr>
          <p:nvPr/>
        </p:nvPicPr>
        <p:blipFill>
          <a:blip r:embed="rId4" cstate="print"/>
          <a:srcRect/>
          <a:stretch>
            <a:fillRect/>
          </a:stretch>
        </p:blipFill>
        <p:spPr bwMode="auto">
          <a:xfrm>
            <a:off x="2928926" y="2500306"/>
            <a:ext cx="3429024" cy="4643470"/>
          </a:xfrm>
          <a:prstGeom prst="rect">
            <a:avLst/>
          </a:prstGeom>
          <a:noFill/>
        </p:spPr>
      </p:pic>
      <p:sp>
        <p:nvSpPr>
          <p:cNvPr id="15362" name="Rectangle 2"/>
          <p:cNvSpPr>
            <a:spLocks noChangeArrowheads="1"/>
          </p:cNvSpPr>
          <p:nvPr/>
        </p:nvSpPr>
        <p:spPr bwMode="auto">
          <a:xfrm>
            <a:off x="323850" y="0"/>
            <a:ext cx="5400675"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00"/>
                </a:solidFill>
                <a:latin typeface="+mn-ea"/>
                <a:ea typeface="+mn-ea"/>
              </a:rPr>
              <a:t>電子銃の部分の断面略図</a:t>
            </a:r>
          </a:p>
        </p:txBody>
      </p:sp>
      <p:sp>
        <p:nvSpPr>
          <p:cNvPr id="15364" name="Rectangle 4"/>
          <p:cNvSpPr>
            <a:spLocks noChangeArrowheads="1"/>
          </p:cNvSpPr>
          <p:nvPr/>
        </p:nvSpPr>
        <p:spPr bwMode="auto">
          <a:xfrm>
            <a:off x="3276600" y="2852738"/>
            <a:ext cx="792163" cy="366712"/>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Mo板</a:t>
            </a:r>
          </a:p>
        </p:txBody>
      </p:sp>
      <p:sp>
        <p:nvSpPr>
          <p:cNvPr id="15365" name="Rectangle 5"/>
          <p:cNvSpPr>
            <a:spLocks noChangeArrowheads="1"/>
          </p:cNvSpPr>
          <p:nvPr/>
        </p:nvSpPr>
        <p:spPr bwMode="auto">
          <a:xfrm>
            <a:off x="1908175" y="3644900"/>
            <a:ext cx="1295400" cy="366713"/>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Wメッシュ</a:t>
            </a:r>
          </a:p>
        </p:txBody>
      </p:sp>
      <p:sp>
        <p:nvSpPr>
          <p:cNvPr id="15366" name="Line 6"/>
          <p:cNvSpPr>
            <a:spLocks noChangeShapeType="1"/>
          </p:cNvSpPr>
          <p:nvPr/>
        </p:nvSpPr>
        <p:spPr bwMode="auto">
          <a:xfrm>
            <a:off x="3059113" y="3860800"/>
            <a:ext cx="792162" cy="1588"/>
          </a:xfrm>
          <a:prstGeom prst="line">
            <a:avLst/>
          </a:prstGeom>
          <a:noFill/>
          <a:ln w="25560">
            <a:solidFill>
              <a:srgbClr val="000000"/>
            </a:solidFill>
            <a:round/>
            <a:headEnd/>
            <a:tailEnd type="triangle" w="med" len="med"/>
          </a:ln>
          <a:effectLst/>
        </p:spPr>
        <p:txBody>
          <a:bodyPr/>
          <a:lstStyle/>
          <a:p>
            <a:endParaRPr lang="ja-JP" altLang="en-US" dirty="0">
              <a:latin typeface="+mn-ea"/>
              <a:ea typeface="+mn-ea"/>
            </a:endParaRPr>
          </a:p>
        </p:txBody>
      </p:sp>
      <p:sp>
        <p:nvSpPr>
          <p:cNvPr id="15367" name="Rectangle 7"/>
          <p:cNvSpPr>
            <a:spLocks noChangeArrowheads="1"/>
          </p:cNvSpPr>
          <p:nvPr/>
        </p:nvSpPr>
        <p:spPr bwMode="auto">
          <a:xfrm>
            <a:off x="468313" y="6165850"/>
            <a:ext cx="3024187"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5368" name="Rectangle 8"/>
          <p:cNvSpPr>
            <a:spLocks noChangeArrowheads="1"/>
          </p:cNvSpPr>
          <p:nvPr/>
        </p:nvSpPr>
        <p:spPr bwMode="auto">
          <a:xfrm>
            <a:off x="1285852" y="4365625"/>
            <a:ext cx="2349523" cy="366713"/>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豆電球フィラメント×３</a:t>
            </a:r>
          </a:p>
        </p:txBody>
      </p:sp>
      <p:sp>
        <p:nvSpPr>
          <p:cNvPr id="15369" name="Line 9"/>
          <p:cNvSpPr>
            <a:spLocks noChangeShapeType="1"/>
          </p:cNvSpPr>
          <p:nvPr/>
        </p:nvSpPr>
        <p:spPr bwMode="auto">
          <a:xfrm>
            <a:off x="3492500" y="4581525"/>
            <a:ext cx="503238" cy="1588"/>
          </a:xfrm>
          <a:prstGeom prst="line">
            <a:avLst/>
          </a:prstGeom>
          <a:noFill/>
          <a:ln w="25560">
            <a:solidFill>
              <a:srgbClr val="000000"/>
            </a:solidFill>
            <a:round/>
            <a:headEnd/>
            <a:tailEnd type="triangle" w="med" len="med"/>
          </a:ln>
          <a:effectLst/>
        </p:spPr>
        <p:txBody>
          <a:bodyPr/>
          <a:lstStyle/>
          <a:p>
            <a:endParaRPr lang="ja-JP" altLang="en-US" dirty="0">
              <a:latin typeface="+mn-ea"/>
              <a:ea typeface="+mn-ea"/>
            </a:endParaRPr>
          </a:p>
        </p:txBody>
      </p:sp>
      <p:sp>
        <p:nvSpPr>
          <p:cNvPr id="15370" name="Line 10"/>
          <p:cNvSpPr>
            <a:spLocks noChangeShapeType="1"/>
          </p:cNvSpPr>
          <p:nvPr/>
        </p:nvSpPr>
        <p:spPr bwMode="auto">
          <a:xfrm flipV="1">
            <a:off x="3600451" y="4000503"/>
            <a:ext cx="685798" cy="503234"/>
          </a:xfrm>
          <a:prstGeom prst="line">
            <a:avLst/>
          </a:prstGeom>
          <a:noFill/>
          <a:ln w="9360">
            <a:solidFill>
              <a:srgbClr val="000000"/>
            </a:solidFill>
            <a:round/>
            <a:headEnd/>
            <a:tailEnd type="triangle" w="med" len="med"/>
          </a:ln>
          <a:effectLst/>
        </p:spPr>
        <p:txBody>
          <a:bodyPr/>
          <a:lstStyle/>
          <a:p>
            <a:endParaRPr lang="ja-JP" altLang="en-US" dirty="0">
              <a:latin typeface="+mn-ea"/>
              <a:ea typeface="+mn-ea"/>
            </a:endParaRPr>
          </a:p>
        </p:txBody>
      </p:sp>
      <p:sp>
        <p:nvSpPr>
          <p:cNvPr id="15371" name="Line 11"/>
          <p:cNvSpPr>
            <a:spLocks noChangeShapeType="1"/>
          </p:cNvSpPr>
          <p:nvPr/>
        </p:nvSpPr>
        <p:spPr bwMode="auto">
          <a:xfrm flipV="1">
            <a:off x="2879725" y="3571875"/>
            <a:ext cx="1406523" cy="211137"/>
          </a:xfrm>
          <a:prstGeom prst="line">
            <a:avLst/>
          </a:prstGeom>
          <a:noFill/>
          <a:ln w="9360">
            <a:solidFill>
              <a:srgbClr val="000000"/>
            </a:solidFill>
            <a:round/>
            <a:headEnd/>
            <a:tailEnd type="triangle" w="med" len="med"/>
          </a:ln>
          <a:effectLst/>
        </p:spPr>
        <p:txBody>
          <a:bodyPr/>
          <a:lstStyle/>
          <a:p>
            <a:endParaRPr lang="ja-JP" altLang="en-US" dirty="0">
              <a:latin typeface="+mn-ea"/>
              <a:ea typeface="+mn-ea"/>
            </a:endParaRPr>
          </a:p>
        </p:txBody>
      </p:sp>
      <p:sp>
        <p:nvSpPr>
          <p:cNvPr id="15372" name="Line 12"/>
          <p:cNvSpPr>
            <a:spLocks noChangeShapeType="1"/>
          </p:cNvSpPr>
          <p:nvPr/>
        </p:nvSpPr>
        <p:spPr bwMode="auto">
          <a:xfrm>
            <a:off x="3959225" y="3060700"/>
            <a:ext cx="360363" cy="1588"/>
          </a:xfrm>
          <a:prstGeom prst="line">
            <a:avLst/>
          </a:prstGeom>
          <a:noFill/>
          <a:ln w="9360">
            <a:solidFill>
              <a:srgbClr val="000000"/>
            </a:solidFill>
            <a:round/>
            <a:headEnd/>
            <a:tailEnd type="triangle" w="med" len="med"/>
          </a:ln>
          <a:effectLst/>
        </p:spPr>
        <p:txBody>
          <a:bodyPr/>
          <a:lstStyle/>
          <a:p>
            <a:endParaRPr lang="ja-JP" alt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1" presetClass="exit" fill="hold" grpId="0" nodeType="withEffect">
                                  <p:stCondLst>
                                    <p:cond delay="0"/>
                                  </p:stCondLst>
                                  <p:childTnLst>
                                    <p:set>
                                      <p:cBhvr additive="repl">
                                        <p:cTn id="10" dur="1" fill="hold">
                                          <p:stCondLst>
                                            <p:cond delay="0"/>
                                          </p:stCondLst>
                                        </p:cTn>
                                        <p:tgtEl>
                                          <p:spTgt spid="15366"/>
                                        </p:tgtEl>
                                        <p:attrNameLst>
                                          <p:attrName>style.visibility</p:attrName>
                                        </p:attrNameLst>
                                      </p:cBhvr>
                                      <p:to>
                                        <p:strVal val="hidden"/>
                                      </p:to>
                                    </p:set>
                                  </p:childTnLst>
                                </p:cTn>
                              </p:par>
                              <p:par>
                                <p:cTn id="11" presetID="1" presetClass="exit" fill="hold" grpId="0" nodeType="withEffect">
                                  <p:stCondLst>
                                    <p:cond delay="0"/>
                                  </p:stCondLst>
                                  <p:childTnLst>
                                    <p:set>
                                      <p:cBhvr additive="repl">
                                        <p:cTn id="12" dur="1" fill="hold">
                                          <p:stCondLst>
                                            <p:cond delay="0"/>
                                          </p:stCondLst>
                                        </p:cTn>
                                        <p:tgtEl>
                                          <p:spTgt spid="15369"/>
                                        </p:tgtEl>
                                        <p:attrNameLst>
                                          <p:attrName>style.visibility</p:attrName>
                                        </p:attrNameLst>
                                      </p:cBhvr>
                                      <p:to>
                                        <p:strVal val="hidden"/>
                                      </p:to>
                                    </p:set>
                                  </p:childTnLst>
                                </p:cTn>
                              </p:par>
                            </p:childTnLst>
                          </p:cTn>
                        </p:par>
                        <p:par>
                          <p:cTn id="13" fill="hold">
                            <p:stCondLst>
                              <p:cond delay="500"/>
                            </p:stCondLst>
                            <p:childTnLst>
                              <p:par>
                                <p:cTn id="14" presetID="1" presetClass="entr" fill="hold" grpId="0" nodeType="afterEffect">
                                  <p:stCondLst>
                                    <p:cond delay="0"/>
                                  </p:stCondLst>
                                  <p:childTnLst>
                                    <p:set>
                                      <p:cBhvr additive="repl">
                                        <p:cTn id="15" dur="1" fill="hold">
                                          <p:stCondLst>
                                            <p:cond delay="0"/>
                                          </p:stCondLst>
                                        </p:cTn>
                                        <p:tgtEl>
                                          <p:spTgt spid="15372"/>
                                        </p:tgtEl>
                                        <p:attrNameLst>
                                          <p:attrName>style.visibility</p:attrName>
                                        </p:attrNameLst>
                                      </p:cBhvr>
                                      <p:to>
                                        <p:strVal val="visible"/>
                                      </p:to>
                                    </p:set>
                                  </p:childTnLst>
                                </p:cTn>
                              </p:par>
                            </p:childTnLst>
                          </p:cTn>
                        </p:par>
                        <p:par>
                          <p:cTn id="16" fill="hold">
                            <p:stCondLst>
                              <p:cond delay="500"/>
                            </p:stCondLst>
                            <p:childTnLst>
                              <p:par>
                                <p:cTn id="17" presetID="1" presetClass="entr" fill="hold" grpId="0" nodeType="afterEffect">
                                  <p:stCondLst>
                                    <p:cond delay="0"/>
                                  </p:stCondLst>
                                  <p:childTnLst>
                                    <p:set>
                                      <p:cBhvr additive="repl">
                                        <p:cTn id="18" dur="1" fill="hold">
                                          <p:stCondLst>
                                            <p:cond delay="0"/>
                                          </p:stCondLst>
                                        </p:cTn>
                                        <p:tgtEl>
                                          <p:spTgt spid="15371"/>
                                        </p:tgtEl>
                                        <p:attrNameLst>
                                          <p:attrName>style.visibility</p:attrName>
                                        </p:attrNameLst>
                                      </p:cBhvr>
                                      <p:to>
                                        <p:strVal val="visible"/>
                                      </p:to>
                                    </p:set>
                                  </p:childTnLst>
                                </p:cTn>
                              </p:par>
                            </p:childTnLst>
                          </p:cTn>
                        </p:par>
                        <p:par>
                          <p:cTn id="19" fill="hold">
                            <p:stCondLst>
                              <p:cond delay="500"/>
                            </p:stCondLst>
                            <p:childTnLst>
                              <p:par>
                                <p:cTn id="20" presetID="1" presetClass="entr" fill="hold" grpId="0" nodeType="afterEffect">
                                  <p:stCondLst>
                                    <p:cond delay="0"/>
                                  </p:stCondLst>
                                  <p:childTnLst>
                                    <p:set>
                                      <p:cBhvr additive="repl">
                                        <p:cTn id="21" dur="1" fill="hold">
                                          <p:stCondLst>
                                            <p:cond delay="0"/>
                                          </p:stCondLst>
                                        </p:cTn>
                                        <p:tgtEl>
                                          <p:spTgt spid="1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P spid="15369" grpId="0" animBg="1"/>
      <p:bldP spid="15370" grpId="0" animBg="1"/>
      <p:bldP spid="15371"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付プレースホルダ 1"/>
          <p:cNvSpPr>
            <a:spLocks noGrp="1"/>
          </p:cNvSpPr>
          <p:nvPr>
            <p:ph type="dt" idx="10"/>
          </p:nvPr>
        </p:nvSpPr>
        <p:spPr/>
        <p:txBody>
          <a:bodyPr/>
          <a:lstStyle/>
          <a:p>
            <a:r>
              <a:rPr lang="en-US" dirty="0">
                <a:latin typeface="+mn-ea"/>
              </a:rPr>
              <a:t>10/3/12</a:t>
            </a:r>
          </a:p>
        </p:txBody>
      </p:sp>
      <p:pic>
        <p:nvPicPr>
          <p:cNvPr id="16385" name="Picture 1"/>
          <p:cNvPicPr>
            <a:picLocks noChangeAspect="1" noChangeArrowheads="1"/>
          </p:cNvPicPr>
          <p:nvPr/>
        </p:nvPicPr>
        <p:blipFill>
          <a:blip r:embed="rId3"/>
          <a:srcRect/>
          <a:stretch>
            <a:fillRect/>
          </a:stretch>
        </p:blipFill>
        <p:spPr bwMode="auto">
          <a:xfrm>
            <a:off x="179388" y="582613"/>
            <a:ext cx="8820150" cy="6076950"/>
          </a:xfrm>
          <a:prstGeom prst="rect">
            <a:avLst/>
          </a:prstGeom>
          <a:noFill/>
          <a:ln w="9525">
            <a:noFill/>
            <a:round/>
            <a:headEnd/>
            <a:tailEnd/>
          </a:ln>
          <a:effectLst/>
        </p:spPr>
      </p:pic>
      <p:sp>
        <p:nvSpPr>
          <p:cNvPr id="16386" name="AutoShape 2"/>
          <p:cNvSpPr>
            <a:spLocks noChangeArrowheads="1"/>
          </p:cNvSpPr>
          <p:nvPr/>
        </p:nvSpPr>
        <p:spPr bwMode="auto">
          <a:xfrm>
            <a:off x="3240088" y="2879725"/>
            <a:ext cx="720725" cy="360363"/>
          </a:xfrm>
          <a:prstGeom prst="roundRect">
            <a:avLst>
              <a:gd name="adj" fmla="val 440"/>
            </a:avLst>
          </a:prstGeom>
          <a:solidFill>
            <a:srgbClr val="FFFFFF"/>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6387" name="AutoShape 3"/>
          <p:cNvSpPr>
            <a:spLocks noChangeArrowheads="1"/>
          </p:cNvSpPr>
          <p:nvPr/>
        </p:nvSpPr>
        <p:spPr bwMode="auto">
          <a:xfrm>
            <a:off x="3419475" y="2519363"/>
            <a:ext cx="179388" cy="720725"/>
          </a:xfrm>
          <a:prstGeom prst="upDownArrow">
            <a:avLst>
              <a:gd name="adj1" fmla="val 50000"/>
              <a:gd name="adj2" fmla="val 79982"/>
            </a:avLst>
          </a:prstGeom>
          <a:solidFill>
            <a:srgbClr val="000000"/>
          </a:solidFill>
          <a:ln w="9360">
            <a:solidFill>
              <a:srgbClr val="000000"/>
            </a:solidFill>
            <a:round/>
            <a:headEnd/>
            <a:tailEnd/>
          </a:ln>
          <a:effectLst/>
        </p:spPr>
        <p:txBody>
          <a:bodyPr wrap="none" anchor="ctr"/>
          <a:lstStyle/>
          <a:p>
            <a:endParaRPr lang="ja-JP" altLang="en-US" dirty="0">
              <a:latin typeface="+mn-ea"/>
              <a:ea typeface="+mn-ea"/>
            </a:endParaRPr>
          </a:p>
        </p:txBody>
      </p:sp>
      <p:sp>
        <p:nvSpPr>
          <p:cNvPr id="16388" name="Text Box 4"/>
          <p:cNvSpPr txBox="1">
            <a:spLocks noChangeArrowheads="1"/>
          </p:cNvSpPr>
          <p:nvPr/>
        </p:nvSpPr>
        <p:spPr bwMode="auto">
          <a:xfrm>
            <a:off x="3419475" y="2700338"/>
            <a:ext cx="900113" cy="3619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～10V</a:t>
            </a:r>
          </a:p>
        </p:txBody>
      </p:sp>
      <p:sp>
        <p:nvSpPr>
          <p:cNvPr id="16389" name="Rectangle 5"/>
          <p:cNvSpPr>
            <a:spLocks noChangeArrowheads="1"/>
          </p:cNvSpPr>
          <p:nvPr/>
        </p:nvSpPr>
        <p:spPr bwMode="auto">
          <a:xfrm>
            <a:off x="323850" y="0"/>
            <a:ext cx="5400675"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00"/>
                </a:solidFill>
                <a:latin typeface="+mn-ea"/>
                <a:ea typeface="+mn-ea"/>
              </a:rPr>
              <a:t>電子銃の回路図</a:t>
            </a:r>
          </a:p>
        </p:txBody>
      </p:sp>
      <p:sp>
        <p:nvSpPr>
          <p:cNvPr id="16390" name="Rectangle 6"/>
          <p:cNvSpPr>
            <a:spLocks noChangeArrowheads="1"/>
          </p:cNvSpPr>
          <p:nvPr/>
        </p:nvSpPr>
        <p:spPr bwMode="auto">
          <a:xfrm>
            <a:off x="3500430" y="2714620"/>
            <a:ext cx="792163" cy="366712"/>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1" name="Rectangle 7"/>
          <p:cNvSpPr>
            <a:spLocks noChangeArrowheads="1"/>
          </p:cNvSpPr>
          <p:nvPr/>
        </p:nvSpPr>
        <p:spPr bwMode="auto">
          <a:xfrm>
            <a:off x="1908175" y="3644900"/>
            <a:ext cx="1295400"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2" name="Rectangle 8"/>
          <p:cNvSpPr>
            <a:spLocks noChangeArrowheads="1"/>
          </p:cNvSpPr>
          <p:nvPr/>
        </p:nvSpPr>
        <p:spPr bwMode="auto">
          <a:xfrm>
            <a:off x="468313" y="6165850"/>
            <a:ext cx="3024187"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3" name="Rectangle 9"/>
          <p:cNvSpPr>
            <a:spLocks noChangeArrowheads="1"/>
          </p:cNvSpPr>
          <p:nvPr/>
        </p:nvSpPr>
        <p:spPr bwMode="auto">
          <a:xfrm>
            <a:off x="1476375" y="4365625"/>
            <a:ext cx="2159000"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4" name="Text Box 10"/>
          <p:cNvSpPr txBox="1">
            <a:spLocks noChangeArrowheads="1"/>
          </p:cNvSpPr>
          <p:nvPr/>
        </p:nvSpPr>
        <p:spPr bwMode="auto">
          <a:xfrm>
            <a:off x="1260474" y="900113"/>
            <a:ext cx="1811327"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b="1" dirty="0" smtClean="0">
                <a:solidFill>
                  <a:srgbClr val="FF3366"/>
                </a:solidFill>
                <a:latin typeface="+mn-ea"/>
                <a:ea typeface="+mn-ea"/>
              </a:rPr>
              <a:t>水素</a:t>
            </a:r>
            <a:r>
              <a:rPr lang="en-US" b="1" dirty="0" err="1" smtClean="0">
                <a:solidFill>
                  <a:srgbClr val="FF3366"/>
                </a:solidFill>
                <a:latin typeface="+mn-ea"/>
                <a:ea typeface="+mn-ea"/>
              </a:rPr>
              <a:t>原子ビ</a:t>
            </a:r>
            <a:r>
              <a:rPr lang="en-US" b="1" dirty="0" err="1">
                <a:solidFill>
                  <a:srgbClr val="FF3366"/>
                </a:solidFill>
                <a:latin typeface="+mn-ea"/>
                <a:ea typeface="+mn-ea"/>
              </a:rPr>
              <a:t>ーム</a:t>
            </a:r>
            <a:endParaRPr lang="en-US" b="1" dirty="0">
              <a:solidFill>
                <a:srgbClr val="FF3366"/>
              </a:solidFill>
              <a:latin typeface="+mn-ea"/>
              <a:ea typeface="+mn-ea"/>
            </a:endParaRPr>
          </a:p>
        </p:txBody>
      </p:sp>
      <p:sp>
        <p:nvSpPr>
          <p:cNvPr id="16395" name="Text Box 11"/>
          <p:cNvSpPr txBox="1">
            <a:spLocks noChangeArrowheads="1"/>
          </p:cNvSpPr>
          <p:nvPr/>
        </p:nvSpPr>
        <p:spPr bwMode="auto">
          <a:xfrm>
            <a:off x="5759450" y="900113"/>
            <a:ext cx="1884384"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b="1" dirty="0" smtClean="0">
                <a:solidFill>
                  <a:srgbClr val="FF3366"/>
                </a:solidFill>
                <a:latin typeface="+mn-ea"/>
                <a:ea typeface="+mn-ea"/>
              </a:rPr>
              <a:t>水素</a:t>
            </a:r>
            <a:r>
              <a:rPr lang="en-US" b="1" dirty="0" err="1" smtClean="0">
                <a:solidFill>
                  <a:srgbClr val="FF3366"/>
                </a:solidFill>
                <a:latin typeface="+mn-ea"/>
                <a:ea typeface="+mn-ea"/>
              </a:rPr>
              <a:t>原子ビ</a:t>
            </a:r>
            <a:r>
              <a:rPr lang="en-US" b="1" dirty="0" err="1">
                <a:solidFill>
                  <a:srgbClr val="FF3366"/>
                </a:solidFill>
                <a:latin typeface="+mn-ea"/>
                <a:ea typeface="+mn-ea"/>
              </a:rPr>
              <a:t>ーム</a:t>
            </a:r>
            <a:endParaRPr lang="en-US" b="1" dirty="0">
              <a:solidFill>
                <a:srgbClr val="FF3366"/>
              </a:solidFill>
              <a:latin typeface="+mn-ea"/>
              <a:ea typeface="+mn-ea"/>
            </a:endParaRPr>
          </a:p>
        </p:txBody>
      </p:sp>
      <p:sp>
        <p:nvSpPr>
          <p:cNvPr id="16396" name="AutoShape 12"/>
          <p:cNvSpPr>
            <a:spLocks noChangeArrowheads="1"/>
          </p:cNvSpPr>
          <p:nvPr/>
        </p:nvSpPr>
        <p:spPr bwMode="auto">
          <a:xfrm>
            <a:off x="4140200" y="3959225"/>
            <a:ext cx="720725" cy="179388"/>
          </a:xfrm>
          <a:prstGeom prst="leftRightArrow">
            <a:avLst>
              <a:gd name="adj1" fmla="val 50000"/>
              <a:gd name="adj2" fmla="val 79982"/>
            </a:avLst>
          </a:prstGeom>
          <a:solidFill>
            <a:srgbClr val="000000"/>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6397" name="Text Box 13"/>
          <p:cNvSpPr txBox="1">
            <a:spLocks noChangeArrowheads="1"/>
          </p:cNvSpPr>
          <p:nvPr/>
        </p:nvSpPr>
        <p:spPr bwMode="auto">
          <a:xfrm>
            <a:off x="4140200" y="4140200"/>
            <a:ext cx="600075" cy="360363"/>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1.7V</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0"/>
                                          </p:stCondLst>
                                        </p:cTn>
                                        <p:tgtEl>
                                          <p:spTgt spid="16386"/>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6387"/>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6388"/>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1639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6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7" grpId="0" animBg="1"/>
      <p:bldP spid="163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日付プレースホルダ 1"/>
          <p:cNvSpPr>
            <a:spLocks noGrp="1"/>
          </p:cNvSpPr>
          <p:nvPr>
            <p:ph type="dt" idx="10"/>
          </p:nvPr>
        </p:nvSpPr>
        <p:spPr>
          <a:xfrm>
            <a:off x="457200" y="6356350"/>
            <a:ext cx="2058302" cy="365125"/>
          </a:xfrm>
        </p:spPr>
        <p:txBody>
          <a:bodyPr/>
          <a:lstStyle/>
          <a:p>
            <a:r>
              <a:rPr lang="en-US" dirty="0">
                <a:latin typeface="+mn-ea"/>
              </a:rPr>
              <a:t>10/3/12</a:t>
            </a:r>
          </a:p>
        </p:txBody>
      </p:sp>
      <p:pic>
        <p:nvPicPr>
          <p:cNvPr id="17409" name="Picture 1"/>
          <p:cNvPicPr>
            <a:picLocks noChangeAspect="1" noChangeArrowheads="1"/>
          </p:cNvPicPr>
          <p:nvPr/>
        </p:nvPicPr>
        <p:blipFill>
          <a:blip r:embed="rId3"/>
          <a:srcRect/>
          <a:stretch>
            <a:fillRect/>
          </a:stretch>
        </p:blipFill>
        <p:spPr bwMode="auto">
          <a:xfrm>
            <a:off x="285720" y="571480"/>
            <a:ext cx="8530316" cy="6076950"/>
          </a:xfrm>
          <a:prstGeom prst="rect">
            <a:avLst/>
          </a:prstGeom>
          <a:noFill/>
          <a:ln w="9525">
            <a:noFill/>
            <a:round/>
            <a:headEnd/>
            <a:tailEnd/>
          </a:ln>
          <a:effectLst/>
        </p:spPr>
      </p:pic>
      <p:sp>
        <p:nvSpPr>
          <p:cNvPr id="17410" name="Rectangle 2"/>
          <p:cNvSpPr>
            <a:spLocks noChangeArrowheads="1"/>
          </p:cNvSpPr>
          <p:nvPr/>
        </p:nvSpPr>
        <p:spPr bwMode="auto">
          <a:xfrm>
            <a:off x="323851" y="0"/>
            <a:ext cx="5210078"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00"/>
                </a:solidFill>
                <a:latin typeface="+mn-ea"/>
                <a:ea typeface="+mn-ea"/>
              </a:rPr>
              <a:t>電子銃の回路図</a:t>
            </a:r>
          </a:p>
        </p:txBody>
      </p:sp>
      <p:sp>
        <p:nvSpPr>
          <p:cNvPr id="17411" name="Rectangle 3"/>
          <p:cNvSpPr>
            <a:spLocks noChangeArrowheads="1"/>
          </p:cNvSpPr>
          <p:nvPr/>
        </p:nvSpPr>
        <p:spPr bwMode="auto">
          <a:xfrm>
            <a:off x="3276600" y="2852738"/>
            <a:ext cx="764207" cy="366712"/>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2" name="Rectangle 4"/>
          <p:cNvSpPr>
            <a:spLocks noChangeArrowheads="1"/>
          </p:cNvSpPr>
          <p:nvPr/>
        </p:nvSpPr>
        <p:spPr bwMode="auto">
          <a:xfrm>
            <a:off x="1908175" y="3644900"/>
            <a:ext cx="1249684"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3" name="Rectangle 5"/>
          <p:cNvSpPr>
            <a:spLocks noChangeArrowheads="1"/>
          </p:cNvSpPr>
          <p:nvPr/>
        </p:nvSpPr>
        <p:spPr bwMode="auto">
          <a:xfrm>
            <a:off x="468313" y="6165850"/>
            <a:ext cx="2917459"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4" name="Rectangle 6"/>
          <p:cNvSpPr>
            <a:spLocks noChangeArrowheads="1"/>
          </p:cNvSpPr>
          <p:nvPr/>
        </p:nvSpPr>
        <p:spPr bwMode="auto">
          <a:xfrm>
            <a:off x="1476375" y="4365625"/>
            <a:ext cx="2082806"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5" name="Text Box 7"/>
          <p:cNvSpPr txBox="1">
            <a:spLocks noChangeArrowheads="1"/>
          </p:cNvSpPr>
          <p:nvPr/>
        </p:nvSpPr>
        <p:spPr bwMode="auto">
          <a:xfrm>
            <a:off x="1260475" y="900113"/>
            <a:ext cx="1882765"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b="1" dirty="0" smtClean="0">
                <a:solidFill>
                  <a:srgbClr val="FF3366"/>
                </a:solidFill>
                <a:latin typeface="+mn-ea"/>
                <a:ea typeface="+mn-ea"/>
              </a:rPr>
              <a:t>水素</a:t>
            </a:r>
            <a:r>
              <a:rPr lang="en-US" b="1" dirty="0" err="1" smtClean="0">
                <a:solidFill>
                  <a:srgbClr val="FF3366"/>
                </a:solidFill>
                <a:latin typeface="+mn-ea"/>
                <a:ea typeface="+mn-ea"/>
              </a:rPr>
              <a:t>原子ビ</a:t>
            </a:r>
            <a:r>
              <a:rPr lang="en-US" b="1" dirty="0" err="1">
                <a:solidFill>
                  <a:srgbClr val="FF3366"/>
                </a:solidFill>
                <a:latin typeface="+mn-ea"/>
                <a:ea typeface="+mn-ea"/>
              </a:rPr>
              <a:t>ーム</a:t>
            </a:r>
            <a:endParaRPr lang="en-US" b="1" dirty="0">
              <a:solidFill>
                <a:srgbClr val="FF3366"/>
              </a:solidFill>
              <a:latin typeface="+mn-ea"/>
              <a:ea typeface="+mn-ea"/>
            </a:endParaRPr>
          </a:p>
        </p:txBody>
      </p:sp>
      <p:sp>
        <p:nvSpPr>
          <p:cNvPr id="17416" name="Text Box 8"/>
          <p:cNvSpPr txBox="1">
            <a:spLocks noChangeArrowheads="1"/>
          </p:cNvSpPr>
          <p:nvPr/>
        </p:nvSpPr>
        <p:spPr bwMode="auto">
          <a:xfrm>
            <a:off x="5759450" y="900113"/>
            <a:ext cx="1812946"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b="1" dirty="0" smtClean="0">
                <a:solidFill>
                  <a:srgbClr val="FF3366"/>
                </a:solidFill>
                <a:latin typeface="+mn-ea"/>
                <a:ea typeface="+mn-ea"/>
              </a:rPr>
              <a:t>水素</a:t>
            </a:r>
            <a:r>
              <a:rPr lang="en-US" b="1" dirty="0" err="1" smtClean="0">
                <a:solidFill>
                  <a:srgbClr val="FF3366"/>
                </a:solidFill>
                <a:latin typeface="+mn-ea"/>
                <a:ea typeface="+mn-ea"/>
              </a:rPr>
              <a:t>原子ビ</a:t>
            </a:r>
            <a:r>
              <a:rPr lang="en-US" b="1" dirty="0" err="1">
                <a:solidFill>
                  <a:srgbClr val="FF3366"/>
                </a:solidFill>
                <a:latin typeface="+mn-ea"/>
                <a:ea typeface="+mn-ea"/>
              </a:rPr>
              <a:t>ーム</a:t>
            </a:r>
            <a:endParaRPr lang="en-US" b="1" dirty="0">
              <a:solidFill>
                <a:srgbClr val="FF3366"/>
              </a:solidFill>
              <a:latin typeface="+mn-ea"/>
              <a:ea typeface="+mn-ea"/>
            </a:endParaRPr>
          </a:p>
        </p:txBody>
      </p:sp>
      <p:sp>
        <p:nvSpPr>
          <p:cNvPr id="17417" name="AutoShape 9"/>
          <p:cNvSpPr>
            <a:spLocks noChangeArrowheads="1"/>
          </p:cNvSpPr>
          <p:nvPr/>
        </p:nvSpPr>
        <p:spPr bwMode="auto">
          <a:xfrm>
            <a:off x="4097338" y="1079500"/>
            <a:ext cx="868346" cy="360363"/>
          </a:xfrm>
          <a:prstGeom prst="roundRect">
            <a:avLst>
              <a:gd name="adj" fmla="val 440"/>
            </a:avLst>
          </a:prstGeom>
          <a:solidFill>
            <a:srgbClr val="FFFFFF"/>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7418" name="Text Box 10"/>
          <p:cNvSpPr txBox="1">
            <a:spLocks noChangeArrowheads="1"/>
          </p:cNvSpPr>
          <p:nvPr/>
        </p:nvSpPr>
        <p:spPr bwMode="auto">
          <a:xfrm>
            <a:off x="3959225" y="1079500"/>
            <a:ext cx="1255717" cy="3619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+～10eV</a:t>
            </a:r>
          </a:p>
        </p:txBody>
      </p:sp>
      <p:sp>
        <p:nvSpPr>
          <p:cNvPr id="17419" name="AutoShape 11"/>
          <p:cNvSpPr>
            <a:spLocks noChangeArrowheads="1"/>
          </p:cNvSpPr>
          <p:nvPr/>
        </p:nvSpPr>
        <p:spPr bwMode="auto">
          <a:xfrm>
            <a:off x="4071934" y="3929066"/>
            <a:ext cx="695290" cy="179388"/>
          </a:xfrm>
          <a:prstGeom prst="leftRightArrow">
            <a:avLst>
              <a:gd name="adj1" fmla="val 50000"/>
              <a:gd name="adj2" fmla="val 79982"/>
            </a:avLst>
          </a:prstGeom>
          <a:solidFill>
            <a:srgbClr val="000000"/>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7420" name="Text Box 12"/>
          <p:cNvSpPr txBox="1">
            <a:spLocks noChangeArrowheads="1"/>
          </p:cNvSpPr>
          <p:nvPr/>
        </p:nvSpPr>
        <p:spPr bwMode="auto">
          <a:xfrm>
            <a:off x="4140201" y="4140200"/>
            <a:ext cx="578898" cy="360363"/>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1.7V</a:t>
            </a:r>
          </a:p>
        </p:txBody>
      </p:sp>
      <p:sp>
        <p:nvSpPr>
          <p:cNvPr id="17421" name="Text Box 13"/>
          <p:cNvSpPr txBox="1">
            <a:spLocks noChangeArrowheads="1"/>
          </p:cNvSpPr>
          <p:nvPr/>
        </p:nvSpPr>
        <p:spPr bwMode="auto">
          <a:xfrm>
            <a:off x="4013200" y="2879725"/>
            <a:ext cx="295575"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
        <p:nvSpPr>
          <p:cNvPr id="17422" name="Text Box 14"/>
          <p:cNvSpPr txBox="1">
            <a:spLocks noChangeArrowheads="1"/>
          </p:cNvSpPr>
          <p:nvPr/>
        </p:nvSpPr>
        <p:spPr bwMode="auto">
          <a:xfrm>
            <a:off x="4319589" y="2879725"/>
            <a:ext cx="295574"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
        <p:nvSpPr>
          <p:cNvPr id="17423" name="Text Box 15"/>
          <p:cNvSpPr txBox="1">
            <a:spLocks noChangeArrowheads="1"/>
          </p:cNvSpPr>
          <p:nvPr/>
        </p:nvSpPr>
        <p:spPr bwMode="auto">
          <a:xfrm>
            <a:off x="4552950" y="2879725"/>
            <a:ext cx="295575"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テキスト ボックス 1"/>
          <p:cNvSpPr txBox="1">
            <a:spLocks noChangeArrowheads="1"/>
          </p:cNvSpPr>
          <p:nvPr/>
        </p:nvSpPr>
        <p:spPr bwMode="auto">
          <a:xfrm>
            <a:off x="500063" y="428625"/>
            <a:ext cx="3643312" cy="701675"/>
          </a:xfrm>
          <a:prstGeom prst="rect">
            <a:avLst/>
          </a:prstGeom>
          <a:noFill/>
          <a:ln w="9525">
            <a:noFill/>
            <a:miter lim="800000"/>
            <a:headEnd/>
            <a:tailEnd/>
          </a:ln>
        </p:spPr>
        <p:txBody>
          <a:bodyPr>
            <a:spAutoFit/>
          </a:bodyPr>
          <a:lstStyle/>
          <a:p>
            <a:r>
              <a:rPr lang="ja-JP" altLang="en-US" sz="4000" u="sng" dirty="0">
                <a:solidFill>
                  <a:srgbClr val="FF0000"/>
                </a:solidFill>
              </a:rPr>
              <a:t>測定器の作成</a:t>
            </a:r>
          </a:p>
        </p:txBody>
      </p:sp>
      <p:sp>
        <p:nvSpPr>
          <p:cNvPr id="62466" name="テキスト ボックス 2"/>
          <p:cNvSpPr txBox="1">
            <a:spLocks noChangeArrowheads="1"/>
          </p:cNvSpPr>
          <p:nvPr/>
        </p:nvSpPr>
        <p:spPr bwMode="auto">
          <a:xfrm>
            <a:off x="571500" y="1214438"/>
            <a:ext cx="8001000" cy="1569660"/>
          </a:xfrm>
          <a:prstGeom prst="rect">
            <a:avLst/>
          </a:prstGeom>
          <a:noFill/>
          <a:ln w="9525">
            <a:noFill/>
            <a:miter lim="800000"/>
            <a:headEnd/>
            <a:tailEnd/>
          </a:ln>
        </p:spPr>
        <p:txBody>
          <a:bodyPr>
            <a:spAutoFit/>
          </a:bodyPr>
          <a:lstStyle/>
          <a:p>
            <a:r>
              <a:rPr lang="en-US" altLang="ja-JP" sz="3200" dirty="0" smtClean="0"/>
              <a:t>Lamb</a:t>
            </a:r>
            <a:r>
              <a:rPr lang="ja-JP" altLang="en-US" sz="3200" dirty="0" smtClean="0"/>
              <a:t>方式</a:t>
            </a:r>
            <a:endParaRPr lang="en-US" altLang="ja-JP" sz="3200" dirty="0" smtClean="0"/>
          </a:p>
          <a:p>
            <a:r>
              <a:rPr lang="ja-JP" altLang="en-US" sz="3200" dirty="0" smtClean="0"/>
              <a:t>　</a:t>
            </a:r>
            <a:r>
              <a:rPr lang="ja-JP" altLang="en-US" sz="3200" dirty="0" smtClean="0"/>
              <a:t>　水素原子をタングステン板にぶつける</a:t>
            </a:r>
            <a:endParaRPr lang="en-US" altLang="ja-JP" sz="3200" dirty="0" smtClean="0"/>
          </a:p>
          <a:p>
            <a:r>
              <a:rPr lang="ja-JP" altLang="en-US" sz="3200" dirty="0" smtClean="0"/>
              <a:t>　</a:t>
            </a:r>
            <a:r>
              <a:rPr lang="ja-JP" altLang="en-US" sz="3200" dirty="0" smtClean="0"/>
              <a:t>　→出てきた電子電流を検流計で計る</a:t>
            </a:r>
            <a:endParaRPr lang="en-US" altLang="ja-JP" sz="3200" dirty="0"/>
          </a:p>
        </p:txBody>
      </p:sp>
      <p:sp>
        <p:nvSpPr>
          <p:cNvPr id="62468" name="Text Box 4"/>
          <p:cNvSpPr txBox="1">
            <a:spLocks noChangeArrowheads="1"/>
          </p:cNvSpPr>
          <p:nvPr/>
        </p:nvSpPr>
        <p:spPr bwMode="auto">
          <a:xfrm>
            <a:off x="611188" y="3500438"/>
            <a:ext cx="8135937" cy="1569660"/>
          </a:xfrm>
          <a:prstGeom prst="rect">
            <a:avLst/>
          </a:prstGeom>
          <a:noFill/>
          <a:ln w="9525">
            <a:noFill/>
            <a:miter lim="800000"/>
            <a:headEnd/>
            <a:tailEnd/>
          </a:ln>
          <a:effectLst/>
        </p:spPr>
        <p:txBody>
          <a:bodyPr>
            <a:spAutoFit/>
          </a:bodyPr>
          <a:lstStyle/>
          <a:p>
            <a:r>
              <a:rPr lang="ja-JP" altLang="en-US" sz="3200" dirty="0" smtClean="0"/>
              <a:t>電流は</a:t>
            </a:r>
            <a:r>
              <a:rPr lang="ja-JP" altLang="en-US" sz="3200" dirty="0" err="1" smtClean="0"/>
              <a:t>ｐ</a:t>
            </a:r>
            <a:r>
              <a:rPr lang="en-US" altLang="ja-JP" sz="3200" dirty="0" smtClean="0"/>
              <a:t>A</a:t>
            </a:r>
            <a:r>
              <a:rPr lang="ja-JP" altLang="en-US" sz="3200" dirty="0" smtClean="0"/>
              <a:t>オーダー</a:t>
            </a:r>
            <a:endParaRPr lang="en-US" altLang="ja-JP" sz="3200" dirty="0" smtClean="0"/>
          </a:p>
          <a:p>
            <a:r>
              <a:rPr lang="ja-JP" altLang="en-US" sz="3200" dirty="0" smtClean="0"/>
              <a:t>　→　測れる</a:t>
            </a:r>
            <a:r>
              <a:rPr lang="en-US" altLang="ja-JP" sz="3200" dirty="0" smtClean="0"/>
              <a:t>Amp</a:t>
            </a:r>
            <a:r>
              <a:rPr lang="ja-JP" altLang="en-US" sz="3200" dirty="0" smtClean="0"/>
              <a:t>＋検流計は高価</a:t>
            </a:r>
            <a:endParaRPr lang="en-US" altLang="ja-JP" sz="3200" dirty="0" smtClean="0"/>
          </a:p>
          <a:p>
            <a:r>
              <a:rPr lang="ja-JP" altLang="en-US" sz="3200" dirty="0" smtClean="0"/>
              <a:t>　</a:t>
            </a:r>
            <a:r>
              <a:rPr lang="ja-JP" altLang="en-US" sz="3200" dirty="0" smtClean="0"/>
              <a:t>　　しかも誤差大</a:t>
            </a:r>
            <a:endParaRPr lang="ja-JP" altLang="en-US" sz="3200" dirty="0"/>
          </a:p>
        </p:txBody>
      </p:sp>
      <p:sp>
        <p:nvSpPr>
          <p:cNvPr id="5" name="テキスト ボックス 4"/>
          <p:cNvSpPr txBox="1"/>
          <p:nvPr/>
        </p:nvSpPr>
        <p:spPr>
          <a:xfrm>
            <a:off x="4214810" y="5500702"/>
            <a:ext cx="4429156" cy="769441"/>
          </a:xfrm>
          <a:prstGeom prst="rect">
            <a:avLst/>
          </a:prstGeom>
          <a:noFill/>
        </p:spPr>
        <p:txBody>
          <a:bodyPr wrap="square" rtlCol="0">
            <a:spAutoFit/>
          </a:bodyPr>
          <a:lstStyle/>
          <a:p>
            <a:r>
              <a:rPr kumimoji="1" lang="ja-JP" altLang="en-US" sz="4400" dirty="0" smtClean="0">
                <a:solidFill>
                  <a:srgbClr val="FFFF00"/>
                </a:solidFill>
              </a:rPr>
              <a:t>→別の方法</a:t>
            </a:r>
            <a:endParaRPr kumimoji="1" lang="ja-JP" altLang="en-US" sz="4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テキスト ボックス 1"/>
          <p:cNvSpPr txBox="1">
            <a:spLocks noChangeArrowheads="1"/>
          </p:cNvSpPr>
          <p:nvPr/>
        </p:nvSpPr>
        <p:spPr bwMode="auto">
          <a:xfrm>
            <a:off x="500063" y="428625"/>
            <a:ext cx="3643312" cy="701675"/>
          </a:xfrm>
          <a:prstGeom prst="rect">
            <a:avLst/>
          </a:prstGeom>
          <a:noFill/>
          <a:ln w="9525">
            <a:noFill/>
            <a:miter lim="800000"/>
            <a:headEnd/>
            <a:tailEnd/>
          </a:ln>
        </p:spPr>
        <p:txBody>
          <a:bodyPr>
            <a:spAutoFit/>
          </a:bodyPr>
          <a:lstStyle/>
          <a:p>
            <a:r>
              <a:rPr lang="ja-JP" altLang="en-US" sz="4000" u="sng" dirty="0" smtClean="0">
                <a:solidFill>
                  <a:srgbClr val="FF0000"/>
                </a:solidFill>
              </a:rPr>
              <a:t>別の方法</a:t>
            </a:r>
            <a:endParaRPr lang="ja-JP" altLang="en-US" sz="4000" u="sng" dirty="0">
              <a:solidFill>
                <a:srgbClr val="FF0000"/>
              </a:solidFill>
            </a:endParaRPr>
          </a:p>
        </p:txBody>
      </p:sp>
      <p:sp>
        <p:nvSpPr>
          <p:cNvPr id="62466" name="テキスト ボックス 2"/>
          <p:cNvSpPr txBox="1">
            <a:spLocks noChangeArrowheads="1"/>
          </p:cNvSpPr>
          <p:nvPr/>
        </p:nvSpPr>
        <p:spPr bwMode="auto">
          <a:xfrm>
            <a:off x="571500" y="1214438"/>
            <a:ext cx="8001000" cy="2062103"/>
          </a:xfrm>
          <a:prstGeom prst="rect">
            <a:avLst/>
          </a:prstGeom>
          <a:noFill/>
          <a:ln w="9525">
            <a:noFill/>
            <a:miter lim="800000"/>
            <a:headEnd/>
            <a:tailEnd/>
          </a:ln>
        </p:spPr>
        <p:txBody>
          <a:bodyPr>
            <a:spAutoFit/>
          </a:bodyPr>
          <a:lstStyle/>
          <a:p>
            <a:r>
              <a:rPr lang="ja-JP" altLang="en-US" sz="3200" dirty="0"/>
              <a:t>電子増</a:t>
            </a:r>
            <a:r>
              <a:rPr lang="ja-JP" altLang="en-US" sz="3200" dirty="0" smtClean="0"/>
              <a:t>倍管のプレートに</a:t>
            </a:r>
            <a:r>
              <a:rPr lang="ja-JP" altLang="en-US" sz="3200" dirty="0"/>
              <a:t>水素原子</a:t>
            </a:r>
            <a:r>
              <a:rPr lang="ja-JP" altLang="en-US" sz="3200" dirty="0" smtClean="0"/>
              <a:t>をぶつける</a:t>
            </a:r>
            <a:endParaRPr lang="en-US" altLang="ja-JP" sz="3200" dirty="0" smtClean="0"/>
          </a:p>
          <a:p>
            <a:r>
              <a:rPr lang="ja-JP" altLang="en-US" sz="3200" dirty="0" smtClean="0"/>
              <a:t>→　電子が出て増倍される</a:t>
            </a:r>
            <a:endParaRPr lang="en-US" altLang="ja-JP" sz="3200" dirty="0" smtClean="0"/>
          </a:p>
          <a:p>
            <a:r>
              <a:rPr lang="ja-JP" altLang="en-US" sz="3200" dirty="0" smtClean="0"/>
              <a:t>→　得られた</a:t>
            </a:r>
            <a:r>
              <a:rPr lang="ja-JP" altLang="en-US" sz="3200" dirty="0"/>
              <a:t>信号は</a:t>
            </a:r>
            <a:r>
              <a:rPr lang="ja-JP" altLang="en-US" sz="3200" dirty="0" smtClean="0"/>
              <a:t>、</a:t>
            </a:r>
            <a:r>
              <a:rPr lang="en-US" altLang="ja-JP" sz="3200" dirty="0" smtClean="0"/>
              <a:t>Amp</a:t>
            </a:r>
            <a:r>
              <a:rPr lang="en-US" altLang="ja-JP" sz="3200" dirty="0"/>
              <a:t>.</a:t>
            </a:r>
            <a:r>
              <a:rPr lang="ja-JP" altLang="en-US" sz="3200" dirty="0"/>
              <a:t>を使い、</a:t>
            </a:r>
            <a:r>
              <a:rPr lang="en-US" altLang="ja-JP" sz="3200" dirty="0"/>
              <a:t>Disc.</a:t>
            </a:r>
            <a:r>
              <a:rPr lang="ja-JP" altLang="en-US" sz="3200" dirty="0"/>
              <a:t>を通して、</a:t>
            </a:r>
            <a:r>
              <a:rPr lang="en-US" altLang="ja-JP" sz="3200" dirty="0" smtClean="0"/>
              <a:t>scaler</a:t>
            </a:r>
            <a:r>
              <a:rPr lang="ja-JP" altLang="en-US" sz="3200" dirty="0"/>
              <a:t>で</a:t>
            </a:r>
            <a:r>
              <a:rPr lang="ja-JP" altLang="en-US" sz="3200" dirty="0" smtClean="0"/>
              <a:t>数える</a:t>
            </a:r>
            <a:endParaRPr lang="en-US" altLang="ja-JP" sz="3200" dirty="0"/>
          </a:p>
        </p:txBody>
      </p:sp>
      <p:sp>
        <p:nvSpPr>
          <p:cNvPr id="62468" name="Text Box 4"/>
          <p:cNvSpPr txBox="1">
            <a:spLocks noChangeArrowheads="1"/>
          </p:cNvSpPr>
          <p:nvPr/>
        </p:nvSpPr>
        <p:spPr bwMode="auto">
          <a:xfrm>
            <a:off x="611188" y="3500438"/>
            <a:ext cx="8135937" cy="3170099"/>
          </a:xfrm>
          <a:prstGeom prst="rect">
            <a:avLst/>
          </a:prstGeom>
          <a:noFill/>
          <a:ln w="9525">
            <a:noFill/>
            <a:miter lim="800000"/>
            <a:headEnd/>
            <a:tailEnd/>
          </a:ln>
          <a:effectLst/>
        </p:spPr>
        <p:txBody>
          <a:bodyPr>
            <a:spAutoFit/>
          </a:bodyPr>
          <a:lstStyle/>
          <a:p>
            <a:r>
              <a:rPr lang="ja-JP" altLang="en-US" sz="3600" dirty="0"/>
              <a:t>増倍管は、</a:t>
            </a:r>
            <a:endParaRPr lang="en-US" altLang="ja-JP" sz="3600" dirty="0"/>
          </a:p>
          <a:p>
            <a:r>
              <a:rPr lang="ja-JP" altLang="en-US" sz="3600" dirty="0"/>
              <a:t>　入射側が０</a:t>
            </a:r>
            <a:r>
              <a:rPr lang="en-US" altLang="ja-JP" sz="3600" dirty="0"/>
              <a:t>V</a:t>
            </a:r>
          </a:p>
          <a:p>
            <a:r>
              <a:rPr lang="ja-JP" altLang="en-US" sz="3600" dirty="0"/>
              <a:t>　</a:t>
            </a:r>
            <a:r>
              <a:rPr lang="en-US" altLang="ja-JP" sz="3600" dirty="0"/>
              <a:t>OUTPUT</a:t>
            </a:r>
            <a:r>
              <a:rPr lang="ja-JP" altLang="en-US" sz="3600" dirty="0"/>
              <a:t>が＋２０００</a:t>
            </a:r>
            <a:r>
              <a:rPr lang="en-US" altLang="ja-JP" sz="3600" dirty="0"/>
              <a:t>V</a:t>
            </a:r>
          </a:p>
          <a:p>
            <a:r>
              <a:rPr lang="ja-JP" altLang="en-US" sz="3600" dirty="0"/>
              <a:t>に設定</a:t>
            </a:r>
            <a:endParaRPr lang="en-US" altLang="ja-JP" sz="3600" dirty="0"/>
          </a:p>
          <a:p>
            <a:r>
              <a:rPr lang="ja-JP" altLang="en-US" sz="2800" dirty="0"/>
              <a:t>（ちなみに増</a:t>
            </a:r>
            <a:r>
              <a:rPr lang="ja-JP" altLang="en-US" sz="2800" dirty="0" smtClean="0"/>
              <a:t>倍管の動作真空度は１０</a:t>
            </a:r>
            <a:r>
              <a:rPr lang="ja-JP" altLang="en-US" sz="2800" baseline="30000" dirty="0" smtClean="0"/>
              <a:t>－２</a:t>
            </a:r>
            <a:r>
              <a:rPr lang="en-US" altLang="ja-JP" sz="2800" dirty="0" smtClean="0"/>
              <a:t>Pa</a:t>
            </a:r>
            <a:r>
              <a:rPr lang="ja-JP" altLang="en-US" sz="2800" dirty="0" smtClean="0"/>
              <a:t>以下</a:t>
            </a:r>
            <a:endParaRPr lang="ja-JP" altLang="en-US" sz="2800" dirty="0"/>
          </a:p>
          <a:p>
            <a:r>
              <a:rPr lang="ja-JP" altLang="en-US" sz="2800" dirty="0" smtClean="0"/>
              <a:t>　しかし水素</a:t>
            </a:r>
            <a:r>
              <a:rPr lang="ja-JP" altLang="en-US" sz="2800" dirty="0"/>
              <a:t>を</a:t>
            </a:r>
            <a:r>
              <a:rPr lang="ja-JP" altLang="en-US" sz="2800" dirty="0" smtClean="0"/>
              <a:t>流すので少し高い気圧で動作させる）</a:t>
            </a:r>
            <a:endParaRPr lang="ja-JP" alt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323850" y="0"/>
            <a:ext cx="4284663" cy="584200"/>
          </a:xfrm>
          <a:prstGeom prst="rect">
            <a:avLst/>
          </a:prstGeom>
          <a:noFill/>
          <a:ln w="9525">
            <a:noFill/>
            <a:miter lim="800000"/>
            <a:headEnd/>
            <a:tailEnd/>
          </a:ln>
        </p:spPr>
        <p:txBody>
          <a:bodyPr>
            <a:spAutoFit/>
          </a:bodyPr>
          <a:lstStyle/>
          <a:p>
            <a:pPr>
              <a:spcBef>
                <a:spcPct val="50000"/>
              </a:spcBef>
            </a:pPr>
            <a:r>
              <a:rPr lang="ja-JP" altLang="en-US" sz="3200" b="1" dirty="0">
                <a:solidFill>
                  <a:srgbClr val="FFFF00"/>
                </a:solidFill>
              </a:rPr>
              <a:t>測定器の部分の略図</a:t>
            </a:r>
          </a:p>
        </p:txBody>
      </p:sp>
      <p:pic>
        <p:nvPicPr>
          <p:cNvPr id="63490" name="Picture 33"/>
          <p:cNvPicPr>
            <a:picLocks noChangeAspect="1" noChangeArrowheads="1"/>
          </p:cNvPicPr>
          <p:nvPr/>
        </p:nvPicPr>
        <p:blipFill>
          <a:blip r:embed="rId2"/>
          <a:srcRect/>
          <a:stretch>
            <a:fillRect/>
          </a:stretch>
        </p:blipFill>
        <p:spPr bwMode="auto">
          <a:xfrm>
            <a:off x="179388" y="620713"/>
            <a:ext cx="8785225" cy="6067425"/>
          </a:xfrm>
          <a:prstGeom prst="rect">
            <a:avLst/>
          </a:prstGeom>
          <a:noFill/>
          <a:ln w="9525">
            <a:noFill/>
            <a:miter lim="800000"/>
            <a:headEnd/>
            <a:tailEnd/>
          </a:ln>
        </p:spPr>
      </p:pic>
      <p:sp>
        <p:nvSpPr>
          <p:cNvPr id="63491" name="Line 34"/>
          <p:cNvSpPr>
            <a:spLocks noChangeShapeType="1"/>
          </p:cNvSpPr>
          <p:nvPr/>
        </p:nvSpPr>
        <p:spPr bwMode="auto">
          <a:xfrm flipH="1">
            <a:off x="4140200" y="2781300"/>
            <a:ext cx="0" cy="576263"/>
          </a:xfrm>
          <a:prstGeom prst="line">
            <a:avLst/>
          </a:prstGeom>
          <a:noFill/>
          <a:ln w="25400">
            <a:solidFill>
              <a:schemeClr val="bg1"/>
            </a:solidFill>
            <a:round/>
            <a:headEnd/>
            <a:tailEnd type="triangle" w="med" len="med"/>
          </a:ln>
        </p:spPr>
        <p:txBody>
          <a:bodyPr/>
          <a:lstStyle/>
          <a:p>
            <a:endParaRPr lang="ja-JP" altLang="en-US" dirty="0"/>
          </a:p>
        </p:txBody>
      </p:sp>
      <p:sp>
        <p:nvSpPr>
          <p:cNvPr id="63492" name="Line 35"/>
          <p:cNvSpPr>
            <a:spLocks noChangeShapeType="1"/>
          </p:cNvSpPr>
          <p:nvPr/>
        </p:nvSpPr>
        <p:spPr bwMode="auto">
          <a:xfrm flipH="1" flipV="1">
            <a:off x="4140200" y="4005263"/>
            <a:ext cx="0" cy="431800"/>
          </a:xfrm>
          <a:prstGeom prst="line">
            <a:avLst/>
          </a:prstGeom>
          <a:noFill/>
          <a:ln w="25400">
            <a:solidFill>
              <a:schemeClr val="bg1"/>
            </a:solidFill>
            <a:round/>
            <a:headEnd/>
            <a:tailEnd type="triangle" w="med" len="med"/>
          </a:ln>
        </p:spPr>
        <p:txBody>
          <a:bodyPr/>
          <a:lstStyle/>
          <a:p>
            <a:endParaRPr lang="ja-JP" altLang="en-US" dirty="0"/>
          </a:p>
        </p:txBody>
      </p:sp>
      <p:sp>
        <p:nvSpPr>
          <p:cNvPr id="63493" name="Text Box 36"/>
          <p:cNvSpPr txBox="1">
            <a:spLocks noChangeArrowheads="1"/>
          </p:cNvSpPr>
          <p:nvPr/>
        </p:nvSpPr>
        <p:spPr bwMode="auto">
          <a:xfrm>
            <a:off x="3779838" y="2420938"/>
            <a:ext cx="936625" cy="366712"/>
          </a:xfrm>
          <a:prstGeom prst="rect">
            <a:avLst/>
          </a:prstGeom>
          <a:noFill/>
          <a:ln w="9525">
            <a:noFill/>
            <a:miter lim="800000"/>
            <a:headEnd/>
            <a:tailEnd/>
          </a:ln>
        </p:spPr>
        <p:txBody>
          <a:bodyPr>
            <a:spAutoFit/>
          </a:bodyPr>
          <a:lstStyle/>
          <a:p>
            <a:pPr>
              <a:spcBef>
                <a:spcPct val="50000"/>
              </a:spcBef>
            </a:pPr>
            <a:r>
              <a:rPr lang="en-US" altLang="ja-JP" b="1" dirty="0">
                <a:solidFill>
                  <a:schemeClr val="bg1"/>
                </a:solidFill>
              </a:rPr>
              <a:t>HV</a:t>
            </a:r>
            <a:r>
              <a:rPr lang="ja-JP" altLang="en-US" b="1" dirty="0">
                <a:solidFill>
                  <a:schemeClr val="bg1"/>
                </a:solidFill>
              </a:rPr>
              <a:t>へ</a:t>
            </a:r>
          </a:p>
        </p:txBody>
      </p:sp>
      <p:sp>
        <p:nvSpPr>
          <p:cNvPr id="63494" name="Text Box 37"/>
          <p:cNvSpPr txBox="1">
            <a:spLocks noChangeArrowheads="1"/>
          </p:cNvSpPr>
          <p:nvPr/>
        </p:nvSpPr>
        <p:spPr bwMode="auto">
          <a:xfrm>
            <a:off x="3779838" y="4365625"/>
            <a:ext cx="936625" cy="366713"/>
          </a:xfrm>
          <a:prstGeom prst="rect">
            <a:avLst/>
          </a:prstGeom>
          <a:noFill/>
          <a:ln w="9525">
            <a:noFill/>
            <a:miter lim="800000"/>
            <a:headEnd/>
            <a:tailEnd/>
          </a:ln>
        </p:spPr>
        <p:txBody>
          <a:bodyPr>
            <a:spAutoFit/>
          </a:bodyPr>
          <a:lstStyle/>
          <a:p>
            <a:pPr>
              <a:spcBef>
                <a:spcPct val="50000"/>
              </a:spcBef>
            </a:pPr>
            <a:r>
              <a:rPr lang="ja-JP" altLang="en-US" b="1" dirty="0">
                <a:solidFill>
                  <a:schemeClr val="bg1"/>
                </a:solidFill>
              </a:rPr>
              <a:t>信号</a:t>
            </a:r>
          </a:p>
        </p:txBody>
      </p:sp>
      <p:sp>
        <p:nvSpPr>
          <p:cNvPr id="63495" name="Text Box 8"/>
          <p:cNvSpPr txBox="1">
            <a:spLocks noChangeArrowheads="1"/>
          </p:cNvSpPr>
          <p:nvPr/>
        </p:nvSpPr>
        <p:spPr bwMode="auto">
          <a:xfrm>
            <a:off x="1619250" y="3429000"/>
            <a:ext cx="1439863" cy="366713"/>
          </a:xfrm>
          <a:prstGeom prst="rect">
            <a:avLst/>
          </a:prstGeom>
          <a:noFill/>
          <a:ln w="9525">
            <a:noFill/>
            <a:miter lim="800000"/>
            <a:headEnd/>
            <a:tailEnd/>
          </a:ln>
        </p:spPr>
        <p:txBody>
          <a:bodyPr>
            <a:spAutoFit/>
          </a:bodyPr>
          <a:lstStyle/>
          <a:p>
            <a:pPr>
              <a:spcBef>
                <a:spcPct val="50000"/>
              </a:spcBef>
            </a:pPr>
            <a:r>
              <a:rPr lang="ja-JP" altLang="en-US" b="1" dirty="0">
                <a:solidFill>
                  <a:schemeClr val="bg1"/>
                </a:solidFill>
              </a:rPr>
              <a:t>電子増倍管</a:t>
            </a:r>
          </a:p>
        </p:txBody>
      </p:sp>
      <p:sp>
        <p:nvSpPr>
          <p:cNvPr id="63497" name="Line 9"/>
          <p:cNvSpPr>
            <a:spLocks noChangeShapeType="1"/>
          </p:cNvSpPr>
          <p:nvPr/>
        </p:nvSpPr>
        <p:spPr bwMode="auto">
          <a:xfrm>
            <a:off x="3779838" y="3860800"/>
            <a:ext cx="936625" cy="0"/>
          </a:xfrm>
          <a:prstGeom prst="line">
            <a:avLst/>
          </a:prstGeom>
          <a:noFill/>
          <a:ln w="25400">
            <a:solidFill>
              <a:schemeClr val="bg1"/>
            </a:solidFill>
            <a:round/>
            <a:headEnd/>
            <a:tailEnd/>
          </a:ln>
          <a:effectLst/>
        </p:spPr>
        <p:txBody>
          <a:bodyPr/>
          <a:lstStyle/>
          <a:p>
            <a:endParaRPr lang="ja-JP" altLang="en-US" dirty="0"/>
          </a:p>
        </p:txBody>
      </p:sp>
      <p:sp>
        <p:nvSpPr>
          <p:cNvPr id="63498" name="Rectangle 10"/>
          <p:cNvSpPr>
            <a:spLocks noChangeArrowheads="1"/>
          </p:cNvSpPr>
          <p:nvPr/>
        </p:nvSpPr>
        <p:spPr bwMode="auto">
          <a:xfrm>
            <a:off x="5867400" y="3716338"/>
            <a:ext cx="720725" cy="360362"/>
          </a:xfrm>
          <a:prstGeom prst="rect">
            <a:avLst/>
          </a:prstGeom>
          <a:noFill/>
          <a:ln w="25400">
            <a:solidFill>
              <a:schemeClr val="bg1"/>
            </a:solidFill>
            <a:miter lim="800000"/>
            <a:headEnd/>
            <a:tailEnd/>
          </a:ln>
          <a:effectLst/>
        </p:spPr>
        <p:txBody>
          <a:bodyPr wrap="none" anchor="ctr"/>
          <a:lstStyle/>
          <a:p>
            <a:pPr algn="ctr"/>
            <a:r>
              <a:rPr lang="en-US" altLang="ja-JP" b="1" dirty="0">
                <a:solidFill>
                  <a:schemeClr val="bg1"/>
                </a:solidFill>
              </a:rPr>
              <a:t>Disc</a:t>
            </a:r>
          </a:p>
        </p:txBody>
      </p:sp>
      <p:sp>
        <p:nvSpPr>
          <p:cNvPr id="63499" name="Rectangle 11"/>
          <p:cNvSpPr>
            <a:spLocks noChangeArrowheads="1"/>
          </p:cNvSpPr>
          <p:nvPr/>
        </p:nvSpPr>
        <p:spPr bwMode="auto">
          <a:xfrm>
            <a:off x="4716463" y="3716338"/>
            <a:ext cx="720725" cy="360362"/>
          </a:xfrm>
          <a:prstGeom prst="rect">
            <a:avLst/>
          </a:prstGeom>
          <a:noFill/>
          <a:ln w="25400">
            <a:solidFill>
              <a:schemeClr val="bg1"/>
            </a:solidFill>
            <a:miter lim="800000"/>
            <a:headEnd/>
            <a:tailEnd/>
          </a:ln>
          <a:effectLst/>
        </p:spPr>
        <p:txBody>
          <a:bodyPr wrap="none" anchor="ctr"/>
          <a:lstStyle/>
          <a:p>
            <a:pPr algn="ctr"/>
            <a:r>
              <a:rPr lang="en-US" altLang="ja-JP" b="1" dirty="0">
                <a:solidFill>
                  <a:schemeClr val="bg1"/>
                </a:solidFill>
              </a:rPr>
              <a:t>Amp.</a:t>
            </a:r>
          </a:p>
        </p:txBody>
      </p:sp>
      <p:sp>
        <p:nvSpPr>
          <p:cNvPr id="63500" name="Line 12"/>
          <p:cNvSpPr>
            <a:spLocks noChangeShapeType="1"/>
          </p:cNvSpPr>
          <p:nvPr/>
        </p:nvSpPr>
        <p:spPr bwMode="auto">
          <a:xfrm>
            <a:off x="5435600" y="3860800"/>
            <a:ext cx="431800" cy="0"/>
          </a:xfrm>
          <a:prstGeom prst="line">
            <a:avLst/>
          </a:prstGeom>
          <a:noFill/>
          <a:ln w="25400">
            <a:solidFill>
              <a:schemeClr val="bg1"/>
            </a:solidFill>
            <a:round/>
            <a:headEnd/>
            <a:tailEnd/>
          </a:ln>
          <a:effectLst/>
        </p:spPr>
        <p:txBody>
          <a:bodyPr/>
          <a:lstStyle/>
          <a:p>
            <a:endParaRPr lang="ja-JP" altLang="en-US" dirty="0"/>
          </a:p>
        </p:txBody>
      </p:sp>
      <p:sp>
        <p:nvSpPr>
          <p:cNvPr id="63501" name="Rectangle 13"/>
          <p:cNvSpPr>
            <a:spLocks noChangeArrowheads="1"/>
          </p:cNvSpPr>
          <p:nvPr/>
        </p:nvSpPr>
        <p:spPr bwMode="auto">
          <a:xfrm>
            <a:off x="7164388" y="3716338"/>
            <a:ext cx="1152525" cy="360362"/>
          </a:xfrm>
          <a:prstGeom prst="rect">
            <a:avLst/>
          </a:prstGeom>
          <a:noFill/>
          <a:ln w="25400">
            <a:solidFill>
              <a:schemeClr val="bg1"/>
            </a:solidFill>
            <a:miter lim="800000"/>
            <a:headEnd/>
            <a:tailEnd/>
          </a:ln>
          <a:effectLst/>
        </p:spPr>
        <p:txBody>
          <a:bodyPr wrap="none" anchor="ctr"/>
          <a:lstStyle/>
          <a:p>
            <a:pPr algn="ctr"/>
            <a:r>
              <a:rPr lang="en-US" altLang="ja-JP" b="1" dirty="0">
                <a:solidFill>
                  <a:schemeClr val="bg1"/>
                </a:solidFill>
              </a:rPr>
              <a:t>Scaler</a:t>
            </a:r>
          </a:p>
        </p:txBody>
      </p:sp>
      <p:sp>
        <p:nvSpPr>
          <p:cNvPr id="63502" name="Line 14"/>
          <p:cNvSpPr>
            <a:spLocks noChangeShapeType="1"/>
          </p:cNvSpPr>
          <p:nvPr/>
        </p:nvSpPr>
        <p:spPr bwMode="auto">
          <a:xfrm>
            <a:off x="6588125" y="3860800"/>
            <a:ext cx="576263" cy="0"/>
          </a:xfrm>
          <a:prstGeom prst="line">
            <a:avLst/>
          </a:prstGeom>
          <a:noFill/>
          <a:ln w="25400">
            <a:solidFill>
              <a:schemeClr val="bg1"/>
            </a:solidFill>
            <a:round/>
            <a:headEnd/>
            <a:tailEnd/>
          </a:ln>
          <a:effectLst/>
        </p:spPr>
        <p:txBody>
          <a:bodyPr/>
          <a:lstStyle/>
          <a:p>
            <a:endParaRPr lang="ja-JP" altLang="en-US" dirty="0"/>
          </a:p>
        </p:txBody>
      </p:sp>
      <p:sp>
        <p:nvSpPr>
          <p:cNvPr id="63503" name="Rectangle 15"/>
          <p:cNvSpPr>
            <a:spLocks noChangeArrowheads="1"/>
          </p:cNvSpPr>
          <p:nvPr/>
        </p:nvSpPr>
        <p:spPr bwMode="auto">
          <a:xfrm>
            <a:off x="1331913" y="2852738"/>
            <a:ext cx="1871662" cy="144462"/>
          </a:xfrm>
          <a:prstGeom prst="rect">
            <a:avLst/>
          </a:prstGeom>
          <a:solidFill>
            <a:srgbClr val="FF6600"/>
          </a:solidFill>
          <a:ln w="9525">
            <a:solidFill>
              <a:schemeClr val="tx1"/>
            </a:solidFill>
            <a:miter lim="800000"/>
            <a:headEnd/>
            <a:tailEnd/>
          </a:ln>
          <a:effectLst/>
        </p:spPr>
        <p:txBody>
          <a:bodyPr wrap="none" anchor="ctr"/>
          <a:lstStyle/>
          <a:p>
            <a:endParaRPr lang="ja-JP" altLang="en-US" dirty="0"/>
          </a:p>
        </p:txBody>
      </p:sp>
      <p:sp>
        <p:nvSpPr>
          <p:cNvPr id="63504" name="Rectangle 16"/>
          <p:cNvSpPr>
            <a:spLocks noChangeArrowheads="1"/>
          </p:cNvSpPr>
          <p:nvPr/>
        </p:nvSpPr>
        <p:spPr bwMode="auto">
          <a:xfrm>
            <a:off x="1331913" y="4221163"/>
            <a:ext cx="1871662" cy="144462"/>
          </a:xfrm>
          <a:prstGeom prst="rect">
            <a:avLst/>
          </a:prstGeom>
          <a:solidFill>
            <a:srgbClr val="FF6600"/>
          </a:solidFill>
          <a:ln w="9525">
            <a:solidFill>
              <a:schemeClr val="tx1"/>
            </a:solidFill>
            <a:miter lim="800000"/>
            <a:headEnd/>
            <a:tailEnd/>
          </a:ln>
          <a:effectLst/>
        </p:spPr>
        <p:txBody>
          <a:bodyPr wrap="none" anchor="ctr"/>
          <a:lstStyle/>
          <a:p>
            <a:endParaRPr lang="ja-JP" altLang="en-US" dirty="0"/>
          </a:p>
        </p:txBody>
      </p:sp>
      <p:sp>
        <p:nvSpPr>
          <p:cNvPr id="63505" name="Line 34"/>
          <p:cNvSpPr>
            <a:spLocks noChangeShapeType="1"/>
          </p:cNvSpPr>
          <p:nvPr/>
        </p:nvSpPr>
        <p:spPr bwMode="auto">
          <a:xfrm flipH="1">
            <a:off x="2411413" y="2349500"/>
            <a:ext cx="215900" cy="576263"/>
          </a:xfrm>
          <a:prstGeom prst="line">
            <a:avLst/>
          </a:prstGeom>
          <a:noFill/>
          <a:ln w="25400">
            <a:solidFill>
              <a:schemeClr val="bg1"/>
            </a:solidFill>
            <a:round/>
            <a:headEnd/>
            <a:tailEnd type="triangle" w="med" len="med"/>
          </a:ln>
        </p:spPr>
        <p:txBody>
          <a:bodyPr/>
          <a:lstStyle/>
          <a:p>
            <a:endParaRPr lang="ja-JP" altLang="en-US" dirty="0"/>
          </a:p>
        </p:txBody>
      </p:sp>
      <p:sp>
        <p:nvSpPr>
          <p:cNvPr id="63506" name="Text Box 36"/>
          <p:cNvSpPr txBox="1">
            <a:spLocks noChangeArrowheads="1"/>
          </p:cNvSpPr>
          <p:nvPr/>
        </p:nvSpPr>
        <p:spPr bwMode="auto">
          <a:xfrm>
            <a:off x="1571604" y="1714488"/>
            <a:ext cx="1952617" cy="646331"/>
          </a:xfrm>
          <a:prstGeom prst="rect">
            <a:avLst/>
          </a:prstGeom>
          <a:noFill/>
          <a:ln w="9525">
            <a:noFill/>
            <a:miter lim="800000"/>
            <a:headEnd/>
            <a:tailEnd/>
          </a:ln>
        </p:spPr>
        <p:txBody>
          <a:bodyPr wrap="square">
            <a:spAutoFit/>
          </a:bodyPr>
          <a:lstStyle/>
          <a:p>
            <a:pPr>
              <a:spcBef>
                <a:spcPct val="50000"/>
              </a:spcBef>
            </a:pPr>
            <a:r>
              <a:rPr lang="ja-JP" altLang="en-US" b="1" dirty="0">
                <a:solidFill>
                  <a:schemeClr val="bg1"/>
                </a:solidFill>
              </a:rPr>
              <a:t>太いエナメル線</a:t>
            </a:r>
            <a:r>
              <a:rPr lang="ja-JP" altLang="en-US" b="1" dirty="0" smtClean="0">
                <a:solidFill>
                  <a:schemeClr val="bg1"/>
                </a:solidFill>
              </a:rPr>
              <a:t>（位置合わせ用</a:t>
            </a:r>
            <a:r>
              <a:rPr lang="ja-JP" altLang="en-US" b="1" dirty="0">
                <a:solidFill>
                  <a:schemeClr val="bg1"/>
                </a:solidFill>
              </a:rPr>
              <a:t>）</a:t>
            </a:r>
          </a:p>
        </p:txBody>
      </p:sp>
      <p:sp>
        <p:nvSpPr>
          <p:cNvPr id="63507" name="Rectangle 19"/>
          <p:cNvSpPr>
            <a:spLocks noChangeArrowheads="1"/>
          </p:cNvSpPr>
          <p:nvPr/>
        </p:nvSpPr>
        <p:spPr bwMode="auto">
          <a:xfrm>
            <a:off x="5148263" y="2781300"/>
            <a:ext cx="1081087" cy="360363"/>
          </a:xfrm>
          <a:prstGeom prst="rect">
            <a:avLst/>
          </a:prstGeom>
          <a:noFill/>
          <a:ln w="25400">
            <a:solidFill>
              <a:schemeClr val="bg1"/>
            </a:solidFill>
            <a:miter lim="800000"/>
            <a:headEnd/>
            <a:tailEnd/>
          </a:ln>
          <a:effectLst/>
        </p:spPr>
        <p:txBody>
          <a:bodyPr wrap="none" anchor="ctr"/>
          <a:lstStyle/>
          <a:p>
            <a:pPr algn="ctr"/>
            <a:r>
              <a:rPr lang="en-US" altLang="ja-JP" b="1" dirty="0">
                <a:solidFill>
                  <a:schemeClr val="bg1"/>
                </a:solidFill>
              </a:rPr>
              <a:t>High V</a:t>
            </a:r>
          </a:p>
        </p:txBody>
      </p:sp>
      <p:sp>
        <p:nvSpPr>
          <p:cNvPr id="63508" name="Line 20"/>
          <p:cNvSpPr>
            <a:spLocks noChangeShapeType="1"/>
          </p:cNvSpPr>
          <p:nvPr/>
        </p:nvSpPr>
        <p:spPr bwMode="auto">
          <a:xfrm>
            <a:off x="3779838" y="3429000"/>
            <a:ext cx="936625" cy="0"/>
          </a:xfrm>
          <a:prstGeom prst="line">
            <a:avLst/>
          </a:prstGeom>
          <a:noFill/>
          <a:ln w="25400">
            <a:solidFill>
              <a:schemeClr val="bg1"/>
            </a:solidFill>
            <a:round/>
            <a:headEnd/>
            <a:tailEnd/>
          </a:ln>
          <a:effectLst/>
        </p:spPr>
        <p:txBody>
          <a:bodyPr/>
          <a:lstStyle/>
          <a:p>
            <a:endParaRPr lang="ja-JP" altLang="en-US" dirty="0"/>
          </a:p>
        </p:txBody>
      </p:sp>
      <p:sp>
        <p:nvSpPr>
          <p:cNvPr id="63509" name="Line 21"/>
          <p:cNvSpPr>
            <a:spLocks noChangeShapeType="1"/>
          </p:cNvSpPr>
          <p:nvPr/>
        </p:nvSpPr>
        <p:spPr bwMode="auto">
          <a:xfrm flipV="1">
            <a:off x="4716463" y="2924175"/>
            <a:ext cx="0" cy="504825"/>
          </a:xfrm>
          <a:prstGeom prst="line">
            <a:avLst/>
          </a:prstGeom>
          <a:noFill/>
          <a:ln w="25400">
            <a:solidFill>
              <a:schemeClr val="bg1"/>
            </a:solidFill>
            <a:round/>
            <a:headEnd/>
            <a:tailEnd/>
          </a:ln>
          <a:effectLst/>
        </p:spPr>
        <p:txBody>
          <a:bodyPr/>
          <a:lstStyle/>
          <a:p>
            <a:endParaRPr lang="ja-JP" altLang="en-US" dirty="0"/>
          </a:p>
        </p:txBody>
      </p:sp>
      <p:sp>
        <p:nvSpPr>
          <p:cNvPr id="63510" name="Line 22"/>
          <p:cNvSpPr>
            <a:spLocks noChangeShapeType="1"/>
          </p:cNvSpPr>
          <p:nvPr/>
        </p:nvSpPr>
        <p:spPr bwMode="auto">
          <a:xfrm>
            <a:off x="4716463" y="2924175"/>
            <a:ext cx="431800" cy="0"/>
          </a:xfrm>
          <a:prstGeom prst="line">
            <a:avLst/>
          </a:prstGeom>
          <a:noFill/>
          <a:ln w="25400">
            <a:solidFill>
              <a:schemeClr val="bg1"/>
            </a:solidFill>
            <a:round/>
            <a:headEnd/>
            <a:tailEnd/>
          </a:ln>
          <a:effectLst/>
        </p:spPr>
        <p:txBody>
          <a:bodyPr/>
          <a:lstStyle/>
          <a:p>
            <a:endParaRPr lang="ja-JP"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524000" y="1143000"/>
            <a:ext cx="6096000" cy="4572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Documents and Settings\pone2008\デスクトップ\2009年度　発表用\P1 report 2009\CA3B0219.JPG"/>
          <p:cNvPicPr>
            <a:picLocks noChangeAspect="1" noChangeArrowheads="1"/>
          </p:cNvPicPr>
          <p:nvPr/>
        </p:nvPicPr>
        <p:blipFill>
          <a:blip r:embed="rId2" cstate="print"/>
          <a:srcRect/>
          <a:stretch>
            <a:fillRect/>
          </a:stretch>
        </p:blipFill>
        <p:spPr bwMode="auto">
          <a:xfrm>
            <a:off x="285720" y="3143248"/>
            <a:ext cx="4064000" cy="3048000"/>
          </a:xfrm>
          <a:prstGeom prst="rect">
            <a:avLst/>
          </a:prstGeom>
          <a:noFill/>
        </p:spPr>
      </p:pic>
      <p:sp>
        <p:nvSpPr>
          <p:cNvPr id="74756" name="Text Box 4"/>
          <p:cNvSpPr txBox="1">
            <a:spLocks noChangeArrowheads="1"/>
          </p:cNvSpPr>
          <p:nvPr/>
        </p:nvSpPr>
        <p:spPr bwMode="auto">
          <a:xfrm>
            <a:off x="179388" y="188913"/>
            <a:ext cx="2520950" cy="701675"/>
          </a:xfrm>
          <a:prstGeom prst="rect">
            <a:avLst/>
          </a:prstGeom>
          <a:noFill/>
          <a:ln w="9525">
            <a:noFill/>
            <a:miter lim="800000"/>
            <a:headEnd/>
            <a:tailEnd/>
          </a:ln>
          <a:effectLst/>
        </p:spPr>
        <p:txBody>
          <a:bodyPr>
            <a:spAutoFit/>
          </a:bodyPr>
          <a:lstStyle/>
          <a:p>
            <a:pPr>
              <a:spcBef>
                <a:spcPct val="50000"/>
              </a:spcBef>
            </a:pPr>
            <a:r>
              <a:rPr lang="ja-JP" altLang="en-US" sz="4000" u="sng" dirty="0">
                <a:solidFill>
                  <a:srgbClr val="FF0000"/>
                </a:solidFill>
              </a:rPr>
              <a:t>動作確認</a:t>
            </a:r>
          </a:p>
        </p:txBody>
      </p:sp>
      <p:sp>
        <p:nvSpPr>
          <p:cNvPr id="74758" name="Text Box 6"/>
          <p:cNvSpPr txBox="1">
            <a:spLocks noChangeArrowheads="1"/>
          </p:cNvSpPr>
          <p:nvPr/>
        </p:nvSpPr>
        <p:spPr bwMode="auto">
          <a:xfrm>
            <a:off x="395288" y="981075"/>
            <a:ext cx="8281987" cy="1739900"/>
          </a:xfrm>
          <a:prstGeom prst="rect">
            <a:avLst/>
          </a:prstGeom>
          <a:noFill/>
          <a:ln w="9525">
            <a:noFill/>
            <a:miter lim="800000"/>
            <a:headEnd/>
            <a:tailEnd/>
          </a:ln>
          <a:effectLst/>
        </p:spPr>
        <p:txBody>
          <a:bodyPr>
            <a:spAutoFit/>
          </a:bodyPr>
          <a:lstStyle/>
          <a:p>
            <a:pPr>
              <a:spcBef>
                <a:spcPct val="50000"/>
              </a:spcBef>
            </a:pPr>
            <a:r>
              <a:rPr lang="ja-JP" altLang="en-US" sz="3600" dirty="0"/>
              <a:t>電子増倍管の規格と</a:t>
            </a:r>
            <a:r>
              <a:rPr lang="ja-JP" altLang="en-US" sz="3600" dirty="0" smtClean="0"/>
              <a:t>実際に</a:t>
            </a:r>
            <a:r>
              <a:rPr lang="ja-JP" altLang="en-US" sz="3600" dirty="0"/>
              <a:t>観測された信号のパルスの高さを比べて、正常に作動しているかを確認する。</a:t>
            </a:r>
          </a:p>
        </p:txBody>
      </p:sp>
      <p:sp>
        <p:nvSpPr>
          <p:cNvPr id="74757" name="Text Box 5"/>
          <p:cNvSpPr txBox="1">
            <a:spLocks noChangeArrowheads="1"/>
          </p:cNvSpPr>
          <p:nvPr/>
        </p:nvSpPr>
        <p:spPr bwMode="auto">
          <a:xfrm>
            <a:off x="2071670" y="4000504"/>
            <a:ext cx="1368425" cy="366713"/>
          </a:xfrm>
          <a:prstGeom prst="rect">
            <a:avLst/>
          </a:prstGeom>
          <a:noFill/>
          <a:ln w="9525">
            <a:noFill/>
            <a:miter lim="800000"/>
            <a:headEnd/>
            <a:tailEnd/>
          </a:ln>
          <a:effectLst/>
        </p:spPr>
        <p:txBody>
          <a:bodyPr>
            <a:spAutoFit/>
          </a:bodyPr>
          <a:lstStyle/>
          <a:p>
            <a:pPr>
              <a:spcBef>
                <a:spcPct val="50000"/>
              </a:spcBef>
            </a:pPr>
            <a:r>
              <a:rPr lang="ja-JP" altLang="en-US" dirty="0" smtClean="0">
                <a:solidFill>
                  <a:srgbClr val="FFFF00"/>
                </a:solidFill>
              </a:rPr>
              <a:t>←</a:t>
            </a:r>
            <a:r>
              <a:rPr lang="en-US" altLang="ja-JP" dirty="0" smtClean="0">
                <a:solidFill>
                  <a:srgbClr val="FFFF00"/>
                </a:solidFill>
              </a:rPr>
              <a:t>10ns</a:t>
            </a:r>
            <a:r>
              <a:rPr lang="ja-JP" altLang="en-US" dirty="0" smtClean="0">
                <a:solidFill>
                  <a:srgbClr val="FFFF00"/>
                </a:solidFill>
              </a:rPr>
              <a:t>→</a:t>
            </a:r>
            <a:endParaRPr lang="ja-JP" altLang="en-US" dirty="0">
              <a:solidFill>
                <a:srgbClr val="FFFF00"/>
              </a:solidFill>
            </a:endParaRPr>
          </a:p>
        </p:txBody>
      </p:sp>
      <p:sp>
        <p:nvSpPr>
          <p:cNvPr id="6" name="テキスト ボックス 5"/>
          <p:cNvSpPr txBox="1"/>
          <p:nvPr/>
        </p:nvSpPr>
        <p:spPr>
          <a:xfrm>
            <a:off x="1785918" y="4214818"/>
            <a:ext cx="461665" cy="1357322"/>
          </a:xfrm>
          <a:prstGeom prst="rect">
            <a:avLst/>
          </a:prstGeom>
          <a:noFill/>
        </p:spPr>
        <p:txBody>
          <a:bodyPr vert="eaVert" wrap="square" rtlCol="0">
            <a:spAutoFit/>
          </a:bodyPr>
          <a:lstStyle/>
          <a:p>
            <a:r>
              <a:rPr lang="ja-JP" altLang="en-US" dirty="0" smtClean="0">
                <a:solidFill>
                  <a:srgbClr val="FFFF00"/>
                </a:solidFill>
              </a:rPr>
              <a:t>←</a:t>
            </a:r>
            <a:r>
              <a:rPr lang="en-US" altLang="ja-JP" dirty="0" smtClean="0">
                <a:solidFill>
                  <a:srgbClr val="FFFF00"/>
                </a:solidFill>
              </a:rPr>
              <a:t>10mV</a:t>
            </a:r>
            <a:r>
              <a:rPr lang="ja-JP" altLang="en-US" dirty="0" smtClean="0">
                <a:solidFill>
                  <a:srgbClr val="FFFF00"/>
                </a:solidFill>
              </a:rPr>
              <a:t>→</a:t>
            </a:r>
            <a:endParaRPr kumimoji="1" lang="ja-JP" altLang="en-US" dirty="0">
              <a:solidFill>
                <a:srgbClr val="FFFF00"/>
              </a:solidFill>
            </a:endParaRPr>
          </a:p>
        </p:txBody>
      </p:sp>
      <p:sp>
        <p:nvSpPr>
          <p:cNvPr id="8" name="テキスト ボックス 7"/>
          <p:cNvSpPr txBox="1"/>
          <p:nvPr/>
        </p:nvSpPr>
        <p:spPr>
          <a:xfrm>
            <a:off x="4714876" y="3000372"/>
            <a:ext cx="4214842" cy="954107"/>
          </a:xfrm>
          <a:prstGeom prst="rect">
            <a:avLst/>
          </a:prstGeom>
          <a:noFill/>
        </p:spPr>
        <p:txBody>
          <a:bodyPr wrap="square" rtlCol="0">
            <a:spAutoFit/>
          </a:bodyPr>
          <a:lstStyle/>
          <a:p>
            <a:r>
              <a:rPr lang="ja-JP" altLang="en-US" sz="2800" b="1" dirty="0" smtClean="0"/>
              <a:t>・オシロは</a:t>
            </a:r>
            <a:r>
              <a:rPr lang="en-US" altLang="ja-JP" sz="2800" b="1" dirty="0" smtClean="0"/>
              <a:t>50Ω</a:t>
            </a:r>
          </a:p>
          <a:p>
            <a:r>
              <a:rPr lang="ja-JP" altLang="en-US" sz="2800" b="1" dirty="0" smtClean="0"/>
              <a:t>・波形は三角形と思えば</a:t>
            </a:r>
            <a:endParaRPr lang="en-US" altLang="ja-JP" sz="2800" b="1" dirty="0" smtClean="0"/>
          </a:p>
        </p:txBody>
      </p:sp>
      <p:sp>
        <p:nvSpPr>
          <p:cNvPr id="12" name="テキスト ボックス 11"/>
          <p:cNvSpPr txBox="1"/>
          <p:nvPr/>
        </p:nvSpPr>
        <p:spPr>
          <a:xfrm>
            <a:off x="4572000" y="4000504"/>
            <a:ext cx="4000496" cy="1200329"/>
          </a:xfrm>
          <a:prstGeom prst="rect">
            <a:avLst/>
          </a:prstGeom>
          <a:noFill/>
        </p:spPr>
        <p:txBody>
          <a:bodyPr wrap="square" rtlCol="0">
            <a:spAutoFit/>
          </a:bodyPr>
          <a:lstStyle/>
          <a:p>
            <a:r>
              <a:rPr lang="ja-JP" altLang="en-US" sz="2400" b="1" dirty="0" smtClean="0"/>
              <a:t>電気量</a:t>
            </a:r>
            <a:endParaRPr lang="en-US" altLang="ja-JP" sz="2400" b="1" dirty="0" smtClean="0"/>
          </a:p>
          <a:p>
            <a:r>
              <a:rPr lang="ja-JP" altLang="en-US" sz="2400" b="1" dirty="0" smtClean="0"/>
              <a:t>　＝　（</a:t>
            </a:r>
            <a:r>
              <a:rPr lang="en-US" altLang="ja-JP" sz="2400" b="1" dirty="0" smtClean="0"/>
              <a:t>10mV</a:t>
            </a:r>
            <a:r>
              <a:rPr lang="ja-JP" altLang="en-US" sz="2400" b="1" dirty="0" smtClean="0"/>
              <a:t> </a:t>
            </a:r>
            <a:r>
              <a:rPr lang="en-US" altLang="ja-JP" sz="2400" b="1" dirty="0" smtClean="0"/>
              <a:t>/ 50Ω</a:t>
            </a:r>
            <a:r>
              <a:rPr lang="ja-JP" altLang="en-US" sz="2400" b="1" dirty="0" smtClean="0"/>
              <a:t>）</a:t>
            </a:r>
            <a:r>
              <a:rPr lang="en-US" altLang="ja-JP" sz="2400" b="1" dirty="0" smtClean="0"/>
              <a:t>×10ns</a:t>
            </a:r>
          </a:p>
          <a:p>
            <a:r>
              <a:rPr lang="ja-JP" altLang="en-US" sz="2400" b="1" dirty="0" smtClean="0"/>
              <a:t>　＝　</a:t>
            </a:r>
            <a:r>
              <a:rPr lang="en-US" altLang="ja-JP" sz="2400" b="1" dirty="0" smtClean="0"/>
              <a:t>2×</a:t>
            </a:r>
            <a:r>
              <a:rPr lang="ja-JP" altLang="en-US" sz="2400" b="1" dirty="0" smtClean="0"/>
              <a:t>１０</a:t>
            </a:r>
            <a:r>
              <a:rPr lang="en-US" altLang="ja-JP" sz="2400" b="1" baseline="30000" dirty="0" smtClean="0"/>
              <a:t>-12</a:t>
            </a:r>
            <a:r>
              <a:rPr lang="en-US" altLang="ja-JP" sz="2400" b="1" dirty="0" smtClean="0"/>
              <a:t> </a:t>
            </a:r>
            <a:r>
              <a:rPr lang="ja-JP" altLang="en-US" sz="2400" b="1" dirty="0" smtClean="0"/>
              <a:t>Ｃ</a:t>
            </a:r>
            <a:endParaRPr lang="en-US" altLang="ja-JP" sz="2400" b="1" dirty="0" smtClean="0"/>
          </a:p>
        </p:txBody>
      </p:sp>
      <p:sp>
        <p:nvSpPr>
          <p:cNvPr id="13" name="テキスト ボックス 12"/>
          <p:cNvSpPr txBox="1"/>
          <p:nvPr/>
        </p:nvSpPr>
        <p:spPr>
          <a:xfrm>
            <a:off x="4572000" y="5214951"/>
            <a:ext cx="4572000" cy="1200329"/>
          </a:xfrm>
          <a:prstGeom prst="rect">
            <a:avLst/>
          </a:prstGeom>
          <a:noFill/>
        </p:spPr>
        <p:txBody>
          <a:bodyPr wrap="square" rtlCol="0">
            <a:spAutoFit/>
          </a:bodyPr>
          <a:lstStyle/>
          <a:p>
            <a:r>
              <a:rPr lang="ja-JP" altLang="en-US" sz="2400" b="1" dirty="0" smtClean="0"/>
              <a:t>電子数　</a:t>
            </a:r>
            <a:endParaRPr lang="en-US" altLang="ja-JP" sz="2400" b="1" dirty="0" smtClean="0"/>
          </a:p>
          <a:p>
            <a:r>
              <a:rPr lang="ja-JP" altLang="en-US" sz="2400" b="1" dirty="0" smtClean="0"/>
              <a:t>　＝　 </a:t>
            </a:r>
            <a:r>
              <a:rPr lang="en-US" altLang="ja-JP" sz="2400" b="1" dirty="0" smtClean="0"/>
              <a:t>2×</a:t>
            </a:r>
            <a:r>
              <a:rPr lang="ja-JP" altLang="en-US" sz="2400" b="1" dirty="0" smtClean="0"/>
              <a:t>１０</a:t>
            </a:r>
            <a:r>
              <a:rPr lang="en-US" altLang="ja-JP" sz="2400" b="1" baseline="30000" dirty="0" smtClean="0"/>
              <a:t>-12</a:t>
            </a:r>
            <a:r>
              <a:rPr lang="en-US" altLang="ja-JP" sz="2400" b="1" dirty="0" smtClean="0"/>
              <a:t> </a:t>
            </a:r>
            <a:r>
              <a:rPr lang="ja-JP" altLang="en-US" sz="2400" b="1" dirty="0" smtClean="0"/>
              <a:t>Ｃ　</a:t>
            </a:r>
            <a:r>
              <a:rPr lang="en-US" altLang="ja-JP" sz="2400" b="1" dirty="0" smtClean="0"/>
              <a:t>/ 1.6×</a:t>
            </a:r>
            <a:r>
              <a:rPr lang="ja-JP" altLang="en-US" sz="2400" b="1" dirty="0" smtClean="0"/>
              <a:t>１０</a:t>
            </a:r>
            <a:r>
              <a:rPr lang="en-US" altLang="ja-JP" sz="2400" b="1" baseline="30000" dirty="0" smtClean="0"/>
              <a:t>-19</a:t>
            </a:r>
            <a:r>
              <a:rPr lang="en-US" altLang="ja-JP" sz="2400" b="1" dirty="0" smtClean="0"/>
              <a:t>C</a:t>
            </a:r>
          </a:p>
          <a:p>
            <a:r>
              <a:rPr lang="ja-JP" altLang="en-US" sz="2400" b="1" dirty="0" smtClean="0"/>
              <a:t>　＝　</a:t>
            </a:r>
            <a:r>
              <a:rPr lang="en-US" altLang="ja-JP" sz="2400" b="1" dirty="0" smtClean="0"/>
              <a:t>1×</a:t>
            </a:r>
            <a:r>
              <a:rPr lang="ja-JP" altLang="en-US" sz="2400" b="1" dirty="0" smtClean="0"/>
              <a:t>１０</a:t>
            </a:r>
            <a:r>
              <a:rPr lang="en-US" altLang="ja-JP" sz="2400" b="1" baseline="30000" dirty="0" smtClean="0"/>
              <a:t>7</a:t>
            </a:r>
            <a:r>
              <a:rPr lang="ja-JP" altLang="en-US" sz="2400" b="1" dirty="0" smtClean="0"/>
              <a:t>個</a:t>
            </a:r>
            <a:endParaRPr kumimoji="1" lang="ja-JP" alt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85786" y="571480"/>
            <a:ext cx="3214710" cy="1631216"/>
          </a:xfrm>
          <a:prstGeom prst="rect">
            <a:avLst/>
          </a:prstGeom>
        </p:spPr>
        <p:txBody>
          <a:bodyPr wrap="square">
            <a:spAutoFit/>
          </a:bodyPr>
          <a:lstStyle/>
          <a:p>
            <a:r>
              <a:rPr lang="ja-JP" altLang="en-US" sz="2800" b="1" dirty="0" smtClean="0"/>
              <a:t>オシロの波形から</a:t>
            </a:r>
            <a:endParaRPr lang="en-US" altLang="ja-JP" sz="2800" b="1" dirty="0" smtClean="0"/>
          </a:p>
          <a:p>
            <a:r>
              <a:rPr lang="ja-JP" altLang="en-US" sz="2800" b="1" dirty="0" smtClean="0"/>
              <a:t>計算した電子数</a:t>
            </a:r>
            <a:endParaRPr lang="en-US" altLang="ja-JP" sz="2800" b="1" dirty="0" smtClean="0"/>
          </a:p>
          <a:p>
            <a:pPr algn="ctr"/>
            <a:r>
              <a:rPr lang="en-US" altLang="ja-JP" sz="4400" dirty="0" smtClean="0">
                <a:solidFill>
                  <a:srgbClr val="FFFF00"/>
                </a:solidFill>
              </a:rPr>
              <a:t>1×</a:t>
            </a:r>
            <a:r>
              <a:rPr lang="ja-JP" altLang="en-US" sz="4400" dirty="0" smtClean="0">
                <a:solidFill>
                  <a:srgbClr val="FFFF00"/>
                </a:solidFill>
              </a:rPr>
              <a:t>１０</a:t>
            </a:r>
            <a:r>
              <a:rPr lang="en-US" altLang="ja-JP" sz="4400" baseline="30000" dirty="0" smtClean="0">
                <a:solidFill>
                  <a:srgbClr val="FFFF00"/>
                </a:solidFill>
              </a:rPr>
              <a:t>7</a:t>
            </a:r>
            <a:endParaRPr lang="ja-JP" altLang="en-US" sz="4400" dirty="0">
              <a:solidFill>
                <a:srgbClr val="FFFF00"/>
              </a:solidFill>
            </a:endParaRPr>
          </a:p>
        </p:txBody>
      </p:sp>
      <p:sp>
        <p:nvSpPr>
          <p:cNvPr id="3" name="テキスト ボックス 2"/>
          <p:cNvSpPr txBox="1"/>
          <p:nvPr/>
        </p:nvSpPr>
        <p:spPr>
          <a:xfrm>
            <a:off x="5572132" y="571480"/>
            <a:ext cx="2714644" cy="1631216"/>
          </a:xfrm>
          <a:prstGeom prst="rect">
            <a:avLst/>
          </a:prstGeom>
          <a:noFill/>
        </p:spPr>
        <p:txBody>
          <a:bodyPr wrap="square" rtlCol="0">
            <a:spAutoFit/>
          </a:bodyPr>
          <a:lstStyle/>
          <a:p>
            <a:r>
              <a:rPr kumimoji="1" lang="ja-JP" altLang="en-US" sz="2800" b="1" dirty="0" smtClean="0"/>
              <a:t>増倍管のゲイン</a:t>
            </a:r>
            <a:endParaRPr kumimoji="1" lang="en-US" altLang="ja-JP" sz="2800" b="1" dirty="0" smtClean="0"/>
          </a:p>
          <a:p>
            <a:r>
              <a:rPr kumimoji="1" lang="en-US" altLang="ja-JP" sz="2800" b="1" dirty="0" smtClean="0"/>
              <a:t>(2000V</a:t>
            </a:r>
            <a:r>
              <a:rPr kumimoji="1" lang="ja-JP" altLang="en-US" sz="2800" b="1" dirty="0" smtClean="0"/>
              <a:t>作動時</a:t>
            </a:r>
            <a:r>
              <a:rPr kumimoji="1" lang="en-US" altLang="ja-JP" sz="2800" b="1" dirty="0" smtClean="0"/>
              <a:t>)</a:t>
            </a:r>
          </a:p>
          <a:p>
            <a:pPr algn="ctr"/>
            <a:r>
              <a:rPr kumimoji="1" lang="en-US" altLang="ja-JP" sz="4400" dirty="0" smtClean="0">
                <a:solidFill>
                  <a:srgbClr val="FFFF00"/>
                </a:solidFill>
              </a:rPr>
              <a:t>5</a:t>
            </a:r>
            <a:r>
              <a:rPr lang="en-US" altLang="ja-JP" sz="4400" dirty="0" smtClean="0">
                <a:solidFill>
                  <a:srgbClr val="FFFF00"/>
                </a:solidFill>
              </a:rPr>
              <a:t>×10</a:t>
            </a:r>
            <a:r>
              <a:rPr lang="en-US" altLang="ja-JP" sz="4400" baseline="30000" dirty="0" smtClean="0">
                <a:solidFill>
                  <a:srgbClr val="FFFF00"/>
                </a:solidFill>
              </a:rPr>
              <a:t>6</a:t>
            </a:r>
            <a:endParaRPr kumimoji="1" lang="ja-JP" altLang="en-US" sz="4400" baseline="30000" dirty="0">
              <a:solidFill>
                <a:srgbClr val="FFFF00"/>
              </a:solidFill>
            </a:endParaRPr>
          </a:p>
        </p:txBody>
      </p:sp>
      <p:sp>
        <p:nvSpPr>
          <p:cNvPr id="5" name="テキスト ボックス 4"/>
          <p:cNvSpPr txBox="1"/>
          <p:nvPr/>
        </p:nvSpPr>
        <p:spPr>
          <a:xfrm>
            <a:off x="2071670" y="2643182"/>
            <a:ext cx="4929222" cy="1200329"/>
          </a:xfrm>
          <a:prstGeom prst="rect">
            <a:avLst/>
          </a:prstGeom>
          <a:noFill/>
        </p:spPr>
        <p:txBody>
          <a:bodyPr wrap="square" rtlCol="0">
            <a:spAutoFit/>
          </a:bodyPr>
          <a:lstStyle/>
          <a:p>
            <a:r>
              <a:rPr lang="ja-JP" altLang="en-US" dirty="0" smtClean="0">
                <a:solidFill>
                  <a:srgbClr val="FF0000"/>
                </a:solidFill>
              </a:rPr>
              <a:t>（荒っぽい計算では）</a:t>
            </a:r>
            <a:endParaRPr lang="en-US" altLang="ja-JP" dirty="0" smtClean="0">
              <a:solidFill>
                <a:srgbClr val="FF0000"/>
              </a:solidFill>
            </a:endParaRPr>
          </a:p>
          <a:p>
            <a:pPr algn="ctr"/>
            <a:r>
              <a:rPr lang="ja-JP" altLang="en-US" sz="3600" b="1" dirty="0" smtClean="0">
                <a:solidFill>
                  <a:srgbClr val="FF0000"/>
                </a:solidFill>
              </a:rPr>
              <a:t>だいたいあってる</a:t>
            </a:r>
            <a:endParaRPr lang="en-US" altLang="ja-JP" sz="3600" b="1" dirty="0" smtClean="0">
              <a:solidFill>
                <a:srgbClr val="FF0000"/>
              </a:solidFill>
            </a:endParaRPr>
          </a:p>
          <a:p>
            <a:endParaRPr kumimoji="1" lang="ja-JP" altLang="en-US" dirty="0"/>
          </a:p>
        </p:txBody>
      </p:sp>
      <p:sp>
        <p:nvSpPr>
          <p:cNvPr id="6" name="テキスト ボックス 5"/>
          <p:cNvSpPr txBox="1"/>
          <p:nvPr/>
        </p:nvSpPr>
        <p:spPr>
          <a:xfrm>
            <a:off x="2000232" y="4786322"/>
            <a:ext cx="5214974" cy="646331"/>
          </a:xfrm>
          <a:prstGeom prst="rect">
            <a:avLst/>
          </a:prstGeom>
          <a:noFill/>
        </p:spPr>
        <p:txBody>
          <a:bodyPr wrap="square" rtlCol="0">
            <a:spAutoFit/>
          </a:bodyPr>
          <a:lstStyle/>
          <a:p>
            <a:pPr algn="ctr"/>
            <a:r>
              <a:rPr lang="ja-JP" altLang="en-US" sz="3600" b="1" dirty="0" smtClean="0">
                <a:solidFill>
                  <a:srgbClr val="FF0000"/>
                </a:solidFill>
              </a:rPr>
              <a:t>正常に動いているとする</a:t>
            </a:r>
          </a:p>
        </p:txBody>
      </p:sp>
      <p:sp>
        <p:nvSpPr>
          <p:cNvPr id="9" name="下矢印 8"/>
          <p:cNvSpPr/>
          <p:nvPr/>
        </p:nvSpPr>
        <p:spPr>
          <a:xfrm>
            <a:off x="4071934" y="3714752"/>
            <a:ext cx="571504"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4"/>
          <p:cNvSpPr txBox="1">
            <a:spLocks noChangeArrowheads="1"/>
          </p:cNvSpPr>
          <p:nvPr/>
        </p:nvSpPr>
        <p:spPr bwMode="auto">
          <a:xfrm>
            <a:off x="428625" y="1857364"/>
            <a:ext cx="8715375" cy="2862322"/>
          </a:xfrm>
          <a:prstGeom prst="rect">
            <a:avLst/>
          </a:prstGeom>
          <a:noFill/>
          <a:ln w="9525">
            <a:noFill/>
            <a:miter lim="800000"/>
            <a:headEnd/>
            <a:tailEnd/>
          </a:ln>
          <a:effectLst/>
        </p:spPr>
        <p:txBody>
          <a:bodyPr>
            <a:spAutoFit/>
          </a:bodyPr>
          <a:lstStyle/>
          <a:p>
            <a:pPr>
              <a:spcBef>
                <a:spcPct val="50000"/>
              </a:spcBef>
            </a:pPr>
            <a:r>
              <a:rPr lang="ja-JP" altLang="en-US" sz="3600" dirty="0" smtClean="0">
                <a:solidFill>
                  <a:srgbClr val="00FFFF"/>
                </a:solidFill>
              </a:rPr>
              <a:t>実験中の真空度</a:t>
            </a:r>
            <a:r>
              <a:rPr lang="ja-JP" altLang="en-US" sz="3600" dirty="0">
                <a:solidFill>
                  <a:srgbClr val="00FFFF"/>
                </a:solidFill>
              </a:rPr>
              <a:t>（気圧</a:t>
            </a:r>
            <a:r>
              <a:rPr lang="ja-JP" altLang="en-US" sz="3600" dirty="0" smtClean="0">
                <a:solidFill>
                  <a:srgbClr val="00FFFF"/>
                </a:solidFill>
              </a:rPr>
              <a:t>）は推奨値よりも</a:t>
            </a:r>
            <a:endParaRPr lang="en-US" altLang="ja-JP" sz="3600" dirty="0" smtClean="0">
              <a:solidFill>
                <a:srgbClr val="00FFFF"/>
              </a:solidFill>
            </a:endParaRPr>
          </a:p>
          <a:p>
            <a:pPr>
              <a:spcBef>
                <a:spcPct val="50000"/>
              </a:spcBef>
            </a:pPr>
            <a:r>
              <a:rPr lang="ja-JP" altLang="en-US" sz="3600" dirty="0" smtClean="0">
                <a:solidFill>
                  <a:srgbClr val="00FFFF"/>
                </a:solidFill>
              </a:rPr>
              <a:t>０～２桁大きく、正常に作動しているか定かではない。</a:t>
            </a:r>
          </a:p>
          <a:p>
            <a:pPr>
              <a:spcBef>
                <a:spcPct val="50000"/>
              </a:spcBef>
            </a:pPr>
            <a:r>
              <a:rPr lang="ja-JP" altLang="en-US" sz="3600" dirty="0" smtClean="0">
                <a:solidFill>
                  <a:srgbClr val="00FFFF"/>
                </a:solidFill>
              </a:rPr>
              <a:t>しかし、とりあえず死んではなさそう。</a:t>
            </a:r>
            <a:endParaRPr lang="ja-JP" altLang="en-US" sz="3600" dirty="0">
              <a:solidFill>
                <a:srgbClr val="00FFFF"/>
              </a:solidFill>
            </a:endParaRPr>
          </a:p>
        </p:txBody>
      </p:sp>
      <p:sp>
        <p:nvSpPr>
          <p:cNvPr id="3" name="Text Box 4"/>
          <p:cNvSpPr txBox="1">
            <a:spLocks noChangeArrowheads="1"/>
          </p:cNvSpPr>
          <p:nvPr/>
        </p:nvSpPr>
        <p:spPr bwMode="auto">
          <a:xfrm>
            <a:off x="357158" y="357166"/>
            <a:ext cx="2178034" cy="707886"/>
          </a:xfrm>
          <a:prstGeom prst="rect">
            <a:avLst/>
          </a:prstGeom>
          <a:noFill/>
          <a:ln w="9525">
            <a:noFill/>
            <a:miter lim="800000"/>
            <a:headEnd/>
            <a:tailEnd/>
          </a:ln>
          <a:effectLst/>
        </p:spPr>
        <p:txBody>
          <a:bodyPr wrap="square">
            <a:spAutoFit/>
          </a:bodyPr>
          <a:lstStyle/>
          <a:p>
            <a:pPr>
              <a:spcBef>
                <a:spcPct val="50000"/>
              </a:spcBef>
            </a:pPr>
            <a:r>
              <a:rPr lang="ja-JP" altLang="en-US" sz="4000" u="sng" dirty="0" smtClean="0">
                <a:solidFill>
                  <a:srgbClr val="FF0000"/>
                </a:solidFill>
              </a:rPr>
              <a:t>注意</a:t>
            </a:r>
            <a:endParaRPr lang="en-US" altLang="ja-JP" sz="4000" u="sng"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テキスト ボックス 3"/>
          <p:cNvSpPr txBox="1">
            <a:spLocks noChangeArrowheads="1"/>
          </p:cNvSpPr>
          <p:nvPr/>
        </p:nvSpPr>
        <p:spPr bwMode="auto">
          <a:xfrm>
            <a:off x="214313" y="857250"/>
            <a:ext cx="8929687" cy="4486275"/>
          </a:xfrm>
          <a:prstGeom prst="rect">
            <a:avLst/>
          </a:prstGeom>
          <a:noFill/>
          <a:ln w="9525">
            <a:noFill/>
            <a:miter lim="800000"/>
            <a:headEnd/>
            <a:tailEnd/>
          </a:ln>
        </p:spPr>
        <p:txBody>
          <a:bodyPr>
            <a:spAutoFit/>
          </a:bodyPr>
          <a:lstStyle/>
          <a:p>
            <a:r>
              <a:rPr lang="ja-JP" altLang="en-US" sz="3600" dirty="0" smtClean="0"/>
              <a:t>・水素分子から水素原子へ</a:t>
            </a:r>
            <a:endParaRPr lang="en-US" altLang="ja-JP" sz="3600" dirty="0"/>
          </a:p>
          <a:p>
            <a:r>
              <a:rPr lang="ja-JP" altLang="en-US" sz="3600" dirty="0" smtClean="0"/>
              <a:t>・水素原子を励起（</a:t>
            </a:r>
            <a:r>
              <a:rPr lang="ja-JP" altLang="en-US" sz="3600" dirty="0"/>
              <a:t>主に</a:t>
            </a:r>
            <a:r>
              <a:rPr lang="ja-JP" altLang="en-US" sz="3600" dirty="0" smtClean="0"/>
              <a:t>２</a:t>
            </a:r>
            <a:r>
              <a:rPr lang="en-US" altLang="ja-JP" sz="3600" dirty="0" smtClean="0"/>
              <a:t>s</a:t>
            </a:r>
            <a:r>
              <a:rPr lang="ja-JP" altLang="en-US" sz="3600" dirty="0" err="1" smtClean="0"/>
              <a:t>、</a:t>
            </a:r>
            <a:r>
              <a:rPr lang="ja-JP" altLang="en-US" sz="3600" dirty="0" smtClean="0"/>
              <a:t>２</a:t>
            </a:r>
            <a:r>
              <a:rPr lang="en-US" altLang="ja-JP" sz="3600" dirty="0" smtClean="0"/>
              <a:t>p</a:t>
            </a:r>
            <a:r>
              <a:rPr lang="ja-JP" altLang="en-US" sz="3600" dirty="0" smtClean="0"/>
              <a:t>軌道</a:t>
            </a:r>
            <a:r>
              <a:rPr lang="ja-JP" altLang="en-US" sz="3600" dirty="0"/>
              <a:t>の状態。ただし</a:t>
            </a:r>
            <a:r>
              <a:rPr lang="ja-JP" altLang="en-US" sz="3600" dirty="0" smtClean="0"/>
              <a:t>２</a:t>
            </a:r>
            <a:r>
              <a:rPr lang="en-US" altLang="ja-JP" sz="3600" dirty="0" smtClean="0"/>
              <a:t>p</a:t>
            </a:r>
            <a:r>
              <a:rPr lang="ja-JP" altLang="en-US" sz="3600" dirty="0" smtClean="0"/>
              <a:t>は</a:t>
            </a:r>
            <a:r>
              <a:rPr lang="ja-JP" altLang="en-US" sz="3600" dirty="0"/>
              <a:t>すぐに</a:t>
            </a:r>
            <a:r>
              <a:rPr lang="ja-JP" altLang="en-US" sz="3600" dirty="0" smtClean="0"/>
              <a:t>１</a:t>
            </a:r>
            <a:r>
              <a:rPr lang="en-US" altLang="ja-JP" sz="3600" dirty="0" smtClean="0"/>
              <a:t>s</a:t>
            </a:r>
            <a:r>
              <a:rPr lang="ja-JP" altLang="en-US" sz="3600" dirty="0" smtClean="0"/>
              <a:t>に</a:t>
            </a:r>
            <a:r>
              <a:rPr lang="ja-JP" altLang="en-US" sz="3600" dirty="0"/>
              <a:t>なる）</a:t>
            </a:r>
            <a:endParaRPr lang="en-US" altLang="ja-JP" sz="3600" dirty="0"/>
          </a:p>
          <a:p>
            <a:endParaRPr lang="en-US" altLang="ja-JP" sz="3600" dirty="0"/>
          </a:p>
          <a:p>
            <a:r>
              <a:rPr lang="ja-JP" altLang="en-US" sz="3600" dirty="0" smtClean="0"/>
              <a:t>・</a:t>
            </a:r>
            <a:r>
              <a:rPr lang="en-US" altLang="ja-JP" sz="3600" dirty="0" smtClean="0"/>
              <a:t>2s</a:t>
            </a:r>
            <a:r>
              <a:rPr lang="ja-JP" altLang="en-US" sz="3600" dirty="0" smtClean="0"/>
              <a:t>と</a:t>
            </a:r>
            <a:r>
              <a:rPr lang="en-US" altLang="ja-JP" sz="3600" dirty="0" smtClean="0"/>
              <a:t>2p(2</a:t>
            </a:r>
            <a:r>
              <a:rPr lang="en-US" altLang="ja-JP" sz="3600" baseline="20000" dirty="0" smtClean="0"/>
              <a:t>2</a:t>
            </a:r>
            <a:r>
              <a:rPr lang="en-US" altLang="ja-JP" sz="3600" dirty="0" smtClean="0"/>
              <a:t>S</a:t>
            </a:r>
            <a:r>
              <a:rPr lang="en-US" altLang="ja-JP" sz="3600" baseline="-25000" dirty="0" smtClean="0"/>
              <a:t>1/2</a:t>
            </a:r>
            <a:r>
              <a:rPr lang="ja-JP" altLang="en-US" sz="3600" dirty="0" smtClean="0"/>
              <a:t>と２</a:t>
            </a:r>
            <a:r>
              <a:rPr lang="en-US" altLang="ja-JP" sz="3600" baseline="20000" dirty="0" smtClean="0"/>
              <a:t>2</a:t>
            </a:r>
            <a:r>
              <a:rPr lang="en-US" altLang="ja-JP" sz="3600" dirty="0" smtClean="0"/>
              <a:t>P</a:t>
            </a:r>
            <a:r>
              <a:rPr lang="en-US" altLang="ja-JP" sz="3600" baseline="-25000" dirty="0" smtClean="0"/>
              <a:t>1/2</a:t>
            </a:r>
            <a:r>
              <a:rPr lang="en-US" altLang="ja-JP" sz="3600" dirty="0" smtClean="0"/>
              <a:t>)</a:t>
            </a:r>
            <a:r>
              <a:rPr lang="ja-JP" altLang="en-US" sz="3600" dirty="0" smtClean="0"/>
              <a:t>の</a:t>
            </a:r>
            <a:r>
              <a:rPr lang="ja-JP" altLang="en-US" sz="3600" dirty="0"/>
              <a:t>エネルギー差に相当する</a:t>
            </a:r>
            <a:r>
              <a:rPr lang="ja-JP" altLang="en-US" sz="3600" dirty="0" smtClean="0"/>
              <a:t>電磁波（</a:t>
            </a:r>
            <a:r>
              <a:rPr lang="en-US" altLang="ja-JP" sz="3600" dirty="0" smtClean="0"/>
              <a:t>RF</a:t>
            </a:r>
            <a:r>
              <a:rPr lang="ja-JP" altLang="en-US" sz="3600" dirty="0" smtClean="0"/>
              <a:t>）を</a:t>
            </a:r>
            <a:r>
              <a:rPr lang="ja-JP" altLang="en-US" sz="3600" dirty="0"/>
              <a:t>かける</a:t>
            </a:r>
            <a:endParaRPr lang="en-US" altLang="ja-JP" sz="3600" dirty="0"/>
          </a:p>
          <a:p>
            <a:r>
              <a:rPr lang="ja-JP" altLang="en-US" sz="3600" dirty="0"/>
              <a:t>・磁場をかけて</a:t>
            </a:r>
            <a:r>
              <a:rPr lang="ja-JP" altLang="en-US" sz="3600" dirty="0" smtClean="0"/>
              <a:t>２</a:t>
            </a:r>
            <a:r>
              <a:rPr lang="en-US" altLang="ja-JP" sz="3600" dirty="0" smtClean="0"/>
              <a:t>s</a:t>
            </a:r>
            <a:r>
              <a:rPr lang="ja-JP" altLang="en-US" sz="3600" dirty="0" err="1" smtClean="0"/>
              <a:t>、</a:t>
            </a:r>
            <a:r>
              <a:rPr lang="ja-JP" altLang="en-US" sz="3600" dirty="0" smtClean="0"/>
              <a:t>２</a:t>
            </a:r>
            <a:r>
              <a:rPr lang="en-US" altLang="ja-JP" sz="3600" dirty="0" smtClean="0"/>
              <a:t>p</a:t>
            </a:r>
            <a:r>
              <a:rPr lang="ja-JP" altLang="en-US" sz="3600" dirty="0" smtClean="0"/>
              <a:t>の</a:t>
            </a:r>
            <a:r>
              <a:rPr lang="ja-JP" altLang="en-US" sz="3600" dirty="0"/>
              <a:t>エネルギーを変える</a:t>
            </a:r>
            <a:endParaRPr lang="en-US" altLang="ja-JP" sz="3600" dirty="0"/>
          </a:p>
          <a:p>
            <a:r>
              <a:rPr lang="ja-JP" altLang="en-US" sz="3600" dirty="0"/>
              <a:t>・測定器で測定し、データを</a:t>
            </a:r>
            <a:r>
              <a:rPr lang="ja-JP" altLang="en-US" sz="3600" dirty="0" smtClean="0"/>
              <a:t>採取</a:t>
            </a:r>
            <a:endParaRPr lang="ja-JP" altLang="en-US" sz="3600" dirty="0"/>
          </a:p>
        </p:txBody>
      </p:sp>
      <p:sp>
        <p:nvSpPr>
          <p:cNvPr id="18434" name="テキスト ボックス 4"/>
          <p:cNvSpPr txBox="1">
            <a:spLocks noChangeArrowheads="1"/>
          </p:cNvSpPr>
          <p:nvPr/>
        </p:nvSpPr>
        <p:spPr bwMode="auto">
          <a:xfrm>
            <a:off x="214313" y="214313"/>
            <a:ext cx="8750300" cy="701675"/>
          </a:xfrm>
          <a:prstGeom prst="rect">
            <a:avLst/>
          </a:prstGeom>
          <a:noFill/>
          <a:ln w="9525">
            <a:noFill/>
            <a:miter lim="800000"/>
            <a:headEnd/>
            <a:tailEnd/>
          </a:ln>
        </p:spPr>
        <p:txBody>
          <a:bodyPr>
            <a:spAutoFit/>
          </a:bodyPr>
          <a:lstStyle/>
          <a:p>
            <a:r>
              <a:rPr lang="ja-JP" altLang="en-US" sz="4000" b="1" u="sng">
                <a:solidFill>
                  <a:srgbClr val="FF9999"/>
                </a:solidFill>
              </a:rPr>
              <a:t>実験の流れ</a:t>
            </a:r>
            <a:r>
              <a:rPr lang="ja-JP" altLang="en-US" sz="3200" b="1"/>
              <a:t>　　</a:t>
            </a:r>
            <a:r>
              <a:rPr lang="ja-JP" altLang="en-US" sz="3200" b="1">
                <a:solidFill>
                  <a:srgbClr val="FFFF00"/>
                </a:solidFill>
              </a:rPr>
              <a:t>実験は１～１０</a:t>
            </a:r>
            <a:r>
              <a:rPr lang="ja-JP" altLang="en-US" sz="3200" b="1" baseline="30000">
                <a:solidFill>
                  <a:srgbClr val="FFFF00"/>
                </a:solidFill>
              </a:rPr>
              <a:t>－１</a:t>
            </a:r>
            <a:r>
              <a:rPr lang="en-US" altLang="ja-JP" sz="3200" b="1">
                <a:solidFill>
                  <a:srgbClr val="FFFF00"/>
                </a:solidFill>
              </a:rPr>
              <a:t>Pa</a:t>
            </a:r>
            <a:r>
              <a:rPr lang="ja-JP" altLang="en-US" sz="3200" b="1">
                <a:solidFill>
                  <a:srgbClr val="FFFF00"/>
                </a:solidFill>
              </a:rPr>
              <a:t>程度で行う</a:t>
            </a:r>
          </a:p>
        </p:txBody>
      </p:sp>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788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788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テキスト ボックス 2"/>
          <p:cNvSpPr txBox="1">
            <a:spLocks noChangeArrowheads="1"/>
          </p:cNvSpPr>
          <p:nvPr/>
        </p:nvSpPr>
        <p:spPr bwMode="auto">
          <a:xfrm>
            <a:off x="2071688" y="2786063"/>
            <a:ext cx="4857750" cy="1200150"/>
          </a:xfrm>
          <a:prstGeom prst="rect">
            <a:avLst/>
          </a:prstGeom>
          <a:noFill/>
          <a:ln w="9525">
            <a:noFill/>
            <a:miter lim="800000"/>
            <a:headEnd/>
            <a:tailEnd/>
          </a:ln>
        </p:spPr>
        <p:txBody>
          <a:bodyPr>
            <a:spAutoFit/>
          </a:bodyPr>
          <a:lstStyle/>
          <a:p>
            <a:pPr algn="ctr"/>
            <a:r>
              <a:rPr lang="ja-JP" altLang="en-US" sz="7200" b="1" dirty="0" smtClean="0">
                <a:solidFill>
                  <a:srgbClr val="FFFF00"/>
                </a:solidFill>
              </a:rPr>
              <a:t>結果</a:t>
            </a:r>
            <a:endParaRPr lang="ja-JP" altLang="en-US" sz="7200" b="1"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 y="188913"/>
            <a:ext cx="5184775" cy="701675"/>
          </a:xfrm>
          <a:prstGeom prst="rect">
            <a:avLst/>
          </a:prstGeom>
          <a:noFill/>
          <a:ln w="9525">
            <a:noFill/>
            <a:miter lim="800000"/>
            <a:headEnd/>
            <a:tailEnd/>
          </a:ln>
          <a:effectLst/>
        </p:spPr>
        <p:txBody>
          <a:bodyPr>
            <a:spAutoFit/>
          </a:bodyPr>
          <a:lstStyle/>
          <a:p>
            <a:pPr>
              <a:spcBef>
                <a:spcPct val="50000"/>
              </a:spcBef>
            </a:pPr>
            <a:r>
              <a:rPr lang="ja-JP" altLang="en-US" sz="4000" u="sng" dirty="0" smtClean="0">
                <a:solidFill>
                  <a:srgbClr val="FF0000"/>
                </a:solidFill>
              </a:rPr>
              <a:t>２</a:t>
            </a:r>
            <a:r>
              <a:rPr lang="en-US" altLang="ja-JP" sz="4000" u="sng" dirty="0" smtClean="0">
                <a:solidFill>
                  <a:srgbClr val="FF0000"/>
                </a:solidFill>
              </a:rPr>
              <a:t>S</a:t>
            </a:r>
            <a:r>
              <a:rPr lang="ja-JP" altLang="en-US" sz="4000" u="sng" dirty="0" smtClean="0">
                <a:solidFill>
                  <a:srgbClr val="FF0000"/>
                </a:solidFill>
              </a:rPr>
              <a:t>水素</a:t>
            </a:r>
            <a:r>
              <a:rPr lang="ja-JP" altLang="en-US" sz="4000" u="sng" dirty="0">
                <a:solidFill>
                  <a:srgbClr val="FF0000"/>
                </a:solidFill>
              </a:rPr>
              <a:t>原子の検出</a:t>
            </a:r>
            <a:r>
              <a:rPr lang="en-US" altLang="ja-JP" sz="4000" u="sng" dirty="0">
                <a:solidFill>
                  <a:srgbClr val="FF0000"/>
                </a:solidFill>
              </a:rPr>
              <a:t>!?</a:t>
            </a:r>
          </a:p>
        </p:txBody>
      </p:sp>
      <p:pic>
        <p:nvPicPr>
          <p:cNvPr id="11265" name="Picture 1" descr="C:\Documents and Settings\pone2008\デスクトップ\2009年度　発表用\P1 report 2009\発表\チューブ電流有無の比較(1Pa).bmp"/>
          <p:cNvPicPr>
            <a:picLocks noChangeAspect="1" noChangeArrowheads="1"/>
          </p:cNvPicPr>
          <p:nvPr/>
        </p:nvPicPr>
        <p:blipFill>
          <a:blip r:embed="rId2"/>
          <a:srcRect/>
          <a:stretch>
            <a:fillRect/>
          </a:stretch>
        </p:blipFill>
        <p:spPr bwMode="auto">
          <a:xfrm>
            <a:off x="1357290" y="1214422"/>
            <a:ext cx="6500858" cy="5394065"/>
          </a:xfrm>
          <a:prstGeom prst="rect">
            <a:avLst/>
          </a:prstGeom>
          <a:noFill/>
        </p:spPr>
      </p:pic>
      <p:grpSp>
        <p:nvGrpSpPr>
          <p:cNvPr id="8" name="グループ化 7"/>
          <p:cNvGrpSpPr/>
          <p:nvPr/>
        </p:nvGrpSpPr>
        <p:grpSpPr>
          <a:xfrm>
            <a:off x="1357290" y="1857364"/>
            <a:ext cx="6786610" cy="4714908"/>
            <a:chOff x="1357290" y="1857364"/>
            <a:chExt cx="6786610" cy="4714908"/>
          </a:xfrm>
        </p:grpSpPr>
        <p:sp>
          <p:nvSpPr>
            <p:cNvPr id="6" name="星 10 5"/>
            <p:cNvSpPr/>
            <p:nvPr/>
          </p:nvSpPr>
          <p:spPr>
            <a:xfrm>
              <a:off x="3929058" y="1857364"/>
              <a:ext cx="4214842" cy="4714908"/>
            </a:xfrm>
            <a:prstGeom prst="star10">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357290" y="3500438"/>
              <a:ext cx="4643470" cy="369332"/>
            </a:xfrm>
            <a:prstGeom prst="rect">
              <a:avLst/>
            </a:prstGeom>
            <a:solidFill>
              <a:schemeClr val="tx1"/>
            </a:solidFill>
          </p:spPr>
          <p:txBody>
            <a:bodyPr wrap="square" rtlCol="0">
              <a:spAutoFit/>
            </a:bodyPr>
            <a:lstStyle/>
            <a:p>
              <a:pPr algn="ctr"/>
              <a:r>
                <a:rPr lang="ja-JP" altLang="en-US" b="1" dirty="0" smtClean="0">
                  <a:solidFill>
                    <a:srgbClr val="FF0000"/>
                  </a:solidFill>
                </a:rPr>
                <a:t>励起が起こる</a:t>
              </a:r>
              <a:r>
                <a:rPr lang="en-US" altLang="ja-JP" b="1" dirty="0" smtClean="0">
                  <a:solidFill>
                    <a:srgbClr val="FF0000"/>
                  </a:solidFill>
                </a:rPr>
                <a:t>10eV</a:t>
              </a:r>
              <a:r>
                <a:rPr lang="ja-JP" altLang="en-US" b="1" dirty="0" smtClean="0">
                  <a:solidFill>
                    <a:srgbClr val="FF0000"/>
                  </a:solidFill>
                </a:rPr>
                <a:t>前後から有意な差</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1472" y="2000240"/>
            <a:ext cx="8072494" cy="2308324"/>
          </a:xfrm>
          <a:prstGeom prst="rect">
            <a:avLst/>
          </a:prstGeom>
          <a:noFill/>
        </p:spPr>
        <p:txBody>
          <a:bodyPr wrap="square" rtlCol="0">
            <a:spAutoFit/>
          </a:bodyPr>
          <a:lstStyle/>
          <a:p>
            <a:pPr algn="ctr"/>
            <a:r>
              <a:rPr kumimoji="1" lang="ja-JP" altLang="en-US" sz="7200" dirty="0" smtClean="0">
                <a:solidFill>
                  <a:srgbClr val="FFFF00"/>
                </a:solidFill>
              </a:rPr>
              <a:t>まとめ</a:t>
            </a:r>
            <a:endParaRPr kumimoji="1" lang="en-US" altLang="ja-JP" sz="7200" dirty="0" smtClean="0">
              <a:solidFill>
                <a:srgbClr val="FFFF00"/>
              </a:solidFill>
            </a:endParaRPr>
          </a:p>
          <a:p>
            <a:pPr algn="ctr"/>
            <a:r>
              <a:rPr kumimoji="1" lang="ja-JP" altLang="en-US" sz="7200" dirty="0" smtClean="0">
                <a:solidFill>
                  <a:srgbClr val="FFFF00"/>
                </a:solidFill>
              </a:rPr>
              <a:t>今後</a:t>
            </a:r>
            <a:r>
              <a:rPr kumimoji="1" lang="ja-JP" altLang="en-US" sz="7200" dirty="0" smtClean="0">
                <a:solidFill>
                  <a:srgbClr val="FFFF00"/>
                </a:solidFill>
              </a:rPr>
              <a:t>の展望</a:t>
            </a:r>
            <a:endParaRPr kumimoji="1" lang="ja-JP" altLang="en-US" sz="7200" dirty="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1472" y="1500174"/>
            <a:ext cx="8001056" cy="2062103"/>
          </a:xfrm>
          <a:prstGeom prst="rect">
            <a:avLst/>
          </a:prstGeom>
          <a:noFill/>
        </p:spPr>
        <p:txBody>
          <a:bodyPr wrap="square" rtlCol="0">
            <a:spAutoFit/>
          </a:bodyPr>
          <a:lstStyle/>
          <a:p>
            <a:r>
              <a:rPr kumimoji="1" lang="ja-JP" altLang="en-US" sz="3200" dirty="0" smtClean="0"/>
              <a:t>・</a:t>
            </a:r>
            <a:r>
              <a:rPr kumimoji="1" lang="ja-JP" altLang="en-US" sz="3200" dirty="0" smtClean="0"/>
              <a:t>水素原子ビームの作成に成功</a:t>
            </a:r>
            <a:endParaRPr kumimoji="1" lang="en-US" altLang="ja-JP" sz="3200" dirty="0" smtClean="0"/>
          </a:p>
          <a:p>
            <a:endParaRPr kumimoji="1" lang="en-US" altLang="ja-JP" sz="3200" dirty="0" smtClean="0"/>
          </a:p>
          <a:p>
            <a:r>
              <a:rPr kumimoji="1" lang="ja-JP" altLang="en-US" sz="3200" dirty="0" smtClean="0"/>
              <a:t>・水素原子を</a:t>
            </a:r>
            <a:r>
              <a:rPr kumimoji="1" lang="en-US" altLang="ja-JP" sz="3200" dirty="0" smtClean="0"/>
              <a:t>1s</a:t>
            </a:r>
            <a:r>
              <a:rPr kumimoji="1" lang="ja-JP" altLang="en-US" sz="3200" dirty="0" smtClean="0"/>
              <a:t>から</a:t>
            </a:r>
            <a:r>
              <a:rPr kumimoji="1" lang="en-US" altLang="ja-JP" sz="3200" dirty="0" smtClean="0"/>
              <a:t>2s</a:t>
            </a:r>
            <a:r>
              <a:rPr kumimoji="1" lang="ja-JP" altLang="en-US" sz="3200" dirty="0" err="1" smtClean="0"/>
              <a:t>に励起</a:t>
            </a:r>
            <a:endParaRPr kumimoji="1" lang="en-US" altLang="ja-JP" sz="3200" dirty="0" smtClean="0"/>
          </a:p>
          <a:p>
            <a:r>
              <a:rPr lang="en-US" altLang="ja-JP" sz="3200" dirty="0" smtClean="0"/>
              <a:t>		</a:t>
            </a:r>
            <a:r>
              <a:rPr kumimoji="1" lang="en-US" altLang="ja-JP" sz="3200" dirty="0" smtClean="0"/>
              <a:t>(</a:t>
            </a:r>
            <a:r>
              <a:rPr kumimoji="1" lang="ja-JP" altLang="en-US" sz="3200" dirty="0" smtClean="0"/>
              <a:t>信頼度は高いとは言えない</a:t>
            </a:r>
            <a:r>
              <a:rPr kumimoji="1" lang="en-US" altLang="ja-JP" sz="3200" dirty="0" smtClean="0"/>
              <a:t>)</a:t>
            </a:r>
            <a:endParaRPr kumimoji="1" lang="ja-JP" altLang="en-US" sz="3200" dirty="0"/>
          </a:p>
        </p:txBody>
      </p:sp>
      <p:sp>
        <p:nvSpPr>
          <p:cNvPr id="4" name="テキスト ボックス 3"/>
          <p:cNvSpPr txBox="1"/>
          <p:nvPr/>
        </p:nvSpPr>
        <p:spPr>
          <a:xfrm>
            <a:off x="428596" y="285728"/>
            <a:ext cx="3000396" cy="707886"/>
          </a:xfrm>
          <a:prstGeom prst="rect">
            <a:avLst/>
          </a:prstGeom>
          <a:noFill/>
        </p:spPr>
        <p:txBody>
          <a:bodyPr wrap="square" rtlCol="0">
            <a:spAutoFit/>
          </a:bodyPr>
          <a:lstStyle/>
          <a:p>
            <a:r>
              <a:rPr lang="ja-JP" altLang="en-US" sz="4000" dirty="0" smtClean="0">
                <a:solidFill>
                  <a:srgbClr val="FF0000"/>
                </a:solidFill>
              </a:rPr>
              <a:t>我々の成果</a:t>
            </a:r>
            <a:endParaRPr lang="en-US" altLang="ja-JP" sz="4000" dirty="0" smtClean="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42910" y="1071546"/>
            <a:ext cx="7715304" cy="2062103"/>
          </a:xfrm>
          <a:prstGeom prst="rect">
            <a:avLst/>
          </a:prstGeom>
          <a:noFill/>
        </p:spPr>
        <p:txBody>
          <a:bodyPr wrap="square" rtlCol="0">
            <a:spAutoFit/>
          </a:bodyPr>
          <a:lstStyle/>
          <a:p>
            <a:r>
              <a:rPr lang="ja-JP" altLang="en-US" sz="3200" dirty="0" smtClean="0"/>
              <a:t>・</a:t>
            </a:r>
            <a:r>
              <a:rPr lang="ja-JP" altLang="en-US" sz="3200" dirty="0" smtClean="0"/>
              <a:t>水素原子源の安定性の問題</a:t>
            </a:r>
            <a:endParaRPr lang="en-US" altLang="ja-JP" sz="3200" dirty="0" smtClean="0"/>
          </a:p>
          <a:p>
            <a:r>
              <a:rPr lang="en-US" altLang="ja-JP" sz="3200" dirty="0" smtClean="0"/>
              <a:t>	</a:t>
            </a:r>
            <a:r>
              <a:rPr lang="ja-JP" altLang="en-US" sz="3200" dirty="0" smtClean="0"/>
              <a:t>・電子をぶつけて温める方式への変更</a:t>
            </a:r>
            <a:endParaRPr lang="en-US" altLang="ja-JP" sz="3200" dirty="0" smtClean="0"/>
          </a:p>
          <a:p>
            <a:r>
              <a:rPr lang="en-US" altLang="ja-JP" sz="3200" dirty="0" smtClean="0"/>
              <a:t>				(</a:t>
            </a:r>
            <a:r>
              <a:rPr lang="ja-JP" altLang="en-US" sz="3200" dirty="0" smtClean="0"/>
              <a:t>絶妙な設計が必要</a:t>
            </a:r>
            <a:r>
              <a:rPr lang="en-US" altLang="ja-JP" sz="3200" dirty="0" smtClean="0"/>
              <a:t>)</a:t>
            </a:r>
          </a:p>
          <a:p>
            <a:r>
              <a:rPr lang="en-US" altLang="ja-JP" sz="3200" dirty="0" smtClean="0"/>
              <a:t>	</a:t>
            </a:r>
            <a:r>
              <a:rPr lang="ja-JP" altLang="en-US" sz="3200" dirty="0" smtClean="0"/>
              <a:t>・チューブの配置を縦にする</a:t>
            </a:r>
            <a:endParaRPr lang="en-US" altLang="ja-JP" sz="3200" dirty="0" smtClean="0"/>
          </a:p>
        </p:txBody>
      </p:sp>
      <p:sp>
        <p:nvSpPr>
          <p:cNvPr id="4" name="テキスト ボックス 3"/>
          <p:cNvSpPr txBox="1"/>
          <p:nvPr/>
        </p:nvSpPr>
        <p:spPr>
          <a:xfrm>
            <a:off x="642910" y="4000504"/>
            <a:ext cx="8001056" cy="2554545"/>
          </a:xfrm>
          <a:prstGeom prst="rect">
            <a:avLst/>
          </a:prstGeom>
          <a:noFill/>
        </p:spPr>
        <p:txBody>
          <a:bodyPr wrap="square" rtlCol="0">
            <a:spAutoFit/>
          </a:bodyPr>
          <a:lstStyle/>
          <a:p>
            <a:r>
              <a:rPr lang="ja-JP" altLang="en-US" sz="3200" dirty="0" smtClean="0"/>
              <a:t>・検出器のノイズの問題</a:t>
            </a:r>
            <a:endParaRPr lang="en-US" altLang="ja-JP" sz="3200" dirty="0" smtClean="0"/>
          </a:p>
          <a:p>
            <a:r>
              <a:rPr lang="en-US" altLang="ja-JP" sz="3200" dirty="0" smtClean="0"/>
              <a:t>	</a:t>
            </a:r>
            <a:r>
              <a:rPr lang="ja-JP" altLang="en-US" sz="3200" dirty="0" smtClean="0"/>
              <a:t>・電子銃</a:t>
            </a:r>
            <a:r>
              <a:rPr lang="ja-JP" altLang="en-US" sz="3200" dirty="0" smtClean="0"/>
              <a:t>の</a:t>
            </a:r>
            <a:r>
              <a:rPr lang="ja-JP" altLang="en-US" sz="3200" dirty="0" smtClean="0"/>
              <a:t>グラウンド</a:t>
            </a:r>
            <a:r>
              <a:rPr lang="ja-JP" altLang="en-US" sz="3200" dirty="0" smtClean="0"/>
              <a:t>電流</a:t>
            </a:r>
            <a:r>
              <a:rPr lang="ja-JP" altLang="en-US" sz="3200" dirty="0" smtClean="0"/>
              <a:t>の処理</a:t>
            </a:r>
            <a:endParaRPr lang="en-US" altLang="ja-JP" sz="3200" dirty="0" smtClean="0"/>
          </a:p>
          <a:p>
            <a:r>
              <a:rPr lang="en-US" altLang="ja-JP" sz="3200" dirty="0" smtClean="0"/>
              <a:t>	</a:t>
            </a:r>
            <a:r>
              <a:rPr lang="ja-JP" altLang="en-US" sz="3200" dirty="0" smtClean="0"/>
              <a:t>・電子増倍管を規格の動作気圧で</a:t>
            </a:r>
            <a:r>
              <a:rPr lang="ja-JP" altLang="en-US" sz="3200" dirty="0" smtClean="0"/>
              <a:t>使う</a:t>
            </a:r>
            <a:endParaRPr lang="en-US" altLang="ja-JP" sz="3200" dirty="0" smtClean="0"/>
          </a:p>
          <a:p>
            <a:r>
              <a:rPr lang="en-US" altLang="ja-JP" sz="3200" dirty="0" smtClean="0"/>
              <a:t>	</a:t>
            </a:r>
            <a:r>
              <a:rPr lang="ja-JP" altLang="en-US" sz="3200" dirty="0" smtClean="0"/>
              <a:t>・電子増倍管をやめる</a:t>
            </a:r>
            <a:endParaRPr lang="en-US" altLang="ja-JP" sz="3200" dirty="0" smtClean="0"/>
          </a:p>
          <a:p>
            <a:r>
              <a:rPr lang="en-US" altLang="ja-JP" sz="3200" dirty="0" smtClean="0"/>
              <a:t>	 </a:t>
            </a:r>
            <a:r>
              <a:rPr lang="en-US" altLang="ja-JP" sz="3200" dirty="0" smtClean="0"/>
              <a:t>   </a:t>
            </a:r>
            <a:r>
              <a:rPr lang="ja-JP" altLang="en-US" sz="2400" b="1" dirty="0" smtClean="0"/>
              <a:t>タングステンの板＋</a:t>
            </a:r>
            <a:r>
              <a:rPr lang="en-US" altLang="ja-JP" sz="2400" b="1" dirty="0" err="1" smtClean="0"/>
              <a:t>pA</a:t>
            </a:r>
            <a:r>
              <a:rPr lang="ja-JP" altLang="en-US" sz="2400" b="1" dirty="0" smtClean="0"/>
              <a:t>オーダー電流のアンプ</a:t>
            </a:r>
            <a:endParaRPr lang="en-US" altLang="ja-JP" sz="2400" b="1" dirty="0" smtClean="0"/>
          </a:p>
        </p:txBody>
      </p:sp>
      <p:sp>
        <p:nvSpPr>
          <p:cNvPr id="5" name="テキスト ボックス 4"/>
          <p:cNvSpPr txBox="1"/>
          <p:nvPr/>
        </p:nvSpPr>
        <p:spPr>
          <a:xfrm>
            <a:off x="642910" y="3286124"/>
            <a:ext cx="8072494" cy="584775"/>
          </a:xfrm>
          <a:prstGeom prst="rect">
            <a:avLst/>
          </a:prstGeom>
          <a:noFill/>
        </p:spPr>
        <p:txBody>
          <a:bodyPr wrap="square" rtlCol="0">
            <a:spAutoFit/>
          </a:bodyPr>
          <a:lstStyle/>
          <a:p>
            <a:r>
              <a:rPr lang="en-US" altLang="ja-JP" sz="3200" dirty="0" smtClean="0"/>
              <a:t>	</a:t>
            </a:r>
            <a:r>
              <a:rPr lang="ja-JP" altLang="en-US" sz="3200" dirty="0" smtClean="0"/>
              <a:t>・水素原子源を買う</a:t>
            </a:r>
            <a:r>
              <a:rPr lang="en-US" altLang="ja-JP" sz="3200" dirty="0" smtClean="0"/>
              <a:t>(</a:t>
            </a:r>
            <a:r>
              <a:rPr lang="ja-JP" altLang="en-US" sz="3200" dirty="0" smtClean="0"/>
              <a:t>～</a:t>
            </a:r>
            <a:r>
              <a:rPr lang="en-US" altLang="ja-JP" sz="3200" dirty="0" smtClean="0"/>
              <a:t>1Myen)</a:t>
            </a:r>
            <a:endParaRPr lang="en-US" altLang="ja-JP" sz="3200" dirty="0" smtClean="0">
              <a:solidFill>
                <a:srgbClr val="FF0000"/>
              </a:solidFill>
            </a:endParaRPr>
          </a:p>
        </p:txBody>
      </p:sp>
      <p:sp>
        <p:nvSpPr>
          <p:cNvPr id="7" name="テキスト ボックス 6"/>
          <p:cNvSpPr txBox="1"/>
          <p:nvPr/>
        </p:nvSpPr>
        <p:spPr>
          <a:xfrm>
            <a:off x="285720" y="214290"/>
            <a:ext cx="1928826" cy="707886"/>
          </a:xfrm>
          <a:prstGeom prst="rect">
            <a:avLst/>
          </a:prstGeom>
          <a:noFill/>
        </p:spPr>
        <p:txBody>
          <a:bodyPr wrap="square" rtlCol="0">
            <a:spAutoFit/>
          </a:bodyPr>
          <a:lstStyle/>
          <a:p>
            <a:r>
              <a:rPr lang="ja-JP" altLang="en-US" sz="4000" b="1" dirty="0" smtClean="0">
                <a:solidFill>
                  <a:srgbClr val="FF0000"/>
                </a:solidFill>
              </a:rPr>
              <a:t>課題</a:t>
            </a:r>
            <a:endParaRPr kumimoji="1" lang="ja-JP" alt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0034" y="357166"/>
            <a:ext cx="4786346" cy="707886"/>
          </a:xfrm>
          <a:prstGeom prst="rect">
            <a:avLst/>
          </a:prstGeom>
          <a:noFill/>
        </p:spPr>
        <p:txBody>
          <a:bodyPr wrap="square" rtlCol="0">
            <a:spAutoFit/>
          </a:bodyPr>
          <a:lstStyle/>
          <a:p>
            <a:r>
              <a:rPr kumimoji="1" lang="ja-JP" altLang="en-US" sz="4000" dirty="0" smtClean="0">
                <a:solidFill>
                  <a:srgbClr val="FF0000"/>
                </a:solidFill>
              </a:rPr>
              <a:t>今後の展望</a:t>
            </a:r>
            <a:endParaRPr kumimoji="1" lang="ja-JP" altLang="en-US" sz="4000" dirty="0">
              <a:solidFill>
                <a:srgbClr val="FF0000"/>
              </a:solidFill>
            </a:endParaRPr>
          </a:p>
        </p:txBody>
      </p:sp>
      <p:sp>
        <p:nvSpPr>
          <p:cNvPr id="3" name="テキスト ボックス 2"/>
          <p:cNvSpPr txBox="1"/>
          <p:nvPr/>
        </p:nvSpPr>
        <p:spPr>
          <a:xfrm>
            <a:off x="714348" y="1500174"/>
            <a:ext cx="7572428" cy="1569660"/>
          </a:xfrm>
          <a:prstGeom prst="rect">
            <a:avLst/>
          </a:prstGeom>
          <a:noFill/>
        </p:spPr>
        <p:txBody>
          <a:bodyPr wrap="square" rtlCol="0">
            <a:spAutoFit/>
          </a:bodyPr>
          <a:lstStyle/>
          <a:p>
            <a:r>
              <a:rPr kumimoji="1" lang="ja-JP" altLang="en-US" sz="3200" dirty="0" smtClean="0"/>
              <a:t>・水素原子源の安定化</a:t>
            </a:r>
            <a:endParaRPr kumimoji="1" lang="en-US" altLang="ja-JP" sz="3200" dirty="0" smtClean="0"/>
          </a:p>
          <a:p>
            <a:r>
              <a:rPr lang="ja-JP" altLang="en-US" sz="3200" dirty="0" smtClean="0"/>
              <a:t>・検出器のノイズの軽減</a:t>
            </a:r>
            <a:endParaRPr lang="en-US" altLang="ja-JP" sz="3200" dirty="0" smtClean="0"/>
          </a:p>
          <a:p>
            <a:r>
              <a:rPr lang="en-US" altLang="ja-JP" sz="3200" dirty="0" smtClean="0"/>
              <a:t>	</a:t>
            </a:r>
            <a:r>
              <a:rPr lang="ja-JP" altLang="en-US" sz="3200" dirty="0" smtClean="0"/>
              <a:t>→安定した</a:t>
            </a:r>
            <a:r>
              <a:rPr lang="en-US" altLang="ja-JP" sz="3200" dirty="0" smtClean="0"/>
              <a:t>2s</a:t>
            </a:r>
            <a:r>
              <a:rPr lang="ja-JP" altLang="en-US" sz="3200" dirty="0" smtClean="0"/>
              <a:t>水素原子ビームの確立</a:t>
            </a:r>
            <a:endParaRPr kumimoji="1" lang="ja-JP" altLang="en-US" sz="3200" dirty="0"/>
          </a:p>
        </p:txBody>
      </p:sp>
      <p:sp>
        <p:nvSpPr>
          <p:cNvPr id="4" name="テキスト ボックス 3"/>
          <p:cNvSpPr txBox="1"/>
          <p:nvPr/>
        </p:nvSpPr>
        <p:spPr>
          <a:xfrm>
            <a:off x="785786" y="3714752"/>
            <a:ext cx="4786346" cy="584775"/>
          </a:xfrm>
          <a:prstGeom prst="rect">
            <a:avLst/>
          </a:prstGeom>
          <a:noFill/>
        </p:spPr>
        <p:txBody>
          <a:bodyPr wrap="square" rtlCol="0">
            <a:spAutoFit/>
          </a:bodyPr>
          <a:lstStyle/>
          <a:p>
            <a:r>
              <a:rPr kumimoji="1" lang="en-US" altLang="ja-JP" sz="3200" dirty="0" smtClean="0"/>
              <a:t>RF</a:t>
            </a:r>
            <a:r>
              <a:rPr kumimoji="1" lang="ja-JP" altLang="en-US" sz="3200" dirty="0" smtClean="0"/>
              <a:t>とマグネットの作成</a:t>
            </a:r>
            <a:endParaRPr kumimoji="1" lang="ja-JP" altLang="en-US" sz="3200" dirty="0"/>
          </a:p>
        </p:txBody>
      </p:sp>
      <p:sp>
        <p:nvSpPr>
          <p:cNvPr id="5" name="テキスト ボックス 4"/>
          <p:cNvSpPr txBox="1"/>
          <p:nvPr/>
        </p:nvSpPr>
        <p:spPr>
          <a:xfrm>
            <a:off x="357158" y="4857760"/>
            <a:ext cx="8358246" cy="1323439"/>
          </a:xfrm>
          <a:prstGeom prst="rect">
            <a:avLst/>
          </a:prstGeom>
          <a:noFill/>
        </p:spPr>
        <p:txBody>
          <a:bodyPr wrap="square" rtlCol="0">
            <a:spAutoFit/>
          </a:bodyPr>
          <a:lstStyle/>
          <a:p>
            <a:pPr algn="ctr"/>
            <a:r>
              <a:rPr lang="ja-JP" altLang="en-US" sz="4000" dirty="0" smtClean="0">
                <a:solidFill>
                  <a:srgbClr val="FFFF00"/>
                </a:solidFill>
              </a:rPr>
              <a:t>これらをクリアすれば</a:t>
            </a:r>
            <a:endParaRPr lang="en-US" altLang="ja-JP" sz="4000" dirty="0" smtClean="0">
              <a:solidFill>
                <a:srgbClr val="FFFF00"/>
              </a:solidFill>
            </a:endParaRPr>
          </a:p>
          <a:p>
            <a:pPr algn="ctr"/>
            <a:r>
              <a:rPr lang="en-US" altLang="ja-JP" sz="4000" dirty="0" smtClean="0">
                <a:solidFill>
                  <a:srgbClr val="FFFF00"/>
                </a:solidFill>
              </a:rPr>
              <a:t>Lamb</a:t>
            </a:r>
            <a:r>
              <a:rPr lang="ja-JP" altLang="en-US" sz="4000" dirty="0" smtClean="0">
                <a:solidFill>
                  <a:srgbClr val="FFFF00"/>
                </a:solidFill>
              </a:rPr>
              <a:t> </a:t>
            </a:r>
            <a:r>
              <a:rPr lang="en-US" altLang="ja-JP" sz="4000" dirty="0" smtClean="0">
                <a:solidFill>
                  <a:srgbClr val="FFFF00"/>
                </a:solidFill>
              </a:rPr>
              <a:t>shift</a:t>
            </a:r>
            <a:r>
              <a:rPr lang="ja-JP" altLang="en-US" sz="4000" dirty="0" smtClean="0">
                <a:solidFill>
                  <a:srgbClr val="FFFF00"/>
                </a:solidFill>
              </a:rPr>
              <a:t>の</a:t>
            </a:r>
            <a:r>
              <a:rPr lang="ja-JP" altLang="en-US" sz="4000" dirty="0" smtClean="0">
                <a:solidFill>
                  <a:srgbClr val="FFFF00"/>
                </a:solidFill>
              </a:rPr>
              <a:t>測定が可能</a:t>
            </a:r>
            <a:endParaRPr kumimoji="1" lang="ja-JP" altLang="en-US" sz="4000" dirty="0">
              <a:solidFill>
                <a:srgbClr val="FFFF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日付プレースホルダ 1"/>
          <p:cNvSpPr>
            <a:spLocks noGrp="1"/>
          </p:cNvSpPr>
          <p:nvPr>
            <p:ph type="dt" idx="10"/>
          </p:nvPr>
        </p:nvSpPr>
        <p:spPr>
          <a:xfrm>
            <a:off x="457200" y="6356350"/>
            <a:ext cx="2058302" cy="365125"/>
          </a:xfrm>
        </p:spPr>
        <p:txBody>
          <a:bodyPr/>
          <a:lstStyle/>
          <a:p>
            <a:r>
              <a:rPr lang="en-US" dirty="0">
                <a:latin typeface="+mn-ea"/>
              </a:rPr>
              <a:t>10/3/12</a:t>
            </a:r>
          </a:p>
        </p:txBody>
      </p:sp>
      <p:pic>
        <p:nvPicPr>
          <p:cNvPr id="17409" name="Picture 1"/>
          <p:cNvPicPr>
            <a:picLocks noChangeAspect="1" noChangeArrowheads="1"/>
          </p:cNvPicPr>
          <p:nvPr/>
        </p:nvPicPr>
        <p:blipFill>
          <a:blip r:embed="rId3"/>
          <a:srcRect/>
          <a:stretch>
            <a:fillRect/>
          </a:stretch>
        </p:blipFill>
        <p:spPr bwMode="auto">
          <a:xfrm>
            <a:off x="285720" y="571480"/>
            <a:ext cx="8530316" cy="6076950"/>
          </a:xfrm>
          <a:prstGeom prst="rect">
            <a:avLst/>
          </a:prstGeom>
          <a:noFill/>
          <a:ln w="9525">
            <a:noFill/>
            <a:round/>
            <a:headEnd/>
            <a:tailEnd/>
          </a:ln>
          <a:effectLst/>
        </p:spPr>
      </p:pic>
      <p:sp>
        <p:nvSpPr>
          <p:cNvPr id="17410" name="Rectangle 2"/>
          <p:cNvSpPr>
            <a:spLocks noChangeArrowheads="1"/>
          </p:cNvSpPr>
          <p:nvPr/>
        </p:nvSpPr>
        <p:spPr bwMode="auto">
          <a:xfrm>
            <a:off x="323851" y="0"/>
            <a:ext cx="5210078"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00"/>
                </a:solidFill>
                <a:latin typeface="+mn-ea"/>
                <a:ea typeface="+mn-ea"/>
              </a:rPr>
              <a:t>電子銃の回路図</a:t>
            </a:r>
          </a:p>
        </p:txBody>
      </p:sp>
      <p:sp>
        <p:nvSpPr>
          <p:cNvPr id="17411" name="Rectangle 3"/>
          <p:cNvSpPr>
            <a:spLocks noChangeArrowheads="1"/>
          </p:cNvSpPr>
          <p:nvPr/>
        </p:nvSpPr>
        <p:spPr bwMode="auto">
          <a:xfrm>
            <a:off x="3276600" y="2852738"/>
            <a:ext cx="764207" cy="366712"/>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2" name="Rectangle 4"/>
          <p:cNvSpPr>
            <a:spLocks noChangeArrowheads="1"/>
          </p:cNvSpPr>
          <p:nvPr/>
        </p:nvSpPr>
        <p:spPr bwMode="auto">
          <a:xfrm>
            <a:off x="1908175" y="3644900"/>
            <a:ext cx="1249684"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3" name="Rectangle 5"/>
          <p:cNvSpPr>
            <a:spLocks noChangeArrowheads="1"/>
          </p:cNvSpPr>
          <p:nvPr/>
        </p:nvSpPr>
        <p:spPr bwMode="auto">
          <a:xfrm>
            <a:off x="468313" y="6165850"/>
            <a:ext cx="2917459"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4" name="Rectangle 6"/>
          <p:cNvSpPr>
            <a:spLocks noChangeArrowheads="1"/>
          </p:cNvSpPr>
          <p:nvPr/>
        </p:nvSpPr>
        <p:spPr bwMode="auto">
          <a:xfrm>
            <a:off x="1476375" y="4365625"/>
            <a:ext cx="2082806"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7415" name="Text Box 7"/>
          <p:cNvSpPr txBox="1">
            <a:spLocks noChangeArrowheads="1"/>
          </p:cNvSpPr>
          <p:nvPr/>
        </p:nvSpPr>
        <p:spPr bwMode="auto">
          <a:xfrm>
            <a:off x="1260475" y="900113"/>
            <a:ext cx="1882765"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b="1" dirty="0" smtClean="0">
                <a:solidFill>
                  <a:srgbClr val="FF3366"/>
                </a:solidFill>
                <a:latin typeface="+mn-ea"/>
                <a:ea typeface="+mn-ea"/>
              </a:rPr>
              <a:t>H beam</a:t>
            </a:r>
            <a:endParaRPr lang="en-US" b="1" dirty="0">
              <a:solidFill>
                <a:srgbClr val="FF3366"/>
              </a:solidFill>
              <a:latin typeface="+mn-ea"/>
              <a:ea typeface="+mn-ea"/>
            </a:endParaRPr>
          </a:p>
        </p:txBody>
      </p:sp>
      <p:sp>
        <p:nvSpPr>
          <p:cNvPr id="17416" name="Text Box 8"/>
          <p:cNvSpPr txBox="1">
            <a:spLocks noChangeArrowheads="1"/>
          </p:cNvSpPr>
          <p:nvPr/>
        </p:nvSpPr>
        <p:spPr bwMode="auto">
          <a:xfrm>
            <a:off x="5759450" y="900113"/>
            <a:ext cx="1812946"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FF3366"/>
                </a:solidFill>
                <a:latin typeface="+mn-ea"/>
                <a:ea typeface="+mn-ea"/>
              </a:rPr>
              <a:t>H beam</a:t>
            </a:r>
            <a:endParaRPr lang="en-US" b="1" dirty="0">
              <a:solidFill>
                <a:srgbClr val="FF3366"/>
              </a:solidFill>
              <a:latin typeface="+mn-ea"/>
              <a:ea typeface="+mn-ea"/>
            </a:endParaRPr>
          </a:p>
        </p:txBody>
      </p:sp>
      <p:sp>
        <p:nvSpPr>
          <p:cNvPr id="17417" name="AutoShape 9"/>
          <p:cNvSpPr>
            <a:spLocks noChangeArrowheads="1"/>
          </p:cNvSpPr>
          <p:nvPr/>
        </p:nvSpPr>
        <p:spPr bwMode="auto">
          <a:xfrm>
            <a:off x="4097338" y="1079500"/>
            <a:ext cx="868346" cy="360363"/>
          </a:xfrm>
          <a:prstGeom prst="roundRect">
            <a:avLst>
              <a:gd name="adj" fmla="val 440"/>
            </a:avLst>
          </a:prstGeom>
          <a:solidFill>
            <a:srgbClr val="FFFFFF"/>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7418" name="Text Box 10"/>
          <p:cNvSpPr txBox="1">
            <a:spLocks noChangeArrowheads="1"/>
          </p:cNvSpPr>
          <p:nvPr/>
        </p:nvSpPr>
        <p:spPr bwMode="auto">
          <a:xfrm>
            <a:off x="3959225" y="1079500"/>
            <a:ext cx="1255717" cy="3619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+～10eV</a:t>
            </a:r>
          </a:p>
        </p:txBody>
      </p:sp>
      <p:sp>
        <p:nvSpPr>
          <p:cNvPr id="17419" name="AutoShape 11"/>
          <p:cNvSpPr>
            <a:spLocks noChangeArrowheads="1"/>
          </p:cNvSpPr>
          <p:nvPr/>
        </p:nvSpPr>
        <p:spPr bwMode="auto">
          <a:xfrm>
            <a:off x="4071934" y="3929066"/>
            <a:ext cx="695290" cy="179388"/>
          </a:xfrm>
          <a:prstGeom prst="leftRightArrow">
            <a:avLst>
              <a:gd name="adj1" fmla="val 50000"/>
              <a:gd name="adj2" fmla="val 79982"/>
            </a:avLst>
          </a:prstGeom>
          <a:solidFill>
            <a:srgbClr val="000000"/>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7420" name="Text Box 12"/>
          <p:cNvSpPr txBox="1">
            <a:spLocks noChangeArrowheads="1"/>
          </p:cNvSpPr>
          <p:nvPr/>
        </p:nvSpPr>
        <p:spPr bwMode="auto">
          <a:xfrm>
            <a:off x="4140201" y="4140200"/>
            <a:ext cx="578898" cy="360363"/>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1.7V</a:t>
            </a:r>
          </a:p>
        </p:txBody>
      </p:sp>
      <p:sp>
        <p:nvSpPr>
          <p:cNvPr id="17421" name="Text Box 13"/>
          <p:cNvSpPr txBox="1">
            <a:spLocks noChangeArrowheads="1"/>
          </p:cNvSpPr>
          <p:nvPr/>
        </p:nvSpPr>
        <p:spPr bwMode="auto">
          <a:xfrm>
            <a:off x="4013200" y="2879725"/>
            <a:ext cx="295575"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
        <p:nvSpPr>
          <p:cNvPr id="17422" name="Text Box 14"/>
          <p:cNvSpPr txBox="1">
            <a:spLocks noChangeArrowheads="1"/>
          </p:cNvSpPr>
          <p:nvPr/>
        </p:nvSpPr>
        <p:spPr bwMode="auto">
          <a:xfrm>
            <a:off x="4319589" y="2879725"/>
            <a:ext cx="295574"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
        <p:nvSpPr>
          <p:cNvPr id="17423" name="Text Box 15"/>
          <p:cNvSpPr txBox="1">
            <a:spLocks noChangeArrowheads="1"/>
          </p:cNvSpPr>
          <p:nvPr/>
        </p:nvSpPr>
        <p:spPr bwMode="auto">
          <a:xfrm>
            <a:off x="4552950" y="2879725"/>
            <a:ext cx="295575" cy="344488"/>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e</a:t>
            </a:r>
          </a:p>
        </p:txBody>
      </p:sp>
      <p:sp>
        <p:nvSpPr>
          <p:cNvPr id="18" name="Text Box 4"/>
          <p:cNvSpPr txBox="1">
            <a:spLocks noChangeArrowheads="1"/>
          </p:cNvSpPr>
          <p:nvPr/>
        </p:nvSpPr>
        <p:spPr bwMode="auto">
          <a:xfrm>
            <a:off x="5500694" y="2500306"/>
            <a:ext cx="900113" cy="3619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～10V</a:t>
            </a:r>
          </a:p>
        </p:txBody>
      </p:sp>
      <p:sp>
        <p:nvSpPr>
          <p:cNvPr id="19" name="AutoShape 3"/>
          <p:cNvSpPr>
            <a:spLocks noChangeArrowheads="1"/>
          </p:cNvSpPr>
          <p:nvPr/>
        </p:nvSpPr>
        <p:spPr bwMode="auto">
          <a:xfrm>
            <a:off x="5357818" y="2571744"/>
            <a:ext cx="179388" cy="720725"/>
          </a:xfrm>
          <a:prstGeom prst="upDownArrow">
            <a:avLst>
              <a:gd name="adj1" fmla="val 50000"/>
              <a:gd name="adj2" fmla="val 79982"/>
            </a:avLst>
          </a:prstGeom>
          <a:solidFill>
            <a:srgbClr val="000000"/>
          </a:solidFill>
          <a:ln w="9360">
            <a:solidFill>
              <a:srgbClr val="000000"/>
            </a:solidFill>
            <a:round/>
            <a:headEnd/>
            <a:tailEnd/>
          </a:ln>
          <a:effectLst/>
        </p:spPr>
        <p:txBody>
          <a:bodyPr wrap="none" anchor="ctr"/>
          <a:lstStyle/>
          <a:p>
            <a:endParaRPr lang="ja-JP" alt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additive="repl">
                                        <p:cTn id="6" dur="1" fill="hold">
                                          <p:stCondLst>
                                            <p:cond delay="0"/>
                                          </p:stCondLst>
                                        </p:cTn>
                                        <p:tgtEl>
                                          <p:spTgt spid="18"/>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付プレースホルダ 1"/>
          <p:cNvSpPr>
            <a:spLocks noGrp="1"/>
          </p:cNvSpPr>
          <p:nvPr>
            <p:ph type="dt" idx="10"/>
          </p:nvPr>
        </p:nvSpPr>
        <p:spPr/>
        <p:txBody>
          <a:bodyPr/>
          <a:lstStyle/>
          <a:p>
            <a:r>
              <a:rPr lang="en-US" dirty="0">
                <a:latin typeface="+mn-ea"/>
              </a:rPr>
              <a:t>10/3/12</a:t>
            </a:r>
          </a:p>
        </p:txBody>
      </p:sp>
      <p:pic>
        <p:nvPicPr>
          <p:cNvPr id="16385" name="Picture 1"/>
          <p:cNvPicPr>
            <a:picLocks noChangeAspect="1" noChangeArrowheads="1"/>
          </p:cNvPicPr>
          <p:nvPr/>
        </p:nvPicPr>
        <p:blipFill>
          <a:blip r:embed="rId3"/>
          <a:srcRect/>
          <a:stretch>
            <a:fillRect/>
          </a:stretch>
        </p:blipFill>
        <p:spPr bwMode="auto">
          <a:xfrm>
            <a:off x="179388" y="582613"/>
            <a:ext cx="8820150" cy="6076950"/>
          </a:xfrm>
          <a:prstGeom prst="rect">
            <a:avLst/>
          </a:prstGeom>
          <a:noFill/>
          <a:ln w="9525">
            <a:noFill/>
            <a:round/>
            <a:headEnd/>
            <a:tailEnd/>
          </a:ln>
          <a:effectLst/>
        </p:spPr>
      </p:pic>
      <p:sp>
        <p:nvSpPr>
          <p:cNvPr id="16386" name="AutoShape 2"/>
          <p:cNvSpPr>
            <a:spLocks noChangeArrowheads="1"/>
          </p:cNvSpPr>
          <p:nvPr/>
        </p:nvSpPr>
        <p:spPr bwMode="auto">
          <a:xfrm>
            <a:off x="3240088" y="2879725"/>
            <a:ext cx="720725" cy="360363"/>
          </a:xfrm>
          <a:prstGeom prst="roundRect">
            <a:avLst>
              <a:gd name="adj" fmla="val 440"/>
            </a:avLst>
          </a:prstGeom>
          <a:solidFill>
            <a:srgbClr val="FFFFFF"/>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6387" name="AutoShape 3"/>
          <p:cNvSpPr>
            <a:spLocks noChangeArrowheads="1"/>
          </p:cNvSpPr>
          <p:nvPr/>
        </p:nvSpPr>
        <p:spPr bwMode="auto">
          <a:xfrm>
            <a:off x="3786182" y="2571744"/>
            <a:ext cx="179388" cy="720725"/>
          </a:xfrm>
          <a:prstGeom prst="upDownArrow">
            <a:avLst>
              <a:gd name="adj1" fmla="val 50000"/>
              <a:gd name="adj2" fmla="val 79982"/>
            </a:avLst>
          </a:prstGeom>
          <a:solidFill>
            <a:srgbClr val="000000"/>
          </a:solidFill>
          <a:ln w="9360">
            <a:solidFill>
              <a:srgbClr val="000000"/>
            </a:solidFill>
            <a:round/>
            <a:headEnd/>
            <a:tailEnd/>
          </a:ln>
          <a:effectLst/>
        </p:spPr>
        <p:txBody>
          <a:bodyPr wrap="none" anchor="ctr"/>
          <a:lstStyle/>
          <a:p>
            <a:endParaRPr lang="ja-JP" altLang="en-US" dirty="0">
              <a:latin typeface="+mn-ea"/>
              <a:ea typeface="+mn-ea"/>
            </a:endParaRPr>
          </a:p>
        </p:txBody>
      </p:sp>
      <p:sp>
        <p:nvSpPr>
          <p:cNvPr id="16388" name="Text Box 4"/>
          <p:cNvSpPr txBox="1">
            <a:spLocks noChangeArrowheads="1"/>
          </p:cNvSpPr>
          <p:nvPr/>
        </p:nvSpPr>
        <p:spPr bwMode="auto">
          <a:xfrm>
            <a:off x="2928926" y="2643182"/>
            <a:ext cx="900113" cy="3619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effectLst>
                  <a:outerShdw blurRad="38100" dist="38100" dir="2700000" algn="tl">
                    <a:srgbClr val="FFFFFF"/>
                  </a:outerShdw>
                </a:effectLst>
                <a:latin typeface="+mn-ea"/>
                <a:ea typeface="+mn-ea"/>
              </a:rPr>
              <a:t> </a:t>
            </a:r>
            <a:r>
              <a:rPr lang="en-US" b="1" dirty="0">
                <a:solidFill>
                  <a:srgbClr val="000000"/>
                </a:solidFill>
                <a:latin typeface="+mn-ea"/>
                <a:ea typeface="+mn-ea"/>
              </a:rPr>
              <a:t>～10V</a:t>
            </a:r>
          </a:p>
        </p:txBody>
      </p:sp>
      <p:sp>
        <p:nvSpPr>
          <p:cNvPr id="16389" name="Rectangle 5"/>
          <p:cNvSpPr>
            <a:spLocks noChangeArrowheads="1"/>
          </p:cNvSpPr>
          <p:nvPr/>
        </p:nvSpPr>
        <p:spPr bwMode="auto">
          <a:xfrm>
            <a:off x="323850" y="0"/>
            <a:ext cx="5400675" cy="579438"/>
          </a:xfrm>
          <a:prstGeom prst="rect">
            <a:avLst/>
          </a:prstGeom>
          <a:noFill/>
          <a:ln w="9525">
            <a:noFill/>
            <a:round/>
            <a:headEnd/>
            <a:tailEnd/>
          </a:ln>
          <a:effectLst/>
        </p:spPr>
        <p:txBody>
          <a:bodyPr lIns="90000" tIns="45000" rIns="90000" bIns="45000"/>
          <a:lstStyle/>
          <a:p>
            <a:pPr hangingPunct="1">
              <a:lnSpc>
                <a:spcPct val="102000"/>
              </a:lnSpc>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a:solidFill>
                  <a:srgbClr val="FFFF00"/>
                </a:solidFill>
                <a:latin typeface="+mn-ea"/>
                <a:ea typeface="+mn-ea"/>
              </a:rPr>
              <a:t>電子銃の回路図</a:t>
            </a:r>
          </a:p>
        </p:txBody>
      </p:sp>
      <p:sp>
        <p:nvSpPr>
          <p:cNvPr id="16391" name="Rectangle 7"/>
          <p:cNvSpPr>
            <a:spLocks noChangeArrowheads="1"/>
          </p:cNvSpPr>
          <p:nvPr/>
        </p:nvSpPr>
        <p:spPr bwMode="auto">
          <a:xfrm>
            <a:off x="1908175" y="3644900"/>
            <a:ext cx="1295400"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2" name="Rectangle 8"/>
          <p:cNvSpPr>
            <a:spLocks noChangeArrowheads="1"/>
          </p:cNvSpPr>
          <p:nvPr/>
        </p:nvSpPr>
        <p:spPr bwMode="auto">
          <a:xfrm>
            <a:off x="468313" y="6165850"/>
            <a:ext cx="3024187"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3" name="Rectangle 9"/>
          <p:cNvSpPr>
            <a:spLocks noChangeArrowheads="1"/>
          </p:cNvSpPr>
          <p:nvPr/>
        </p:nvSpPr>
        <p:spPr bwMode="auto">
          <a:xfrm>
            <a:off x="1476375" y="4365625"/>
            <a:ext cx="2159000" cy="366713"/>
          </a:xfrm>
          <a:prstGeom prst="rect">
            <a:avLst/>
          </a:prstGeom>
          <a:noFill/>
          <a:ln w="9525">
            <a:noFill/>
            <a:round/>
            <a:headEnd/>
            <a:tailEnd/>
          </a:ln>
          <a:effectLst/>
        </p:spPr>
        <p:txBody>
          <a:bodyPr wrap="none" anchor="ctr"/>
          <a:lstStyle/>
          <a:p>
            <a:endParaRPr lang="ja-JP" altLang="en-US" dirty="0">
              <a:latin typeface="+mn-ea"/>
              <a:ea typeface="+mn-ea"/>
            </a:endParaRPr>
          </a:p>
        </p:txBody>
      </p:sp>
      <p:sp>
        <p:nvSpPr>
          <p:cNvPr id="16394" name="Text Box 10"/>
          <p:cNvSpPr txBox="1">
            <a:spLocks noChangeArrowheads="1"/>
          </p:cNvSpPr>
          <p:nvPr/>
        </p:nvSpPr>
        <p:spPr bwMode="auto">
          <a:xfrm>
            <a:off x="1260474" y="900113"/>
            <a:ext cx="1811327"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FF3366"/>
                </a:solidFill>
                <a:latin typeface="+mn-ea"/>
                <a:ea typeface="+mn-ea"/>
              </a:rPr>
              <a:t>H(1s) beam</a:t>
            </a:r>
            <a:endParaRPr lang="en-US" b="1" dirty="0">
              <a:solidFill>
                <a:srgbClr val="FF3366"/>
              </a:solidFill>
              <a:latin typeface="+mn-ea"/>
              <a:ea typeface="+mn-ea"/>
            </a:endParaRPr>
          </a:p>
        </p:txBody>
      </p:sp>
      <p:sp>
        <p:nvSpPr>
          <p:cNvPr id="16395" name="Text Box 11"/>
          <p:cNvSpPr txBox="1">
            <a:spLocks noChangeArrowheads="1"/>
          </p:cNvSpPr>
          <p:nvPr/>
        </p:nvSpPr>
        <p:spPr bwMode="auto">
          <a:xfrm>
            <a:off x="5759450" y="900113"/>
            <a:ext cx="1884384" cy="381000"/>
          </a:xfrm>
          <a:prstGeom prst="rect">
            <a:avLst/>
          </a:prstGeom>
          <a:noFill/>
          <a:ln w="9525">
            <a:noFill/>
            <a:round/>
            <a:headEnd/>
            <a:tailEnd/>
          </a:ln>
          <a:effectLst/>
        </p:spPr>
        <p:txBody>
          <a:bodyPr lIns="108000" tIns="63000" rIns="108000" bIns="63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FF3366"/>
                </a:solidFill>
                <a:latin typeface="+mn-ea"/>
                <a:ea typeface="+mn-ea"/>
              </a:rPr>
              <a:t>H(1s+2s) beam</a:t>
            </a:r>
            <a:endParaRPr lang="en-US" b="1" dirty="0">
              <a:solidFill>
                <a:srgbClr val="FF3366"/>
              </a:solidFill>
              <a:latin typeface="+mn-ea"/>
              <a:ea typeface="+mn-ea"/>
            </a:endParaRPr>
          </a:p>
        </p:txBody>
      </p:sp>
      <p:sp>
        <p:nvSpPr>
          <p:cNvPr id="16396" name="AutoShape 12"/>
          <p:cNvSpPr>
            <a:spLocks noChangeArrowheads="1"/>
          </p:cNvSpPr>
          <p:nvPr/>
        </p:nvSpPr>
        <p:spPr bwMode="auto">
          <a:xfrm>
            <a:off x="4140200" y="3959225"/>
            <a:ext cx="720725" cy="179388"/>
          </a:xfrm>
          <a:prstGeom prst="leftRightArrow">
            <a:avLst>
              <a:gd name="adj1" fmla="val 50000"/>
              <a:gd name="adj2" fmla="val 79982"/>
            </a:avLst>
          </a:prstGeom>
          <a:solidFill>
            <a:srgbClr val="000000"/>
          </a:solidFill>
          <a:ln w="9360">
            <a:solidFill>
              <a:srgbClr val="FFFFFF"/>
            </a:solidFill>
            <a:round/>
            <a:headEnd/>
            <a:tailEnd/>
          </a:ln>
          <a:effectLst/>
        </p:spPr>
        <p:txBody>
          <a:bodyPr wrap="none" anchor="ctr"/>
          <a:lstStyle/>
          <a:p>
            <a:endParaRPr lang="ja-JP" altLang="en-US" dirty="0">
              <a:latin typeface="+mn-ea"/>
              <a:ea typeface="+mn-ea"/>
            </a:endParaRPr>
          </a:p>
        </p:txBody>
      </p:sp>
      <p:sp>
        <p:nvSpPr>
          <p:cNvPr id="16397" name="Text Box 13"/>
          <p:cNvSpPr txBox="1">
            <a:spLocks noChangeArrowheads="1"/>
          </p:cNvSpPr>
          <p:nvPr/>
        </p:nvSpPr>
        <p:spPr bwMode="auto">
          <a:xfrm>
            <a:off x="4140200" y="4140200"/>
            <a:ext cx="600075" cy="360363"/>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mn-ea"/>
                <a:ea typeface="+mn-ea"/>
              </a:rPr>
              <a:t>1.7V</a:t>
            </a:r>
          </a:p>
        </p:txBody>
      </p:sp>
      <p:sp>
        <p:nvSpPr>
          <p:cNvPr id="16" name="テキスト ボックス 15"/>
          <p:cNvSpPr txBox="1"/>
          <p:nvPr/>
        </p:nvSpPr>
        <p:spPr>
          <a:xfrm>
            <a:off x="4286248" y="2857496"/>
            <a:ext cx="428628" cy="369332"/>
          </a:xfrm>
          <a:prstGeom prst="rect">
            <a:avLst/>
          </a:prstGeom>
          <a:noFill/>
        </p:spPr>
        <p:txBody>
          <a:bodyPr wrap="square" rtlCol="0">
            <a:spAutoFit/>
          </a:bodyPr>
          <a:lstStyle/>
          <a:p>
            <a:r>
              <a:rPr lang="en-US" altLang="ja-JP" dirty="0" smtClean="0">
                <a:solidFill>
                  <a:schemeClr val="bg1"/>
                </a:solidFill>
              </a:rPr>
              <a:t>e</a:t>
            </a:r>
            <a:r>
              <a:rPr kumimoji="1" lang="en-US" altLang="ja-JP" baseline="30000" dirty="0" smtClean="0">
                <a:solidFill>
                  <a:schemeClr val="bg1"/>
                </a:solidFill>
              </a:rPr>
              <a:t>-</a:t>
            </a:r>
            <a:endParaRPr kumimoji="1" lang="ja-JP" altLang="en-US" baseline="30000" dirty="0">
              <a:solidFill>
                <a:schemeClr val="bg1"/>
              </a:solidFill>
            </a:endParaRPr>
          </a:p>
        </p:txBody>
      </p:sp>
      <p:sp>
        <p:nvSpPr>
          <p:cNvPr id="17" name="テキスト ボックス 16"/>
          <p:cNvSpPr txBox="1"/>
          <p:nvPr/>
        </p:nvSpPr>
        <p:spPr>
          <a:xfrm>
            <a:off x="4643438" y="2857496"/>
            <a:ext cx="428628" cy="369332"/>
          </a:xfrm>
          <a:prstGeom prst="rect">
            <a:avLst/>
          </a:prstGeom>
          <a:noFill/>
        </p:spPr>
        <p:txBody>
          <a:bodyPr wrap="square" rtlCol="0">
            <a:spAutoFit/>
          </a:bodyPr>
          <a:lstStyle/>
          <a:p>
            <a:r>
              <a:rPr lang="en-US" altLang="ja-JP" dirty="0" smtClean="0">
                <a:solidFill>
                  <a:schemeClr val="bg1"/>
                </a:solidFill>
              </a:rPr>
              <a:t>e</a:t>
            </a:r>
            <a:r>
              <a:rPr kumimoji="1" lang="en-US" altLang="ja-JP" baseline="30000" dirty="0" smtClean="0">
                <a:solidFill>
                  <a:schemeClr val="bg1"/>
                </a:solidFill>
              </a:rPr>
              <a:t>-</a:t>
            </a:r>
            <a:endParaRPr kumimoji="1" lang="ja-JP" altLang="en-US" baseline="30000" dirty="0">
              <a:solidFill>
                <a:schemeClr val="bg1"/>
              </a:solidFill>
            </a:endParaRPr>
          </a:p>
        </p:txBody>
      </p:sp>
      <p:sp>
        <p:nvSpPr>
          <p:cNvPr id="18" name="テキスト ボックス 17"/>
          <p:cNvSpPr txBox="1"/>
          <p:nvPr/>
        </p:nvSpPr>
        <p:spPr>
          <a:xfrm>
            <a:off x="4000496" y="2857496"/>
            <a:ext cx="428628" cy="369332"/>
          </a:xfrm>
          <a:prstGeom prst="rect">
            <a:avLst/>
          </a:prstGeom>
          <a:noFill/>
        </p:spPr>
        <p:txBody>
          <a:bodyPr wrap="square" rtlCol="0">
            <a:spAutoFit/>
          </a:bodyPr>
          <a:lstStyle/>
          <a:p>
            <a:r>
              <a:rPr lang="en-US" altLang="ja-JP" dirty="0" smtClean="0">
                <a:solidFill>
                  <a:schemeClr val="bg1"/>
                </a:solidFill>
              </a:rPr>
              <a:t>e</a:t>
            </a:r>
            <a:r>
              <a:rPr kumimoji="1" lang="en-US" altLang="ja-JP" baseline="30000" dirty="0" smtClean="0">
                <a:solidFill>
                  <a:schemeClr val="bg1"/>
                </a:solidFill>
              </a:rPr>
              <a:t>-</a:t>
            </a:r>
            <a:endParaRPr kumimoji="1" lang="ja-JP" altLang="en-US" baseline="30000" dirty="0">
              <a:solidFill>
                <a:schemeClr val="bg1"/>
              </a:solidFill>
            </a:endParaRPr>
          </a:p>
        </p:txBody>
      </p:sp>
      <p:cxnSp>
        <p:nvCxnSpPr>
          <p:cNvPr id="20" name="直線矢印コネクタ 19"/>
          <p:cNvCxnSpPr/>
          <p:nvPr/>
        </p:nvCxnSpPr>
        <p:spPr>
          <a:xfrm rot="5400000" flipH="1" flipV="1">
            <a:off x="4357686" y="2786058"/>
            <a:ext cx="285752"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5400000" flipH="1" flipV="1">
            <a:off x="4071140" y="2786058"/>
            <a:ext cx="286546" cy="794"/>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5400000" flipH="1" flipV="1">
            <a:off x="4644232" y="2785264"/>
            <a:ext cx="285752"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0"/>
                                          </p:stCondLst>
                                        </p:cTn>
                                        <p:tgtEl>
                                          <p:spTgt spid="16386"/>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6387"/>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6388"/>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1639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6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7" grpId="0" animBg="1"/>
      <p:bldP spid="163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357188" y="214313"/>
            <a:ext cx="6357952" cy="707886"/>
          </a:xfrm>
          <a:prstGeom prst="rect">
            <a:avLst/>
          </a:prstGeom>
          <a:noFill/>
          <a:ln w="9525">
            <a:noFill/>
            <a:miter lim="800000"/>
            <a:headEnd/>
            <a:tailEnd/>
          </a:ln>
        </p:spPr>
        <p:txBody>
          <a:bodyPr wrap="square">
            <a:spAutoFit/>
          </a:bodyPr>
          <a:lstStyle/>
          <a:p>
            <a:pPr>
              <a:spcBef>
                <a:spcPct val="50000"/>
              </a:spcBef>
            </a:pPr>
            <a:r>
              <a:rPr lang="ja-JP" altLang="en-US" sz="4000" b="1" u="sng" dirty="0" smtClean="0">
                <a:solidFill>
                  <a:srgbClr val="FF0000"/>
                </a:solidFill>
              </a:rPr>
              <a:t>水素分子から水素原子へ</a:t>
            </a:r>
            <a:endParaRPr lang="ja-JP" altLang="en-US" sz="4000" b="1" u="sng" dirty="0">
              <a:solidFill>
                <a:srgbClr val="FF0000"/>
              </a:solidFill>
            </a:endParaRPr>
          </a:p>
        </p:txBody>
      </p:sp>
      <p:sp>
        <p:nvSpPr>
          <p:cNvPr id="20482" name="テキスト ボックス 2"/>
          <p:cNvSpPr txBox="1">
            <a:spLocks noChangeArrowheads="1"/>
          </p:cNvSpPr>
          <p:nvPr/>
        </p:nvSpPr>
        <p:spPr bwMode="auto">
          <a:xfrm>
            <a:off x="214313" y="1000125"/>
            <a:ext cx="8786812" cy="5632450"/>
          </a:xfrm>
          <a:prstGeom prst="rect">
            <a:avLst/>
          </a:prstGeom>
          <a:noFill/>
          <a:ln w="9525">
            <a:noFill/>
            <a:miter lim="800000"/>
            <a:headEnd/>
            <a:tailEnd/>
          </a:ln>
        </p:spPr>
        <p:txBody>
          <a:bodyPr>
            <a:spAutoFit/>
          </a:bodyPr>
          <a:lstStyle/>
          <a:p>
            <a:r>
              <a:rPr lang="ja-JP" altLang="en-US" sz="3600" dirty="0"/>
              <a:t>水素分子を熱分離して、水素原子を作る。</a:t>
            </a:r>
            <a:endParaRPr lang="en-US" altLang="ja-JP" sz="3600" dirty="0"/>
          </a:p>
          <a:p>
            <a:r>
              <a:rPr lang="en-US" altLang="ja-JP" sz="3600" dirty="0"/>
              <a:t>Lamb</a:t>
            </a:r>
            <a:r>
              <a:rPr lang="ja-JP" altLang="en-US" sz="3600" dirty="0"/>
              <a:t>に従うと、約</a:t>
            </a:r>
            <a:r>
              <a:rPr lang="en-US" altLang="ja-JP" sz="3600" dirty="0"/>
              <a:t>1800K</a:t>
            </a:r>
            <a:r>
              <a:rPr lang="ja-JP" altLang="en-US" sz="3600" dirty="0"/>
              <a:t>に加熱したチューブを通すと水素原子ができる</a:t>
            </a:r>
            <a:endParaRPr lang="en-US" altLang="ja-JP" sz="3600" dirty="0"/>
          </a:p>
          <a:p>
            <a:r>
              <a:rPr lang="ja-JP" altLang="en-US" sz="3600" dirty="0"/>
              <a:t>我々は、</a:t>
            </a:r>
            <a:endParaRPr lang="en-US" altLang="ja-JP" sz="3600" dirty="0"/>
          </a:p>
          <a:p>
            <a:r>
              <a:rPr lang="ja-JP" altLang="en-US" sz="3600" dirty="0"/>
              <a:t>チューブには融点の高いタングステン（</a:t>
            </a:r>
            <a:r>
              <a:rPr lang="en-US" altLang="ja-JP" sz="3600" dirty="0"/>
              <a:t>W</a:t>
            </a:r>
            <a:r>
              <a:rPr lang="ja-JP" altLang="en-US" sz="3600" dirty="0"/>
              <a:t>）を用い、</a:t>
            </a:r>
            <a:endParaRPr lang="en-US" altLang="ja-JP" sz="3600" dirty="0"/>
          </a:p>
          <a:p>
            <a:r>
              <a:rPr lang="ja-JP" altLang="en-US" sz="3600" dirty="0" smtClean="0"/>
              <a:t>近く</a:t>
            </a:r>
            <a:r>
              <a:rPr lang="ja-JP" altLang="en-US" sz="3600" dirty="0"/>
              <a:t>にセットしたフィラメントからでる電子を、</a:t>
            </a:r>
            <a:r>
              <a:rPr lang="en-US" altLang="ja-JP" sz="3600" dirty="0"/>
              <a:t>W</a:t>
            </a:r>
            <a:r>
              <a:rPr lang="ja-JP" altLang="en-US" sz="3600" dirty="0"/>
              <a:t>チューブとフィラメントの間に電位差をかけることで加速してフィラメントにぶつけることで</a:t>
            </a:r>
            <a:r>
              <a:rPr lang="ja-JP" altLang="en-US" sz="3600" dirty="0" smtClean="0"/>
              <a:t>、加熱を行う</a:t>
            </a:r>
            <a:endParaRPr lang="ja-JP" altLang="en-US"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p:cNvSpPr txBox="1">
            <a:spLocks noChangeArrowheads="1"/>
          </p:cNvSpPr>
          <p:nvPr/>
        </p:nvSpPr>
        <p:spPr bwMode="auto">
          <a:xfrm>
            <a:off x="285750" y="214313"/>
            <a:ext cx="4824413" cy="701675"/>
          </a:xfrm>
          <a:prstGeom prst="rect">
            <a:avLst/>
          </a:prstGeom>
          <a:noFill/>
          <a:ln w="9525">
            <a:noFill/>
            <a:miter lim="800000"/>
            <a:headEnd/>
            <a:tailEnd/>
          </a:ln>
        </p:spPr>
        <p:txBody>
          <a:bodyPr>
            <a:spAutoFit/>
          </a:bodyPr>
          <a:lstStyle/>
          <a:p>
            <a:pPr>
              <a:spcBef>
                <a:spcPct val="50000"/>
              </a:spcBef>
            </a:pPr>
            <a:r>
              <a:rPr lang="ja-JP" altLang="en-US" sz="4000" b="1" u="sng" dirty="0" smtClean="0">
                <a:solidFill>
                  <a:srgbClr val="FF0000"/>
                </a:solidFill>
              </a:rPr>
              <a:t>水素原子を励起</a:t>
            </a:r>
            <a:endParaRPr lang="ja-JP" altLang="en-US" sz="4000" b="1" u="sng" dirty="0">
              <a:solidFill>
                <a:srgbClr val="FF0000"/>
              </a:solidFill>
            </a:endParaRPr>
          </a:p>
        </p:txBody>
      </p:sp>
      <p:sp>
        <p:nvSpPr>
          <p:cNvPr id="21506" name="テキスト ボックス 2"/>
          <p:cNvSpPr txBox="1">
            <a:spLocks noChangeArrowheads="1"/>
          </p:cNvSpPr>
          <p:nvPr/>
        </p:nvSpPr>
        <p:spPr bwMode="auto">
          <a:xfrm>
            <a:off x="285750" y="1143000"/>
            <a:ext cx="8572500" cy="1739900"/>
          </a:xfrm>
          <a:prstGeom prst="rect">
            <a:avLst/>
          </a:prstGeom>
          <a:noFill/>
          <a:ln w="9525">
            <a:noFill/>
            <a:miter lim="800000"/>
            <a:headEnd/>
            <a:tailEnd/>
          </a:ln>
        </p:spPr>
        <p:txBody>
          <a:bodyPr>
            <a:spAutoFit/>
          </a:bodyPr>
          <a:lstStyle/>
          <a:p>
            <a:r>
              <a:rPr lang="ja-JP" altLang="en-US" sz="3600"/>
              <a:t>作成した水素原子に、先とは別のフィラメントから発生させる電子をぶつけることで励起させる</a:t>
            </a:r>
          </a:p>
        </p:txBody>
      </p:sp>
      <p:sp>
        <p:nvSpPr>
          <p:cNvPr id="21507" name="テキスト ボックス 3"/>
          <p:cNvSpPr txBox="1">
            <a:spLocks noChangeArrowheads="1"/>
          </p:cNvSpPr>
          <p:nvPr/>
        </p:nvSpPr>
        <p:spPr bwMode="auto">
          <a:xfrm>
            <a:off x="1763713" y="4941888"/>
            <a:ext cx="5572125" cy="519112"/>
          </a:xfrm>
          <a:prstGeom prst="rect">
            <a:avLst/>
          </a:prstGeom>
          <a:noFill/>
          <a:ln w="9525">
            <a:noFill/>
            <a:miter lim="800000"/>
            <a:headEnd/>
            <a:tailEnd/>
          </a:ln>
        </p:spPr>
        <p:txBody>
          <a:bodyPr>
            <a:spAutoFit/>
          </a:bodyPr>
          <a:lstStyle/>
          <a:p>
            <a:r>
              <a:rPr lang="ja-JP" altLang="en-US" sz="2800" dirty="0">
                <a:solidFill>
                  <a:srgbClr val="00FFFF"/>
                </a:solidFill>
              </a:rPr>
              <a:t>我々が到達したのはこの辺りまで</a:t>
            </a:r>
          </a:p>
        </p:txBody>
      </p:sp>
      <p:sp>
        <p:nvSpPr>
          <p:cNvPr id="21510" name="Text Box 6"/>
          <p:cNvSpPr txBox="1">
            <a:spLocks noChangeArrowheads="1"/>
          </p:cNvSpPr>
          <p:nvPr/>
        </p:nvSpPr>
        <p:spPr bwMode="auto">
          <a:xfrm>
            <a:off x="395288" y="3357563"/>
            <a:ext cx="8064500" cy="946150"/>
          </a:xfrm>
          <a:prstGeom prst="rect">
            <a:avLst/>
          </a:prstGeom>
          <a:noFill/>
          <a:ln w="9525">
            <a:noFill/>
            <a:miter lim="800000"/>
            <a:headEnd/>
            <a:tailEnd/>
          </a:ln>
          <a:effectLst/>
        </p:spPr>
        <p:txBody>
          <a:bodyPr>
            <a:spAutoFit/>
          </a:bodyPr>
          <a:lstStyle/>
          <a:p>
            <a:pPr>
              <a:spcBef>
                <a:spcPct val="50000"/>
              </a:spcBef>
            </a:pPr>
            <a:r>
              <a:rPr lang="ja-JP" altLang="en-US" sz="2800" dirty="0">
                <a:solidFill>
                  <a:srgbClr val="FFFF00"/>
                </a:solidFill>
              </a:rPr>
              <a:t>以上２つの部分については、装置の作成のところで多少詳しく説明する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4"/>
          <p:cNvSpPr txBox="1">
            <a:spLocks noChangeArrowheads="1"/>
          </p:cNvSpPr>
          <p:nvPr/>
        </p:nvSpPr>
        <p:spPr bwMode="auto">
          <a:xfrm>
            <a:off x="285750" y="142875"/>
            <a:ext cx="8858250" cy="708025"/>
          </a:xfrm>
          <a:prstGeom prst="rect">
            <a:avLst/>
          </a:prstGeom>
          <a:noFill/>
          <a:ln w="9525">
            <a:noFill/>
            <a:miter lim="800000"/>
            <a:headEnd/>
            <a:tailEnd/>
          </a:ln>
        </p:spPr>
        <p:txBody>
          <a:bodyPr>
            <a:spAutoFit/>
          </a:bodyPr>
          <a:lstStyle/>
          <a:p>
            <a:pPr>
              <a:spcBef>
                <a:spcPct val="50000"/>
              </a:spcBef>
            </a:pPr>
            <a:r>
              <a:rPr lang="en-US" altLang="ja-JP" sz="4000" b="1" u="sng" dirty="0" smtClean="0">
                <a:solidFill>
                  <a:srgbClr val="FF0000"/>
                </a:solidFill>
              </a:rPr>
              <a:t>2s</a:t>
            </a:r>
            <a:r>
              <a:rPr lang="ja-JP" altLang="en-US" sz="4000" b="1" u="sng" dirty="0" smtClean="0">
                <a:solidFill>
                  <a:srgbClr val="FF0000"/>
                </a:solidFill>
              </a:rPr>
              <a:t>水素</a:t>
            </a:r>
            <a:r>
              <a:rPr lang="ja-JP" altLang="en-US" sz="4000" b="1" u="sng" dirty="0">
                <a:solidFill>
                  <a:srgbClr val="FF0000"/>
                </a:solidFill>
              </a:rPr>
              <a:t>原子→</a:t>
            </a:r>
            <a:r>
              <a:rPr lang="en-US" altLang="ja-JP" sz="4000" b="1" u="sng" dirty="0">
                <a:solidFill>
                  <a:srgbClr val="FF0000"/>
                </a:solidFill>
              </a:rPr>
              <a:t>Lamb shift</a:t>
            </a:r>
            <a:r>
              <a:rPr lang="ja-JP" altLang="en-US" sz="4000" b="1" u="sng" dirty="0">
                <a:solidFill>
                  <a:srgbClr val="FF0000"/>
                </a:solidFill>
              </a:rPr>
              <a:t>の測定</a:t>
            </a:r>
            <a:endParaRPr lang="en-US" altLang="ja-JP" sz="4000" b="1" u="sng" dirty="0">
              <a:solidFill>
                <a:srgbClr val="FF0000"/>
              </a:solidFill>
            </a:endParaRPr>
          </a:p>
        </p:txBody>
      </p:sp>
      <p:sp>
        <p:nvSpPr>
          <p:cNvPr id="5" name="正方形/長方形 4"/>
          <p:cNvSpPr/>
          <p:nvPr/>
        </p:nvSpPr>
        <p:spPr>
          <a:xfrm>
            <a:off x="214313" y="1071563"/>
            <a:ext cx="8715375" cy="5429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7" name="直線矢印コネクタ 6"/>
          <p:cNvCxnSpPr/>
          <p:nvPr/>
        </p:nvCxnSpPr>
        <p:spPr>
          <a:xfrm>
            <a:off x="428625" y="2286000"/>
            <a:ext cx="1071563" cy="1588"/>
          </a:xfrm>
          <a:prstGeom prst="straightConnector1">
            <a:avLst/>
          </a:prstGeom>
          <a:ln w="50800">
            <a:solidFill>
              <a:srgbClr val="FF9999"/>
            </a:solidFill>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500188" y="1285875"/>
            <a:ext cx="2357437" cy="1928813"/>
          </a:xfrm>
          <a:prstGeom prst="rect">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800" b="1" dirty="0"/>
              <a:t>RF</a:t>
            </a:r>
          </a:p>
          <a:p>
            <a:pPr algn="ctr">
              <a:defRPr/>
            </a:pPr>
            <a:r>
              <a:rPr lang="en-US" altLang="ja-JP" sz="2800" b="1" dirty="0"/>
              <a:t>(</a:t>
            </a:r>
            <a:r>
              <a:rPr lang="ja-JP" altLang="en-US" sz="2800" b="1" dirty="0"/>
              <a:t>周波数の</a:t>
            </a:r>
            <a:endParaRPr lang="en-US" altLang="ja-JP" sz="2800" b="1" dirty="0"/>
          </a:p>
          <a:p>
            <a:pPr algn="ctr">
              <a:defRPr/>
            </a:pPr>
            <a:r>
              <a:rPr lang="ja-JP" altLang="en-US" sz="2800" b="1" dirty="0"/>
              <a:t>決まった</a:t>
            </a:r>
            <a:endParaRPr lang="en-US" altLang="ja-JP" sz="2800" b="1" dirty="0"/>
          </a:p>
          <a:p>
            <a:pPr algn="ctr">
              <a:defRPr/>
            </a:pPr>
            <a:r>
              <a:rPr lang="ja-JP" altLang="en-US" sz="2800" b="1" dirty="0"/>
              <a:t>電磁場</a:t>
            </a:r>
            <a:r>
              <a:rPr lang="en-US" altLang="ja-JP" sz="2800" b="1" dirty="0"/>
              <a:t>)</a:t>
            </a:r>
            <a:endParaRPr lang="ja-JP" altLang="en-US" sz="2800" b="1" dirty="0"/>
          </a:p>
        </p:txBody>
      </p:sp>
      <p:sp>
        <p:nvSpPr>
          <p:cNvPr id="12" name="正方形/長方形 11"/>
          <p:cNvSpPr/>
          <p:nvPr/>
        </p:nvSpPr>
        <p:spPr>
          <a:xfrm>
            <a:off x="6572250" y="1857375"/>
            <a:ext cx="2214563" cy="92868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t>電子増倍管</a:t>
            </a:r>
          </a:p>
        </p:txBody>
      </p:sp>
      <p:sp>
        <p:nvSpPr>
          <p:cNvPr id="22534" name="テキスト ボックス 25"/>
          <p:cNvSpPr txBox="1">
            <a:spLocks noChangeArrowheads="1"/>
          </p:cNvSpPr>
          <p:nvPr/>
        </p:nvSpPr>
        <p:spPr bwMode="auto">
          <a:xfrm>
            <a:off x="285750" y="1285875"/>
            <a:ext cx="1143000" cy="954088"/>
          </a:xfrm>
          <a:prstGeom prst="rect">
            <a:avLst/>
          </a:prstGeom>
          <a:noFill/>
          <a:ln w="9525">
            <a:noFill/>
            <a:miter lim="800000"/>
            <a:headEnd/>
            <a:tailEnd/>
          </a:ln>
        </p:spPr>
        <p:txBody>
          <a:bodyPr>
            <a:spAutoFit/>
          </a:bodyPr>
          <a:lstStyle/>
          <a:p>
            <a:pPr algn="ctr"/>
            <a:r>
              <a:rPr lang="en-US" altLang="ja-JP" sz="2800" dirty="0" smtClean="0">
                <a:solidFill>
                  <a:srgbClr val="FF0000"/>
                </a:solidFill>
              </a:rPr>
              <a:t>2s</a:t>
            </a:r>
            <a:endParaRPr lang="en-US" altLang="ja-JP" sz="2800" dirty="0">
              <a:solidFill>
                <a:srgbClr val="FF0000"/>
              </a:solidFill>
            </a:endParaRPr>
          </a:p>
          <a:p>
            <a:pPr algn="ctr"/>
            <a:r>
              <a:rPr lang="en-US" altLang="ja-JP" sz="2800" dirty="0">
                <a:solidFill>
                  <a:srgbClr val="FF0000"/>
                </a:solidFill>
              </a:rPr>
              <a:t>(+</a:t>
            </a:r>
            <a:r>
              <a:rPr lang="en-US" altLang="ja-JP" sz="2800" dirty="0" smtClean="0">
                <a:solidFill>
                  <a:srgbClr val="FF0000"/>
                </a:solidFill>
              </a:rPr>
              <a:t>1s)</a:t>
            </a:r>
            <a:endParaRPr lang="ja-JP" altLang="en-US" sz="2800" dirty="0">
              <a:solidFill>
                <a:srgbClr val="FF0000"/>
              </a:solidFill>
            </a:endParaRPr>
          </a:p>
        </p:txBody>
      </p:sp>
      <p:grpSp>
        <p:nvGrpSpPr>
          <p:cNvPr id="60" name="グループ化 59"/>
          <p:cNvGrpSpPr>
            <a:grpSpLocks/>
          </p:cNvGrpSpPr>
          <p:nvPr/>
        </p:nvGrpSpPr>
        <p:grpSpPr bwMode="auto">
          <a:xfrm>
            <a:off x="3857625" y="1643063"/>
            <a:ext cx="1000125" cy="1668462"/>
            <a:chOff x="3857620" y="1643050"/>
            <a:chExt cx="1000132" cy="1668487"/>
          </a:xfrm>
        </p:grpSpPr>
        <p:cxnSp>
          <p:nvCxnSpPr>
            <p:cNvPr id="11" name="直線矢印コネクタ 10"/>
            <p:cNvCxnSpPr/>
            <p:nvPr/>
          </p:nvCxnSpPr>
          <p:spPr>
            <a:xfrm>
              <a:off x="3857620" y="2285997"/>
              <a:ext cx="857256" cy="1588"/>
            </a:xfrm>
            <a:prstGeom prst="straightConnector1">
              <a:avLst/>
            </a:prstGeom>
            <a:ln w="508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557" name="テキスト ボックス 26"/>
            <p:cNvSpPr txBox="1">
              <a:spLocks noChangeArrowheads="1"/>
            </p:cNvSpPr>
            <p:nvPr/>
          </p:nvSpPr>
          <p:spPr bwMode="auto">
            <a:xfrm>
              <a:off x="4071934" y="1643050"/>
              <a:ext cx="714380" cy="523220"/>
            </a:xfrm>
            <a:prstGeom prst="rect">
              <a:avLst/>
            </a:prstGeom>
            <a:noFill/>
            <a:ln w="9525">
              <a:noFill/>
              <a:miter lim="800000"/>
              <a:headEnd/>
              <a:tailEnd/>
            </a:ln>
          </p:spPr>
          <p:txBody>
            <a:bodyPr>
              <a:spAutoFit/>
            </a:bodyPr>
            <a:lstStyle/>
            <a:p>
              <a:r>
                <a:rPr lang="en-US" altLang="ja-JP" sz="2800" dirty="0" smtClean="0">
                  <a:solidFill>
                    <a:srgbClr val="FF0000"/>
                  </a:solidFill>
                </a:rPr>
                <a:t>2s</a:t>
              </a:r>
              <a:endParaRPr lang="ja-JP" altLang="en-US" sz="2800" dirty="0">
                <a:solidFill>
                  <a:srgbClr val="FF0000"/>
                </a:solidFill>
              </a:endParaRPr>
            </a:p>
          </p:txBody>
        </p:sp>
        <p:sp>
          <p:nvSpPr>
            <p:cNvPr id="22558" name="テキスト ボックス 27"/>
            <p:cNvSpPr txBox="1">
              <a:spLocks noChangeArrowheads="1"/>
            </p:cNvSpPr>
            <p:nvPr/>
          </p:nvSpPr>
          <p:spPr bwMode="auto">
            <a:xfrm>
              <a:off x="4071934" y="2357430"/>
              <a:ext cx="785818" cy="954107"/>
            </a:xfrm>
            <a:prstGeom prst="rect">
              <a:avLst/>
            </a:prstGeom>
            <a:noFill/>
            <a:ln w="9525">
              <a:noFill/>
              <a:miter lim="800000"/>
              <a:headEnd/>
              <a:tailEnd/>
            </a:ln>
          </p:spPr>
          <p:txBody>
            <a:bodyPr>
              <a:spAutoFit/>
            </a:bodyPr>
            <a:lstStyle/>
            <a:p>
              <a:r>
                <a:rPr lang="en-US" altLang="ja-JP" sz="2800" dirty="0" smtClean="0">
                  <a:solidFill>
                    <a:srgbClr val="FF0000"/>
                  </a:solidFill>
                </a:rPr>
                <a:t>2s</a:t>
              </a:r>
              <a:endParaRPr lang="en-US" altLang="ja-JP" sz="2800" dirty="0">
                <a:solidFill>
                  <a:srgbClr val="FF0000"/>
                </a:solidFill>
              </a:endParaRPr>
            </a:p>
            <a:p>
              <a:r>
                <a:rPr lang="en-US" altLang="ja-JP" sz="2800" dirty="0" smtClean="0">
                  <a:solidFill>
                    <a:srgbClr val="FF0000"/>
                  </a:solidFill>
                </a:rPr>
                <a:t>2p</a:t>
              </a:r>
              <a:endParaRPr lang="ja-JP" altLang="en-US" sz="2800" dirty="0">
                <a:solidFill>
                  <a:srgbClr val="FF0000"/>
                </a:solidFill>
              </a:endParaRPr>
            </a:p>
          </p:txBody>
        </p:sp>
      </p:grpSp>
      <p:grpSp>
        <p:nvGrpSpPr>
          <p:cNvPr id="61" name="グループ化 60"/>
          <p:cNvGrpSpPr>
            <a:grpSpLocks/>
          </p:cNvGrpSpPr>
          <p:nvPr/>
        </p:nvGrpSpPr>
        <p:grpSpPr bwMode="auto">
          <a:xfrm>
            <a:off x="4714875" y="1643063"/>
            <a:ext cx="1857375" cy="1668462"/>
            <a:chOff x="4714876" y="1643050"/>
            <a:chExt cx="1857388" cy="1668487"/>
          </a:xfrm>
        </p:grpSpPr>
        <p:cxnSp>
          <p:nvCxnSpPr>
            <p:cNvPr id="18" name="直線矢印コネクタ 17"/>
            <p:cNvCxnSpPr/>
            <p:nvPr/>
          </p:nvCxnSpPr>
          <p:spPr>
            <a:xfrm>
              <a:off x="4714876" y="2285997"/>
              <a:ext cx="1857388" cy="1588"/>
            </a:xfrm>
            <a:prstGeom prst="straightConnector1">
              <a:avLst/>
            </a:prstGeom>
            <a:ln w="508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554" name="テキスト ボックス 28"/>
            <p:cNvSpPr txBox="1">
              <a:spLocks noChangeArrowheads="1"/>
            </p:cNvSpPr>
            <p:nvPr/>
          </p:nvSpPr>
          <p:spPr bwMode="auto">
            <a:xfrm>
              <a:off x="5357818" y="2357430"/>
              <a:ext cx="928694" cy="954107"/>
            </a:xfrm>
            <a:prstGeom prst="rect">
              <a:avLst/>
            </a:prstGeom>
            <a:noFill/>
            <a:ln w="9525">
              <a:noFill/>
              <a:miter lim="800000"/>
              <a:headEnd/>
              <a:tailEnd/>
            </a:ln>
          </p:spPr>
          <p:txBody>
            <a:bodyPr>
              <a:spAutoFit/>
            </a:bodyPr>
            <a:lstStyle/>
            <a:p>
              <a:r>
                <a:rPr lang="en-US" altLang="ja-JP" sz="2800" dirty="0" smtClean="0">
                  <a:solidFill>
                    <a:srgbClr val="FF0000"/>
                  </a:solidFill>
                </a:rPr>
                <a:t>2s</a:t>
              </a:r>
              <a:endParaRPr lang="en-US" altLang="ja-JP" sz="2800" dirty="0">
                <a:solidFill>
                  <a:srgbClr val="FF0000"/>
                </a:solidFill>
              </a:endParaRPr>
            </a:p>
            <a:p>
              <a:r>
                <a:rPr lang="en-US" altLang="ja-JP" sz="2800" dirty="0" smtClean="0">
                  <a:solidFill>
                    <a:srgbClr val="FF0000"/>
                  </a:solidFill>
                </a:rPr>
                <a:t>1s</a:t>
              </a:r>
              <a:endParaRPr lang="ja-JP" altLang="en-US" sz="2800" dirty="0">
                <a:solidFill>
                  <a:srgbClr val="FF0000"/>
                </a:solidFill>
              </a:endParaRPr>
            </a:p>
          </p:txBody>
        </p:sp>
        <p:sp>
          <p:nvSpPr>
            <p:cNvPr id="22555" name="テキスト ボックス 29"/>
            <p:cNvSpPr txBox="1">
              <a:spLocks noChangeArrowheads="1"/>
            </p:cNvSpPr>
            <p:nvPr/>
          </p:nvSpPr>
          <p:spPr bwMode="auto">
            <a:xfrm>
              <a:off x="5357818" y="1643050"/>
              <a:ext cx="785818" cy="523220"/>
            </a:xfrm>
            <a:prstGeom prst="rect">
              <a:avLst/>
            </a:prstGeom>
            <a:noFill/>
            <a:ln w="9525">
              <a:noFill/>
              <a:miter lim="800000"/>
              <a:headEnd/>
              <a:tailEnd/>
            </a:ln>
          </p:spPr>
          <p:txBody>
            <a:bodyPr>
              <a:spAutoFit/>
            </a:bodyPr>
            <a:lstStyle/>
            <a:p>
              <a:r>
                <a:rPr lang="en-US" altLang="ja-JP" sz="2800" dirty="0" smtClean="0">
                  <a:solidFill>
                    <a:srgbClr val="FF0000"/>
                  </a:solidFill>
                </a:rPr>
                <a:t>2s</a:t>
              </a:r>
              <a:endParaRPr lang="en-US" altLang="ja-JP" sz="2800" dirty="0">
                <a:solidFill>
                  <a:srgbClr val="FF0000"/>
                </a:solidFill>
              </a:endParaRPr>
            </a:p>
          </p:txBody>
        </p:sp>
      </p:grpSp>
      <p:grpSp>
        <p:nvGrpSpPr>
          <p:cNvPr id="59" name="グループ化 58"/>
          <p:cNvGrpSpPr>
            <a:grpSpLocks/>
          </p:cNvGrpSpPr>
          <p:nvPr/>
        </p:nvGrpSpPr>
        <p:grpSpPr bwMode="auto">
          <a:xfrm>
            <a:off x="1428750" y="3357563"/>
            <a:ext cx="1919288" cy="1285875"/>
            <a:chOff x="1428728" y="3357562"/>
            <a:chExt cx="1919084" cy="1285884"/>
          </a:xfrm>
        </p:grpSpPr>
        <p:cxnSp>
          <p:nvCxnSpPr>
            <p:cNvPr id="34" name="直線コネクタ 33"/>
            <p:cNvCxnSpPr/>
            <p:nvPr/>
          </p:nvCxnSpPr>
          <p:spPr>
            <a:xfrm>
              <a:off x="1954135" y="3571875"/>
              <a:ext cx="1393677" cy="3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5400000" flipH="1" flipV="1">
              <a:off x="2179476" y="4106867"/>
              <a:ext cx="1069982"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552" name="テキスト ボックス 45"/>
            <p:cNvSpPr txBox="1">
              <a:spLocks noChangeArrowheads="1"/>
            </p:cNvSpPr>
            <p:nvPr/>
          </p:nvSpPr>
          <p:spPr bwMode="auto">
            <a:xfrm>
              <a:off x="1428728" y="3357562"/>
              <a:ext cx="500066" cy="400110"/>
            </a:xfrm>
            <a:prstGeom prst="rect">
              <a:avLst/>
            </a:prstGeom>
            <a:noFill/>
            <a:ln w="9525">
              <a:noFill/>
              <a:miter lim="800000"/>
              <a:headEnd/>
              <a:tailEnd/>
            </a:ln>
          </p:spPr>
          <p:txBody>
            <a:bodyPr>
              <a:spAutoFit/>
            </a:bodyPr>
            <a:lstStyle/>
            <a:p>
              <a:r>
                <a:rPr lang="en-US" altLang="ja-JP" sz="2000" b="1" dirty="0" smtClean="0">
                  <a:solidFill>
                    <a:schemeClr val="bg2"/>
                  </a:solidFill>
                </a:rPr>
                <a:t>2p</a:t>
              </a:r>
              <a:endParaRPr lang="ja-JP" altLang="en-US" sz="2000" b="1" dirty="0">
                <a:solidFill>
                  <a:schemeClr val="bg2"/>
                </a:solidFill>
              </a:endParaRPr>
            </a:p>
          </p:txBody>
        </p:sp>
      </p:grpSp>
      <p:grpSp>
        <p:nvGrpSpPr>
          <p:cNvPr id="64" name="グループ化 63"/>
          <p:cNvGrpSpPr>
            <a:grpSpLocks/>
          </p:cNvGrpSpPr>
          <p:nvPr/>
        </p:nvGrpSpPr>
        <p:grpSpPr bwMode="auto">
          <a:xfrm>
            <a:off x="2786063" y="3571875"/>
            <a:ext cx="2357437" cy="2328863"/>
            <a:chOff x="2786050" y="3571875"/>
            <a:chExt cx="2357454" cy="2328937"/>
          </a:xfrm>
        </p:grpSpPr>
        <p:cxnSp>
          <p:nvCxnSpPr>
            <p:cNvPr id="41" name="直線コネクタ 40"/>
            <p:cNvCxnSpPr/>
            <p:nvPr/>
          </p:nvCxnSpPr>
          <p:spPr>
            <a:xfrm>
              <a:off x="3475030" y="5711893"/>
              <a:ext cx="1265246" cy="3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rot="16200000" flipH="1">
              <a:off x="2547103" y="3810822"/>
              <a:ext cx="2140018" cy="16621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549" name="テキスト ボックス 46"/>
            <p:cNvSpPr txBox="1">
              <a:spLocks noChangeArrowheads="1"/>
            </p:cNvSpPr>
            <p:nvPr/>
          </p:nvSpPr>
          <p:spPr bwMode="auto">
            <a:xfrm>
              <a:off x="4643438" y="5500702"/>
              <a:ext cx="500066" cy="400110"/>
            </a:xfrm>
            <a:prstGeom prst="rect">
              <a:avLst/>
            </a:prstGeom>
            <a:noFill/>
            <a:ln w="9525">
              <a:noFill/>
              <a:miter lim="800000"/>
              <a:headEnd/>
              <a:tailEnd/>
            </a:ln>
          </p:spPr>
          <p:txBody>
            <a:bodyPr>
              <a:spAutoFit/>
            </a:bodyPr>
            <a:lstStyle/>
            <a:p>
              <a:r>
                <a:rPr lang="en-US" altLang="ja-JP" sz="2000" b="1" dirty="0" smtClean="0">
                  <a:solidFill>
                    <a:schemeClr val="bg2"/>
                  </a:solidFill>
                </a:rPr>
                <a:t>1s</a:t>
              </a:r>
              <a:endParaRPr lang="en-US" altLang="ja-JP" sz="2000" b="1" dirty="0">
                <a:solidFill>
                  <a:schemeClr val="bg2"/>
                </a:solidFill>
              </a:endParaRPr>
            </a:p>
          </p:txBody>
        </p:sp>
      </p:grpSp>
      <p:grpSp>
        <p:nvGrpSpPr>
          <p:cNvPr id="22539" name="グループ化 62"/>
          <p:cNvGrpSpPr>
            <a:grpSpLocks/>
          </p:cNvGrpSpPr>
          <p:nvPr/>
        </p:nvGrpSpPr>
        <p:grpSpPr bwMode="auto">
          <a:xfrm>
            <a:off x="1428750" y="4429125"/>
            <a:ext cx="1963738" cy="400050"/>
            <a:chOff x="1428728" y="4429132"/>
            <a:chExt cx="1964545" cy="400110"/>
          </a:xfrm>
        </p:grpSpPr>
        <p:cxnSp>
          <p:nvCxnSpPr>
            <p:cNvPr id="32" name="直線コネクタ 31"/>
            <p:cNvCxnSpPr/>
            <p:nvPr/>
          </p:nvCxnSpPr>
          <p:spPr>
            <a:xfrm>
              <a:off x="2000463" y="4643477"/>
              <a:ext cx="1392810" cy="3175"/>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sp>
          <p:nvSpPr>
            <p:cNvPr id="22546" name="テキスト ボックス 47"/>
            <p:cNvSpPr txBox="1">
              <a:spLocks noChangeArrowheads="1"/>
            </p:cNvSpPr>
            <p:nvPr/>
          </p:nvSpPr>
          <p:spPr bwMode="auto">
            <a:xfrm>
              <a:off x="1428728" y="4429132"/>
              <a:ext cx="590552" cy="400110"/>
            </a:xfrm>
            <a:prstGeom prst="rect">
              <a:avLst/>
            </a:prstGeom>
            <a:noFill/>
            <a:ln w="9525">
              <a:noFill/>
              <a:miter lim="800000"/>
              <a:headEnd/>
              <a:tailEnd/>
            </a:ln>
          </p:spPr>
          <p:txBody>
            <a:bodyPr>
              <a:spAutoFit/>
            </a:bodyPr>
            <a:lstStyle/>
            <a:p>
              <a:r>
                <a:rPr lang="en-US" altLang="ja-JP" sz="2000" b="1" dirty="0" smtClean="0">
                  <a:solidFill>
                    <a:schemeClr val="bg2"/>
                  </a:solidFill>
                </a:rPr>
                <a:t>2s</a:t>
              </a:r>
              <a:endParaRPr lang="ja-JP" altLang="en-US" sz="2000" b="1" dirty="0">
                <a:solidFill>
                  <a:schemeClr val="bg2"/>
                </a:solidFill>
              </a:endParaRPr>
            </a:p>
          </p:txBody>
        </p:sp>
      </p:grpSp>
      <p:grpSp>
        <p:nvGrpSpPr>
          <p:cNvPr id="62" name="グループ化 61"/>
          <p:cNvGrpSpPr>
            <a:grpSpLocks/>
          </p:cNvGrpSpPr>
          <p:nvPr/>
        </p:nvGrpSpPr>
        <p:grpSpPr bwMode="auto">
          <a:xfrm>
            <a:off x="5786438" y="2928938"/>
            <a:ext cx="3071812" cy="2670175"/>
            <a:chOff x="5786446" y="2928934"/>
            <a:chExt cx="3071834" cy="2670879"/>
          </a:xfrm>
        </p:grpSpPr>
        <p:sp>
          <p:nvSpPr>
            <p:cNvPr id="22542" name="テキスト ボックス 51"/>
            <p:cNvSpPr txBox="1">
              <a:spLocks noChangeArrowheads="1"/>
            </p:cNvSpPr>
            <p:nvPr/>
          </p:nvSpPr>
          <p:spPr bwMode="auto">
            <a:xfrm>
              <a:off x="5857884" y="2928934"/>
              <a:ext cx="2928958" cy="954107"/>
            </a:xfrm>
            <a:prstGeom prst="rect">
              <a:avLst/>
            </a:prstGeom>
            <a:noFill/>
            <a:ln w="9525">
              <a:noFill/>
              <a:miter lim="800000"/>
              <a:headEnd/>
              <a:tailEnd/>
            </a:ln>
          </p:spPr>
          <p:txBody>
            <a:bodyPr>
              <a:spAutoFit/>
            </a:bodyPr>
            <a:lstStyle/>
            <a:p>
              <a:pPr algn="ctr"/>
              <a:r>
                <a:rPr lang="en-US" altLang="ja-JP" sz="2800" b="1" dirty="0" smtClean="0">
                  <a:solidFill>
                    <a:schemeClr val="bg1"/>
                  </a:solidFill>
                </a:rPr>
                <a:t>2s</a:t>
              </a:r>
              <a:r>
                <a:rPr lang="ja-JP" altLang="en-US" sz="2800" b="1" dirty="0" smtClean="0">
                  <a:solidFill>
                    <a:schemeClr val="bg1"/>
                  </a:solidFill>
                </a:rPr>
                <a:t>が</a:t>
              </a:r>
              <a:r>
                <a:rPr lang="ja-JP" altLang="en-US" sz="2800" b="1" dirty="0">
                  <a:solidFill>
                    <a:schemeClr val="bg1"/>
                  </a:solidFill>
                </a:rPr>
                <a:t>来たときだけ</a:t>
              </a:r>
              <a:endParaRPr lang="en-US" altLang="ja-JP" sz="2800" b="1" dirty="0">
                <a:solidFill>
                  <a:schemeClr val="bg1"/>
                </a:solidFill>
              </a:endParaRPr>
            </a:p>
            <a:p>
              <a:pPr algn="ctr"/>
              <a:r>
                <a:rPr lang="ja-JP" altLang="en-US" sz="2800" b="1" dirty="0">
                  <a:solidFill>
                    <a:schemeClr val="bg1"/>
                  </a:solidFill>
                </a:rPr>
                <a:t>信号を出す</a:t>
              </a:r>
              <a:endParaRPr lang="en-US" altLang="ja-JP" sz="2800" b="1" dirty="0">
                <a:solidFill>
                  <a:schemeClr val="bg1"/>
                </a:solidFill>
              </a:endParaRPr>
            </a:p>
          </p:txBody>
        </p:sp>
        <p:cxnSp>
          <p:nvCxnSpPr>
            <p:cNvPr id="54" name="直線矢印コネクタ 53"/>
            <p:cNvCxnSpPr/>
            <p:nvPr/>
          </p:nvCxnSpPr>
          <p:spPr>
            <a:xfrm rot="5400000">
              <a:off x="7037359" y="4035713"/>
              <a:ext cx="357282" cy="158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544" name="テキスト ボックス 54"/>
            <p:cNvSpPr txBox="1">
              <a:spLocks noChangeArrowheads="1"/>
            </p:cNvSpPr>
            <p:nvPr/>
          </p:nvSpPr>
          <p:spPr bwMode="auto">
            <a:xfrm>
              <a:off x="5786446" y="4214818"/>
              <a:ext cx="3071834" cy="1384995"/>
            </a:xfrm>
            <a:prstGeom prst="rect">
              <a:avLst/>
            </a:prstGeom>
            <a:noFill/>
            <a:ln w="9525">
              <a:noFill/>
              <a:miter lim="800000"/>
              <a:headEnd/>
              <a:tailEnd/>
            </a:ln>
          </p:spPr>
          <p:txBody>
            <a:bodyPr>
              <a:spAutoFit/>
            </a:bodyPr>
            <a:lstStyle/>
            <a:p>
              <a:pPr algn="ctr"/>
              <a:r>
                <a:rPr lang="en-US" altLang="ja-JP" sz="2800" b="1" dirty="0">
                  <a:solidFill>
                    <a:schemeClr val="bg1"/>
                  </a:solidFill>
                </a:rPr>
                <a:t>RF</a:t>
              </a:r>
              <a:r>
                <a:rPr lang="ja-JP" altLang="en-US" sz="2800" b="1" dirty="0">
                  <a:solidFill>
                    <a:schemeClr val="bg1"/>
                  </a:solidFill>
                </a:rPr>
                <a:t>が</a:t>
              </a:r>
              <a:r>
                <a:rPr lang="en-US" altLang="ja-JP" sz="2800" b="1" dirty="0" smtClean="0">
                  <a:solidFill>
                    <a:schemeClr val="bg1"/>
                  </a:solidFill>
                </a:rPr>
                <a:t>2s-2p</a:t>
              </a:r>
              <a:r>
                <a:rPr lang="ja-JP" altLang="en-US" sz="2800" b="1" dirty="0" smtClean="0">
                  <a:solidFill>
                    <a:schemeClr val="bg1"/>
                  </a:solidFill>
                </a:rPr>
                <a:t>の</a:t>
              </a:r>
              <a:r>
                <a:rPr lang="ja-JP" altLang="en-US" sz="2800" b="1" dirty="0">
                  <a:solidFill>
                    <a:schemeClr val="bg1"/>
                  </a:solidFill>
                </a:rPr>
                <a:t>差に等しい時信号が小さくなる</a:t>
              </a:r>
              <a:endParaRPr lang="en-US" altLang="ja-JP" sz="2800" b="1" dirty="0">
                <a:solidFill>
                  <a:schemeClr val="bg1"/>
                </a:solidFill>
              </a:endParaRPr>
            </a:p>
          </p:txBody>
        </p:sp>
      </p:grpSp>
      <p:sp>
        <p:nvSpPr>
          <p:cNvPr id="33" name="テキスト ボックス 54"/>
          <p:cNvSpPr txBox="1">
            <a:spLocks noChangeArrowheads="1"/>
          </p:cNvSpPr>
          <p:nvPr/>
        </p:nvSpPr>
        <p:spPr bwMode="auto">
          <a:xfrm>
            <a:off x="1000100" y="5000636"/>
            <a:ext cx="2000264" cy="954107"/>
          </a:xfrm>
          <a:prstGeom prst="rect">
            <a:avLst/>
          </a:prstGeom>
          <a:noFill/>
          <a:ln w="9525">
            <a:noFill/>
            <a:miter lim="800000"/>
            <a:headEnd/>
            <a:tailEnd/>
          </a:ln>
        </p:spPr>
        <p:txBody>
          <a:bodyPr wrap="square">
            <a:spAutoFit/>
          </a:bodyPr>
          <a:lstStyle/>
          <a:p>
            <a:r>
              <a:rPr lang="en-US" altLang="ja-JP" sz="2800" b="1" dirty="0" smtClean="0">
                <a:solidFill>
                  <a:schemeClr val="bg1"/>
                </a:solidFill>
              </a:rPr>
              <a:t>2p</a:t>
            </a:r>
            <a:r>
              <a:rPr lang="ja-JP" altLang="en-US" sz="2800" b="1" dirty="0" smtClean="0">
                <a:solidFill>
                  <a:schemeClr val="bg1"/>
                </a:solidFill>
              </a:rPr>
              <a:t>はすぐに</a:t>
            </a:r>
            <a:r>
              <a:rPr lang="en-US" altLang="ja-JP" sz="2800" b="1" dirty="0" smtClean="0">
                <a:solidFill>
                  <a:schemeClr val="bg1"/>
                </a:solidFill>
              </a:rPr>
              <a:t>1s</a:t>
            </a:r>
            <a:r>
              <a:rPr lang="ja-JP" altLang="en-US" sz="2800" b="1" dirty="0" smtClean="0">
                <a:solidFill>
                  <a:schemeClr val="bg1"/>
                </a:solidFill>
              </a:rPr>
              <a:t>に落ちる</a:t>
            </a:r>
            <a:endParaRPr lang="en-US" altLang="ja-JP"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4287</TotalTime>
  <Words>1535</Words>
  <Application>Microsoft Office PowerPoint</Application>
  <PresentationFormat>画面に合わせる (4:3)</PresentationFormat>
  <Paragraphs>364</Paragraphs>
  <Slides>68</Slides>
  <Notes>16</Notes>
  <HiddenSlides>1</HiddenSlides>
  <MMClips>0</MMClips>
  <ScaleCrop>false</ScaleCrop>
  <HeadingPairs>
    <vt:vector size="4" baseType="variant">
      <vt:variant>
        <vt:lpstr>テーマ</vt:lpstr>
      </vt:variant>
      <vt:variant>
        <vt:i4>1</vt:i4>
      </vt:variant>
      <vt:variant>
        <vt:lpstr>スライド タイトル</vt:lpstr>
      </vt:variant>
      <vt:variant>
        <vt:i4>68</vt:i4>
      </vt:variant>
    </vt:vector>
  </HeadingPairs>
  <TitlesOfParts>
    <vt:vector size="69" baseType="lpstr">
      <vt:lpstr>Office テーマ</vt:lpstr>
      <vt:lpstr>Lamb shiftの測定　 </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Lamb　shift　を目指して・・・</dc:title>
  <dc:creator> </dc:creator>
  <cp:lastModifiedBy> </cp:lastModifiedBy>
  <cp:revision>212</cp:revision>
  <dcterms:created xsi:type="dcterms:W3CDTF">2010-02-22T06:40:52Z</dcterms:created>
  <dcterms:modified xsi:type="dcterms:W3CDTF">2010-03-17T13:56:00Z</dcterms:modified>
</cp:coreProperties>
</file>