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7.xml" ContentType="application/vnd.openxmlformats-officedocument.presentationml.notesSlide+xml"/>
  <Override PartName="/ppt/charts/chart3.xml" ContentType="application/vnd.openxmlformats-officedocument.drawingml.char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bin" ContentType="application/vnd.openxmlformats-officedocument.oleObject"/>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vml" ContentType="application/vnd.openxmlformats-officedocument.vmlDrawing"/>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9"/>
  </p:notesMasterIdLst>
  <p:sldIdLst>
    <p:sldId id="256" r:id="rId2"/>
    <p:sldId id="258" r:id="rId3"/>
    <p:sldId id="296" r:id="rId4"/>
    <p:sldId id="283" r:id="rId5"/>
    <p:sldId id="348" r:id="rId6"/>
    <p:sldId id="347" r:id="rId7"/>
    <p:sldId id="284" r:id="rId8"/>
    <p:sldId id="341" r:id="rId9"/>
    <p:sldId id="342" r:id="rId10"/>
    <p:sldId id="328" r:id="rId11"/>
    <p:sldId id="285" r:id="rId12"/>
    <p:sldId id="324" r:id="rId13"/>
    <p:sldId id="343" r:id="rId14"/>
    <p:sldId id="321" r:id="rId15"/>
    <p:sldId id="282" r:id="rId16"/>
    <p:sldId id="349" r:id="rId17"/>
    <p:sldId id="323" r:id="rId18"/>
    <p:sldId id="289" r:id="rId19"/>
    <p:sldId id="290" r:id="rId20"/>
    <p:sldId id="286" r:id="rId21"/>
    <p:sldId id="287" r:id="rId22"/>
    <p:sldId id="325" r:id="rId23"/>
    <p:sldId id="316" r:id="rId24"/>
    <p:sldId id="291" r:id="rId25"/>
    <p:sldId id="335" r:id="rId26"/>
    <p:sldId id="336" r:id="rId27"/>
    <p:sldId id="334" r:id="rId28"/>
    <p:sldId id="333" r:id="rId29"/>
    <p:sldId id="337" r:id="rId30"/>
    <p:sldId id="326" r:id="rId31"/>
    <p:sldId id="327" r:id="rId32"/>
    <p:sldId id="332" r:id="rId33"/>
    <p:sldId id="302" r:id="rId34"/>
    <p:sldId id="351" r:id="rId35"/>
    <p:sldId id="303" r:id="rId36"/>
    <p:sldId id="304" r:id="rId37"/>
    <p:sldId id="306" r:id="rId38"/>
    <p:sldId id="307" r:id="rId39"/>
    <p:sldId id="329" r:id="rId40"/>
    <p:sldId id="330" r:id="rId41"/>
    <p:sldId id="331" r:id="rId42"/>
    <p:sldId id="266" r:id="rId43"/>
    <p:sldId id="308" r:id="rId44"/>
    <p:sldId id="350" r:id="rId45"/>
    <p:sldId id="310" r:id="rId46"/>
    <p:sldId id="309" r:id="rId47"/>
    <p:sldId id="311" r:id="rId48"/>
    <p:sldId id="312" r:id="rId49"/>
    <p:sldId id="297" r:id="rId50"/>
    <p:sldId id="298" r:id="rId51"/>
    <p:sldId id="299" r:id="rId52"/>
    <p:sldId id="301" r:id="rId53"/>
    <p:sldId id="300" r:id="rId54"/>
    <p:sldId id="345" r:id="rId55"/>
    <p:sldId id="292" r:id="rId56"/>
    <p:sldId id="261" r:id="rId57"/>
    <p:sldId id="262" r:id="rId58"/>
    <p:sldId id="276" r:id="rId59"/>
    <p:sldId id="277" r:id="rId60"/>
    <p:sldId id="313" r:id="rId61"/>
    <p:sldId id="314" r:id="rId62"/>
    <p:sldId id="338" r:id="rId63"/>
    <p:sldId id="315" r:id="rId64"/>
    <p:sldId id="319" r:id="rId65"/>
    <p:sldId id="320" r:id="rId66"/>
    <p:sldId id="264" r:id="rId67"/>
    <p:sldId id="344" r:id="rId68"/>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A6900"/>
    <a:srgbClr val="CC0000"/>
  </p:clrMru>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485" autoAdjust="0"/>
    <p:restoredTop sz="94660"/>
  </p:normalViewPr>
  <p:slideViewPr>
    <p:cSldViewPr>
      <p:cViewPr varScale="1">
        <p:scale>
          <a:sx n="60" d="100"/>
          <a:sy n="60" d="100"/>
        </p:scale>
        <p:origin x="-78" y="-21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1" Type="http://schemas.openxmlformats.org/officeDocument/2006/relationships/oleObject" Target="file:///C:\Documents%20and%20Settings\pone2008\&#12487;&#12473;&#12463;&#12488;&#12483;&#12503;\graph1.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Documents%20and%20Settings\pone2008\&#12487;&#12473;&#12463;&#12488;&#12483;&#12503;\graph1.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Documents%20and%20Settings\pone2008\&#12487;&#12473;&#12463;&#12488;&#12483;&#12503;\graph1.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ja-JP"/>
  <c:chart>
    <c:plotArea>
      <c:layout/>
      <c:barChart>
        <c:barDir val="col"/>
        <c:grouping val="clustered"/>
        <c:ser>
          <c:idx val="0"/>
          <c:order val="0"/>
          <c:tx>
            <c:strRef>
              <c:f>Sheet1!$E$14</c:f>
              <c:strCache>
                <c:ptCount val="1"/>
                <c:pt idx="0">
                  <c:v>電子銃水素分子</c:v>
                </c:pt>
              </c:strCache>
            </c:strRef>
          </c:tx>
          <c:spPr>
            <a:solidFill>
              <a:srgbClr val="0070C0"/>
            </a:solidFill>
          </c:spPr>
          <c:cat>
            <c:numRef>
              <c:f>Sheet1!$B$15:$B$17</c:f>
              <c:numCache>
                <c:formatCode>General</c:formatCode>
                <c:ptCount val="3"/>
                <c:pt idx="0">
                  <c:v>20</c:v>
                </c:pt>
                <c:pt idx="1">
                  <c:v>25</c:v>
                </c:pt>
                <c:pt idx="2">
                  <c:v>30</c:v>
                </c:pt>
              </c:numCache>
            </c:numRef>
          </c:cat>
          <c:val>
            <c:numRef>
              <c:f>Sheet1!$C$28:$C$30</c:f>
              <c:numCache>
                <c:formatCode>General</c:formatCode>
                <c:ptCount val="3"/>
                <c:pt idx="0">
                  <c:v>3628</c:v>
                </c:pt>
                <c:pt idx="1">
                  <c:v>769</c:v>
                </c:pt>
                <c:pt idx="2">
                  <c:v>87</c:v>
                </c:pt>
              </c:numCache>
            </c:numRef>
          </c:val>
        </c:ser>
        <c:ser>
          <c:idx val="1"/>
          <c:order val="1"/>
          <c:tx>
            <c:strRef>
              <c:f>Sheet1!$C$14</c:f>
              <c:strCache>
                <c:ptCount val="1"/>
                <c:pt idx="0">
                  <c:v>電子銃</c:v>
                </c:pt>
              </c:strCache>
            </c:strRef>
          </c:tx>
          <c:spPr>
            <a:solidFill>
              <a:srgbClr val="FF0000"/>
            </a:solidFill>
          </c:spPr>
          <c:cat>
            <c:numRef>
              <c:f>Sheet1!$B$15:$B$17</c:f>
              <c:numCache>
                <c:formatCode>General</c:formatCode>
                <c:ptCount val="3"/>
                <c:pt idx="0">
                  <c:v>20</c:v>
                </c:pt>
                <c:pt idx="1">
                  <c:v>25</c:v>
                </c:pt>
                <c:pt idx="2">
                  <c:v>30</c:v>
                </c:pt>
              </c:numCache>
            </c:numRef>
          </c:cat>
          <c:val>
            <c:numRef>
              <c:f>Sheet1!$D$28:$D$30</c:f>
              <c:numCache>
                <c:formatCode>General</c:formatCode>
                <c:ptCount val="3"/>
                <c:pt idx="0">
                  <c:v>56</c:v>
                </c:pt>
                <c:pt idx="1">
                  <c:v>7</c:v>
                </c:pt>
                <c:pt idx="2">
                  <c:v>2</c:v>
                </c:pt>
              </c:numCache>
            </c:numRef>
          </c:val>
        </c:ser>
        <c:axId val="103705600"/>
        <c:axId val="46657536"/>
      </c:barChart>
      <c:catAx>
        <c:axId val="103705600"/>
        <c:scaling>
          <c:orientation val="minMax"/>
        </c:scaling>
        <c:axPos val="b"/>
        <c:numFmt formatCode="General" sourceLinked="1"/>
        <c:tickLblPos val="nextTo"/>
        <c:crossAx val="46657536"/>
        <c:crosses val="autoZero"/>
        <c:auto val="1"/>
        <c:lblAlgn val="ctr"/>
        <c:lblOffset val="100"/>
      </c:catAx>
      <c:valAx>
        <c:axId val="46657536"/>
        <c:scaling>
          <c:logBase val="10"/>
          <c:orientation val="minMax"/>
        </c:scaling>
        <c:axPos val="l"/>
        <c:majorGridlines/>
        <c:numFmt formatCode="General" sourceLinked="1"/>
        <c:tickLblPos val="nextTo"/>
        <c:crossAx val="103705600"/>
        <c:crosses val="autoZero"/>
        <c:crossBetween val="between"/>
      </c:valAx>
    </c:plotArea>
    <c:plotVisOnly val="1"/>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ja-JP"/>
  <c:chart>
    <c:plotArea>
      <c:layout/>
      <c:barChart>
        <c:barDir val="col"/>
        <c:grouping val="clustered"/>
        <c:ser>
          <c:idx val="0"/>
          <c:order val="0"/>
          <c:tx>
            <c:strRef>
              <c:f>Sheet1!$G$14</c:f>
              <c:strCache>
                <c:ptCount val="1"/>
                <c:pt idx="0">
                  <c:v>電子銃水素分子dissociator</c:v>
                </c:pt>
              </c:strCache>
            </c:strRef>
          </c:tx>
          <c:spPr>
            <a:solidFill>
              <a:srgbClr val="0070C0"/>
            </a:solidFill>
          </c:spPr>
          <c:cat>
            <c:numRef>
              <c:f>Sheet1!$B$15:$B$17</c:f>
              <c:numCache>
                <c:formatCode>General</c:formatCode>
                <c:ptCount val="3"/>
                <c:pt idx="0">
                  <c:v>20</c:v>
                </c:pt>
                <c:pt idx="1">
                  <c:v>25</c:v>
                </c:pt>
                <c:pt idx="2">
                  <c:v>30</c:v>
                </c:pt>
              </c:numCache>
            </c:numRef>
          </c:cat>
          <c:val>
            <c:numRef>
              <c:f>Sheet1!$B$23:$B$25</c:f>
              <c:numCache>
                <c:formatCode>General</c:formatCode>
                <c:ptCount val="3"/>
                <c:pt idx="0">
                  <c:v>9573</c:v>
                </c:pt>
                <c:pt idx="1">
                  <c:v>3089</c:v>
                </c:pt>
                <c:pt idx="2">
                  <c:v>1031</c:v>
                </c:pt>
              </c:numCache>
            </c:numRef>
          </c:val>
        </c:ser>
        <c:ser>
          <c:idx val="1"/>
          <c:order val="1"/>
          <c:tx>
            <c:strRef>
              <c:f>Sheet1!$E$14</c:f>
              <c:strCache>
                <c:ptCount val="1"/>
                <c:pt idx="0">
                  <c:v>電子銃水素分子</c:v>
                </c:pt>
              </c:strCache>
            </c:strRef>
          </c:tx>
          <c:spPr>
            <a:solidFill>
              <a:srgbClr val="FF0000"/>
            </a:solidFill>
          </c:spPr>
          <c:cat>
            <c:numRef>
              <c:f>Sheet1!$B$15:$B$17</c:f>
              <c:numCache>
                <c:formatCode>General</c:formatCode>
                <c:ptCount val="3"/>
                <c:pt idx="0">
                  <c:v>20</c:v>
                </c:pt>
                <c:pt idx="1">
                  <c:v>25</c:v>
                </c:pt>
                <c:pt idx="2">
                  <c:v>30</c:v>
                </c:pt>
              </c:numCache>
            </c:numRef>
          </c:cat>
          <c:val>
            <c:numRef>
              <c:f>Sheet1!$C$23:$C$25</c:f>
              <c:numCache>
                <c:formatCode>General</c:formatCode>
                <c:ptCount val="3"/>
                <c:pt idx="0">
                  <c:v>3628</c:v>
                </c:pt>
                <c:pt idx="1">
                  <c:v>769</c:v>
                </c:pt>
                <c:pt idx="2">
                  <c:v>87</c:v>
                </c:pt>
              </c:numCache>
            </c:numRef>
          </c:val>
        </c:ser>
        <c:axId val="78795520"/>
        <c:axId val="78827904"/>
      </c:barChart>
      <c:catAx>
        <c:axId val="78795520"/>
        <c:scaling>
          <c:orientation val="minMax"/>
        </c:scaling>
        <c:axPos val="b"/>
        <c:numFmt formatCode="General" sourceLinked="1"/>
        <c:tickLblPos val="nextTo"/>
        <c:crossAx val="78827904"/>
        <c:crosses val="autoZero"/>
        <c:auto val="1"/>
        <c:lblAlgn val="ctr"/>
        <c:lblOffset val="100"/>
      </c:catAx>
      <c:valAx>
        <c:axId val="78827904"/>
        <c:scaling>
          <c:logBase val="10"/>
          <c:orientation val="minMax"/>
          <c:min val="1"/>
        </c:scaling>
        <c:axPos val="l"/>
        <c:majorGridlines/>
        <c:numFmt formatCode="General" sourceLinked="1"/>
        <c:tickLblPos val="nextTo"/>
        <c:crossAx val="78795520"/>
        <c:crosses val="autoZero"/>
        <c:crossBetween val="between"/>
      </c:valAx>
    </c:plotArea>
    <c:plotVisOnly val="1"/>
  </c:chart>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ja-JP"/>
  <c:chart>
    <c:plotArea>
      <c:layout/>
      <c:barChart>
        <c:barDir val="col"/>
        <c:grouping val="clustered"/>
        <c:ser>
          <c:idx val="0"/>
          <c:order val="0"/>
          <c:tx>
            <c:strRef>
              <c:f>Sheet1!$G$14</c:f>
              <c:strCache>
                <c:ptCount val="1"/>
                <c:pt idx="0">
                  <c:v>電子銃水素分子dissociator</c:v>
                </c:pt>
              </c:strCache>
            </c:strRef>
          </c:tx>
          <c:spPr>
            <a:solidFill>
              <a:srgbClr val="0070C0"/>
            </a:solidFill>
          </c:spPr>
          <c:cat>
            <c:numRef>
              <c:f>Sheet1!$B$15:$B$17</c:f>
              <c:numCache>
                <c:formatCode>General</c:formatCode>
                <c:ptCount val="3"/>
                <c:pt idx="0">
                  <c:v>20</c:v>
                </c:pt>
                <c:pt idx="1">
                  <c:v>25</c:v>
                </c:pt>
                <c:pt idx="2">
                  <c:v>30</c:v>
                </c:pt>
              </c:numCache>
            </c:numRef>
          </c:cat>
          <c:val>
            <c:numRef>
              <c:f>Sheet1!$F$23:$F$25</c:f>
              <c:numCache>
                <c:formatCode>General</c:formatCode>
                <c:ptCount val="3"/>
                <c:pt idx="0">
                  <c:v>9338</c:v>
                </c:pt>
                <c:pt idx="1">
                  <c:v>3464</c:v>
                </c:pt>
                <c:pt idx="2">
                  <c:v>1008</c:v>
                </c:pt>
              </c:numCache>
            </c:numRef>
          </c:val>
        </c:ser>
        <c:ser>
          <c:idx val="1"/>
          <c:order val="1"/>
          <c:tx>
            <c:strRef>
              <c:f>Sheet1!$I$14</c:f>
              <c:strCache>
                <c:ptCount val="1"/>
                <c:pt idx="0">
                  <c:v>水素分子dissociator</c:v>
                </c:pt>
              </c:strCache>
            </c:strRef>
          </c:tx>
          <c:spPr>
            <a:solidFill>
              <a:srgbClr val="FF0000"/>
            </a:solidFill>
          </c:spPr>
          <c:cat>
            <c:numRef>
              <c:f>Sheet1!$B$15:$B$17</c:f>
              <c:numCache>
                <c:formatCode>General</c:formatCode>
                <c:ptCount val="3"/>
                <c:pt idx="0">
                  <c:v>20</c:v>
                </c:pt>
                <c:pt idx="1">
                  <c:v>25</c:v>
                </c:pt>
                <c:pt idx="2">
                  <c:v>30</c:v>
                </c:pt>
              </c:numCache>
            </c:numRef>
          </c:cat>
          <c:val>
            <c:numRef>
              <c:f>Sheet1!$G$23:$G$25</c:f>
              <c:numCache>
                <c:formatCode>General</c:formatCode>
                <c:ptCount val="3"/>
                <c:pt idx="0">
                  <c:v>96</c:v>
                </c:pt>
                <c:pt idx="1">
                  <c:v>31</c:v>
                </c:pt>
                <c:pt idx="2">
                  <c:v>8</c:v>
                </c:pt>
              </c:numCache>
            </c:numRef>
          </c:val>
        </c:ser>
        <c:axId val="82273792"/>
        <c:axId val="82275328"/>
      </c:barChart>
      <c:catAx>
        <c:axId val="82273792"/>
        <c:scaling>
          <c:orientation val="minMax"/>
        </c:scaling>
        <c:axPos val="b"/>
        <c:numFmt formatCode="General" sourceLinked="1"/>
        <c:tickLblPos val="nextTo"/>
        <c:crossAx val="82275328"/>
        <c:crosses val="autoZero"/>
        <c:auto val="1"/>
        <c:lblAlgn val="ctr"/>
        <c:lblOffset val="100"/>
      </c:catAx>
      <c:valAx>
        <c:axId val="82275328"/>
        <c:scaling>
          <c:logBase val="10"/>
          <c:orientation val="minMax"/>
        </c:scaling>
        <c:axPos val="l"/>
        <c:majorGridlines/>
        <c:numFmt formatCode="General" sourceLinked="1"/>
        <c:tickLblPos val="nextTo"/>
        <c:crossAx val="82273792"/>
        <c:crosses val="autoZero"/>
        <c:crossBetween val="between"/>
      </c:valAx>
    </c:plotArea>
    <c:plotVisOnly val="1"/>
  </c:chart>
  <c:externalData r:id="rId1"/>
</c:chartSpace>
</file>

<file path=ppt/drawings/_rels/vmlDrawing1.v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wmf"/><Relationship Id="rId1" Type="http://schemas.openxmlformats.org/officeDocument/2006/relationships/image" Target="../media/image1.wmf"/><Relationship Id="rId4" Type="http://schemas.openxmlformats.org/officeDocument/2006/relationships/image" Target="../media/image4.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image" Target="../media/image1.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3.wmf"/><Relationship Id="rId1" Type="http://schemas.openxmlformats.org/officeDocument/2006/relationships/image" Target="../media/image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3792B3C-3BE3-4B4F-8BD0-0F38D789BED4}" type="datetimeFigureOut">
              <a:rPr kumimoji="1" lang="ja-JP" altLang="en-US" smtClean="0"/>
              <a:pPr/>
              <a:t>2011/3/28</a:t>
            </a:fld>
            <a:endParaRPr kumimoji="1" lang="ja-JP" altLang="en-US"/>
          </a:p>
        </p:txBody>
      </p:sp>
      <p:sp>
        <p:nvSpPr>
          <p:cNvPr id="4" name="スライド イメージ プレースホル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6EFE26E-CE53-493D-B15D-2E2AE4AF40A7}" type="slidenum">
              <a:rPr kumimoji="1" lang="ja-JP" altLang="en-US" smtClean="0"/>
              <a:pPr/>
              <a:t>&lt;#&gt;</a:t>
            </a:fld>
            <a:endParaRPr kumimoji="1" lang="ja-JP"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5778" name="Rectangle 1"/>
          <p:cNvSpPr txBox="1">
            <a:spLocks noGrp="1" noRot="1" noChangeAspect="1" noChangeArrowheads="1" noTextEdit="1"/>
          </p:cNvSpPr>
          <p:nvPr>
            <p:ph type="sldImg"/>
          </p:nvPr>
        </p:nvSpPr>
        <p:spPr>
          <a:xfrm>
            <a:off x="1588" y="0"/>
            <a:ext cx="1587" cy="1588"/>
          </a:xfrm>
          <a:solidFill>
            <a:srgbClr val="FFFFFF"/>
          </a:solidFill>
          <a:ln>
            <a:solidFill>
              <a:srgbClr val="000000"/>
            </a:solidFill>
            <a:miter lim="800000"/>
          </a:ln>
        </p:spPr>
      </p:sp>
      <p:sp>
        <p:nvSpPr>
          <p:cNvPr id="75779" name="Rectangle 2"/>
          <p:cNvSpPr txBox="1">
            <a:spLocks noGrp="1" noChangeArrowheads="1"/>
          </p:cNvSpPr>
          <p:nvPr>
            <p:ph type="body" idx="1"/>
          </p:nvPr>
        </p:nvSpPr>
        <p:spPr>
          <a:xfrm>
            <a:off x="685800" y="4343400"/>
            <a:ext cx="5486400" cy="4024313"/>
          </a:xfrm>
          <a:noFill/>
          <a:ln/>
        </p:spPr>
        <p:txBody>
          <a:bodyPr wrap="none" anchor="ctr"/>
          <a:lstStyle/>
          <a:p>
            <a:endParaRPr lang="ja-JP" altLang="ja-JP"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このあたる</a:t>
            </a:r>
            <a:r>
              <a:rPr kumimoji="1" lang="ja-JP" altLang="en-US" dirty="0" err="1" smtClean="0"/>
              <a:t>りに</a:t>
            </a:r>
            <a:r>
              <a:rPr kumimoji="1" lang="ja-JP" altLang="en-US" dirty="0" smtClean="0"/>
              <a:t>ノイズの写真を入れる</a:t>
            </a:r>
            <a:endParaRPr kumimoji="1" lang="ja-JP" altLang="en-US" dirty="0"/>
          </a:p>
        </p:txBody>
      </p:sp>
      <p:sp>
        <p:nvSpPr>
          <p:cNvPr id="4" name="スライド番号プレースホルダ 3"/>
          <p:cNvSpPr>
            <a:spLocks noGrp="1"/>
          </p:cNvSpPr>
          <p:nvPr>
            <p:ph type="sldNum" sz="quarter" idx="10"/>
          </p:nvPr>
        </p:nvSpPr>
        <p:spPr/>
        <p:txBody>
          <a:bodyPr/>
          <a:lstStyle/>
          <a:p>
            <a:fld id="{56EFE26E-CE53-493D-B15D-2E2AE4AF40A7}" type="slidenum">
              <a:rPr kumimoji="1" lang="ja-JP" altLang="en-US" smtClean="0"/>
              <a:pPr/>
              <a:t>33</a:t>
            </a:fld>
            <a:endParaRPr kumimoji="1" lang="ja-JP"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写真を入れる</a:t>
            </a:r>
            <a:endParaRPr kumimoji="1" lang="ja-JP" altLang="en-US" dirty="0"/>
          </a:p>
        </p:txBody>
      </p:sp>
      <p:sp>
        <p:nvSpPr>
          <p:cNvPr id="4" name="スライド番号プレースホルダ 3"/>
          <p:cNvSpPr>
            <a:spLocks noGrp="1"/>
          </p:cNvSpPr>
          <p:nvPr>
            <p:ph type="sldNum" sz="quarter" idx="10"/>
          </p:nvPr>
        </p:nvSpPr>
        <p:spPr/>
        <p:txBody>
          <a:bodyPr/>
          <a:lstStyle/>
          <a:p>
            <a:fld id="{56EFE26E-CE53-493D-B15D-2E2AE4AF40A7}" type="slidenum">
              <a:rPr kumimoji="1" lang="ja-JP" altLang="en-US" smtClean="0"/>
              <a:pPr/>
              <a:t>43</a:t>
            </a:fld>
            <a:endParaRPr kumimoji="1" lang="ja-JP"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抵抗とコンデンサー</a:t>
            </a:r>
            <a:r>
              <a:rPr kumimoji="1" lang="ja-JP" altLang="en-US" smtClean="0"/>
              <a:t>の値の</a:t>
            </a:r>
            <a:endParaRPr kumimoji="1" lang="ja-JP" altLang="en-US" dirty="0"/>
          </a:p>
        </p:txBody>
      </p:sp>
      <p:sp>
        <p:nvSpPr>
          <p:cNvPr id="4" name="スライド番号プレースホルダ 3"/>
          <p:cNvSpPr>
            <a:spLocks noGrp="1"/>
          </p:cNvSpPr>
          <p:nvPr>
            <p:ph type="sldNum" sz="quarter" idx="10"/>
          </p:nvPr>
        </p:nvSpPr>
        <p:spPr/>
        <p:txBody>
          <a:bodyPr/>
          <a:lstStyle/>
          <a:p>
            <a:fld id="{56EFE26E-CE53-493D-B15D-2E2AE4AF40A7}" type="slidenum">
              <a:rPr kumimoji="1" lang="ja-JP" altLang="en-US" smtClean="0"/>
              <a:pPr/>
              <a:t>46</a:t>
            </a:fld>
            <a:endParaRPr kumimoji="1" lang="ja-JP"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56EFE26E-CE53-493D-B15D-2E2AE4AF40A7}" type="slidenum">
              <a:rPr kumimoji="1" lang="ja-JP" altLang="en-US" smtClean="0"/>
              <a:pPr/>
              <a:t>48</a:t>
            </a:fld>
            <a:endParaRPr kumimoji="1" lang="ja-JP"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56EFE26E-CE53-493D-B15D-2E2AE4AF40A7}" type="slidenum">
              <a:rPr kumimoji="1" lang="ja-JP" altLang="en-US" smtClean="0"/>
              <a:pPr/>
              <a:t>50</a:t>
            </a:fld>
            <a:endParaRPr kumimoji="1" lang="ja-JP"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測定方法を具体的に言う</a:t>
            </a:r>
            <a:endParaRPr kumimoji="1" lang="ja-JP" altLang="en-US" dirty="0"/>
          </a:p>
        </p:txBody>
      </p:sp>
      <p:sp>
        <p:nvSpPr>
          <p:cNvPr id="4" name="スライド番号プレースホルダ 3"/>
          <p:cNvSpPr>
            <a:spLocks noGrp="1"/>
          </p:cNvSpPr>
          <p:nvPr>
            <p:ph type="sldNum" sz="quarter" idx="10"/>
          </p:nvPr>
        </p:nvSpPr>
        <p:spPr/>
        <p:txBody>
          <a:bodyPr/>
          <a:lstStyle/>
          <a:p>
            <a:fld id="{56EFE26E-CE53-493D-B15D-2E2AE4AF40A7}" type="slidenum">
              <a:rPr kumimoji="1" lang="ja-JP" altLang="en-US" smtClean="0"/>
              <a:pPr/>
              <a:t>54</a:t>
            </a:fld>
            <a:endParaRPr kumimoji="1" lang="ja-JP"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620BB163-FCD5-4A3F-8F1D-3DFFD1991B0C}" type="datetimeFigureOut">
              <a:rPr kumimoji="1" lang="ja-JP" altLang="en-US" smtClean="0"/>
              <a:pPr/>
              <a:t>2011/3/28</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70BE5B4E-F0E9-4CB9-88F9-DDA3C02F7A3B}" type="slidenum">
              <a:rPr kumimoji="1" lang="ja-JP" altLang="en-US" smtClean="0"/>
              <a:pPr/>
              <a:t>&lt;#&gt;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620BB163-FCD5-4A3F-8F1D-3DFFD1991B0C}" type="datetimeFigureOut">
              <a:rPr kumimoji="1" lang="ja-JP" altLang="en-US" smtClean="0"/>
              <a:pPr/>
              <a:t>2011/3/28</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70BE5B4E-F0E9-4CB9-88F9-DDA3C02F7A3B}" type="slidenum">
              <a:rPr kumimoji="1" lang="ja-JP" altLang="en-US" smtClean="0"/>
              <a:pPr/>
              <a:t>&lt;#&gt;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620BB163-FCD5-4A3F-8F1D-3DFFD1991B0C}" type="datetimeFigureOut">
              <a:rPr kumimoji="1" lang="ja-JP" altLang="en-US" smtClean="0"/>
              <a:pPr/>
              <a:t>2011/3/28</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70BE5B4E-F0E9-4CB9-88F9-DDA3C02F7A3B}" type="slidenum">
              <a:rPr kumimoji="1" lang="ja-JP" altLang="en-US" smtClean="0"/>
              <a:pPr/>
              <a:t>&lt;#&gt;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620BB163-FCD5-4A3F-8F1D-3DFFD1991B0C}" type="datetimeFigureOut">
              <a:rPr kumimoji="1" lang="ja-JP" altLang="en-US" smtClean="0"/>
              <a:pPr/>
              <a:t>2011/3/28</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70BE5B4E-F0E9-4CB9-88F9-DDA3C02F7A3B}" type="slidenum">
              <a:rPr kumimoji="1" lang="ja-JP" altLang="en-US" smtClean="0"/>
              <a:pPr/>
              <a:t>&lt;#&gt;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620BB163-FCD5-4A3F-8F1D-3DFFD1991B0C}" type="datetimeFigureOut">
              <a:rPr kumimoji="1" lang="ja-JP" altLang="en-US" smtClean="0"/>
              <a:pPr/>
              <a:t>2011/3/28</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70BE5B4E-F0E9-4CB9-88F9-DDA3C02F7A3B}" type="slidenum">
              <a:rPr kumimoji="1" lang="ja-JP" altLang="en-US" smtClean="0"/>
              <a:pPr/>
              <a:t>&lt;#&gt;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620BB163-FCD5-4A3F-8F1D-3DFFD1991B0C}" type="datetimeFigureOut">
              <a:rPr kumimoji="1" lang="ja-JP" altLang="en-US" smtClean="0"/>
              <a:pPr/>
              <a:t>2011/3/28</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70BE5B4E-F0E9-4CB9-88F9-DDA3C02F7A3B}" type="slidenum">
              <a:rPr kumimoji="1" lang="ja-JP" altLang="en-US" smtClean="0"/>
              <a:pPr/>
              <a:t>&lt;#&gt;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620BB163-FCD5-4A3F-8F1D-3DFFD1991B0C}" type="datetimeFigureOut">
              <a:rPr kumimoji="1" lang="ja-JP" altLang="en-US" smtClean="0"/>
              <a:pPr/>
              <a:t>2011/3/28</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70BE5B4E-F0E9-4CB9-88F9-DDA3C02F7A3B}" type="slidenum">
              <a:rPr kumimoji="1" lang="ja-JP" altLang="en-US" smtClean="0"/>
              <a:pPr/>
              <a:t>&lt;#&gt;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620BB163-FCD5-4A3F-8F1D-3DFFD1991B0C}" type="datetimeFigureOut">
              <a:rPr kumimoji="1" lang="ja-JP" altLang="en-US" smtClean="0"/>
              <a:pPr/>
              <a:t>2011/3/28</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70BE5B4E-F0E9-4CB9-88F9-DDA3C02F7A3B}" type="slidenum">
              <a:rPr kumimoji="1" lang="ja-JP" altLang="en-US" smtClean="0"/>
              <a:pPr/>
              <a:t>&lt;#&gt;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620BB163-FCD5-4A3F-8F1D-3DFFD1991B0C}" type="datetimeFigureOut">
              <a:rPr kumimoji="1" lang="ja-JP" altLang="en-US" smtClean="0"/>
              <a:pPr/>
              <a:t>2011/3/28</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70BE5B4E-F0E9-4CB9-88F9-DDA3C02F7A3B}" type="slidenum">
              <a:rPr kumimoji="1" lang="ja-JP" altLang="en-US" smtClean="0"/>
              <a:pPr/>
              <a:t>&lt;#&gt;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620BB163-FCD5-4A3F-8F1D-3DFFD1991B0C}" type="datetimeFigureOut">
              <a:rPr kumimoji="1" lang="ja-JP" altLang="en-US" smtClean="0"/>
              <a:pPr/>
              <a:t>2011/3/28</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70BE5B4E-F0E9-4CB9-88F9-DDA3C02F7A3B}" type="slidenum">
              <a:rPr kumimoji="1" lang="ja-JP" altLang="en-US" smtClean="0"/>
              <a:pPr/>
              <a:t>&lt;#&gt;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620BB163-FCD5-4A3F-8F1D-3DFFD1991B0C}" type="datetimeFigureOut">
              <a:rPr kumimoji="1" lang="ja-JP" altLang="en-US" smtClean="0"/>
              <a:pPr/>
              <a:t>2011/3/28</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70BE5B4E-F0E9-4CB9-88F9-DDA3C02F7A3B}" type="slidenum">
              <a:rPr kumimoji="1" lang="ja-JP" altLang="en-US" smtClean="0"/>
              <a:pPr/>
              <a:t>&lt;#&gt;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0BB163-FCD5-4A3F-8F1D-3DFFD1991B0C}" type="datetimeFigureOut">
              <a:rPr kumimoji="1" lang="ja-JP" altLang="en-US" smtClean="0"/>
              <a:pPr/>
              <a:t>2011/3/28</a:t>
            </a:fld>
            <a:endParaRPr kumimoji="1"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BE5B4E-F0E9-4CB9-88F9-DDA3C02F7A3B}" type="slidenum">
              <a:rPr kumimoji="1" lang="ja-JP" altLang="en-US" smtClean="0"/>
              <a:pPr/>
              <a:t>&lt;#&gt;</a:t>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7.xml"/><Relationship Id="rId1" Type="http://schemas.openxmlformats.org/officeDocument/2006/relationships/vmlDrawing" Target="../drawings/vmlDrawing4.v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12.bin"/><Relationship Id="rId7" Type="http://schemas.openxmlformats.org/officeDocument/2006/relationships/oleObject" Target="../embeddings/oleObject16.bin"/><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oleObject" Target="../embeddings/oleObject15.bin"/><Relationship Id="rId5" Type="http://schemas.openxmlformats.org/officeDocument/2006/relationships/oleObject" Target="../embeddings/oleObject14.bin"/><Relationship Id="rId4" Type="http://schemas.openxmlformats.org/officeDocument/2006/relationships/oleObject" Target="../embeddings/oleObject13.bin"/></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oleObject" Target="../embeddings/oleObject6.bin"/><Relationship Id="rId3" Type="http://schemas.openxmlformats.org/officeDocument/2006/relationships/oleObject" Target="../embeddings/oleObject1.bin"/><Relationship Id="rId7" Type="http://schemas.openxmlformats.org/officeDocument/2006/relationships/oleObject" Target="../embeddings/oleObject5.bin"/><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oleObject" Target="../embeddings/oleObject4.bin"/><Relationship Id="rId5" Type="http://schemas.openxmlformats.org/officeDocument/2006/relationships/oleObject" Target="../embeddings/oleObject3.bin"/><Relationship Id="rId4" Type="http://schemas.openxmlformats.org/officeDocument/2006/relationships/oleObject" Target="../embeddings/oleObject2.bin"/><Relationship Id="rId9" Type="http://schemas.openxmlformats.org/officeDocument/2006/relationships/oleObject" Target="../embeddings/oleObject7.bin"/></Relationships>
</file>

<file path=ppt/slides/_rels/slide4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6.xml"/><Relationship Id="rId1" Type="http://schemas.openxmlformats.org/officeDocument/2006/relationships/vmlDrawing" Target="../drawings/vmlDrawing2.vml"/><Relationship Id="rId4" Type="http://schemas.openxmlformats.org/officeDocument/2006/relationships/oleObject" Target="../embeddings/oleObject9.bin"/></Relationships>
</file>

<file path=ppt/slides/_rels/slide5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7.xml"/><Relationship Id="rId1" Type="http://schemas.openxmlformats.org/officeDocument/2006/relationships/vmlDrawing" Target="../drawings/vmlDrawing3.v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1071547"/>
            <a:ext cx="7772400" cy="2528904"/>
          </a:xfrm>
        </p:spPr>
        <p:txBody>
          <a:bodyPr/>
          <a:lstStyle/>
          <a:p>
            <a:r>
              <a:rPr kumimoji="1" lang="en-US" altLang="ja-JP" dirty="0" smtClean="0"/>
              <a:t>Lamb shift</a:t>
            </a:r>
            <a:r>
              <a:rPr kumimoji="1" lang="ja-JP" altLang="en-US" smtClean="0"/>
              <a:t>の</a:t>
            </a:r>
            <a:r>
              <a:rPr lang="ja-JP" altLang="en-US" smtClean="0"/>
              <a:t>測定</a:t>
            </a:r>
            <a:r>
              <a:rPr kumimoji="1" lang="ja-JP" altLang="en-US" smtClean="0"/>
              <a:t>に</a:t>
            </a:r>
            <a:r>
              <a:rPr kumimoji="1" lang="ja-JP" altLang="en-US" dirty="0" smtClean="0"/>
              <a:t>向けて</a:t>
            </a:r>
            <a:r>
              <a:rPr kumimoji="1" lang="en-US" altLang="ja-JP" dirty="0" smtClean="0"/>
              <a:t/>
            </a:r>
            <a:br>
              <a:rPr kumimoji="1" lang="en-US" altLang="ja-JP" dirty="0" smtClean="0"/>
            </a:br>
            <a:r>
              <a:rPr lang="ja-JP" altLang="en-US" dirty="0" smtClean="0"/>
              <a:t>（昨年の</a:t>
            </a:r>
            <a:r>
              <a:rPr lang="en-US" altLang="ja-JP" dirty="0" smtClean="0"/>
              <a:t>P1</a:t>
            </a:r>
            <a:r>
              <a:rPr lang="ja-JP" altLang="en-US" dirty="0" smtClean="0"/>
              <a:t>のつづき）</a:t>
            </a:r>
            <a:endParaRPr kumimoji="1" lang="ja-JP" altLang="en-US" dirty="0"/>
          </a:p>
        </p:txBody>
      </p:sp>
      <p:sp>
        <p:nvSpPr>
          <p:cNvPr id="6" name="テキスト ボックス 5"/>
          <p:cNvSpPr txBox="1"/>
          <p:nvPr/>
        </p:nvSpPr>
        <p:spPr>
          <a:xfrm>
            <a:off x="2571736" y="3429000"/>
            <a:ext cx="3714776" cy="1569660"/>
          </a:xfrm>
          <a:prstGeom prst="rect">
            <a:avLst/>
          </a:prstGeom>
          <a:noFill/>
        </p:spPr>
        <p:txBody>
          <a:bodyPr wrap="square" rtlCol="0">
            <a:spAutoFit/>
          </a:bodyPr>
          <a:lstStyle/>
          <a:p>
            <a:pPr algn="ctr"/>
            <a:r>
              <a:rPr lang="ja-JP" altLang="en-US" sz="3200" b="1" dirty="0" smtClean="0">
                <a:latin typeface="+mj-lt"/>
              </a:rPr>
              <a:t>酒井　</a:t>
            </a:r>
            <a:r>
              <a:rPr kumimoji="1" lang="ja-JP" altLang="en-US" sz="3200" b="1" dirty="0" smtClean="0">
                <a:latin typeface="+mj-lt"/>
              </a:rPr>
              <a:t>佐藤　</a:t>
            </a:r>
            <a:r>
              <a:rPr lang="ja-JP" altLang="en-US" sz="3200" b="1" dirty="0" smtClean="0">
                <a:latin typeface="+mj-lt"/>
              </a:rPr>
              <a:t>杉下</a:t>
            </a:r>
            <a:endParaRPr lang="en-US" altLang="ja-JP" sz="3200" b="1" dirty="0" smtClean="0">
              <a:latin typeface="+mj-lt"/>
            </a:endParaRPr>
          </a:p>
          <a:p>
            <a:pPr algn="ctr"/>
            <a:r>
              <a:rPr kumimoji="1" lang="ja-JP" altLang="en-US" sz="3200" b="1" dirty="0" smtClean="0">
                <a:latin typeface="+mj-lt"/>
              </a:rPr>
              <a:t>野坂　</a:t>
            </a:r>
            <a:r>
              <a:rPr lang="ja-JP" altLang="en-US" sz="3200" b="1" dirty="0" smtClean="0">
                <a:latin typeface="+mj-lt"/>
              </a:rPr>
              <a:t>濱田</a:t>
            </a:r>
            <a:endParaRPr lang="en-US" altLang="ja-JP" sz="3200" b="1" dirty="0" smtClean="0">
              <a:latin typeface="+mj-lt"/>
            </a:endParaRPr>
          </a:p>
          <a:p>
            <a:pPr algn="ctr"/>
            <a:r>
              <a:rPr kumimoji="1" lang="ja-JP" altLang="en-US" sz="3200" b="1" dirty="0" smtClean="0">
                <a:latin typeface="+mj-lt"/>
              </a:rPr>
              <a:t>　福田</a:t>
            </a:r>
            <a:endParaRPr kumimoji="1" lang="en-US" altLang="ja-JP" sz="3200" b="1" dirty="0" smtClean="0">
              <a:latin typeface="+mj-l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643174" y="571480"/>
            <a:ext cx="3643338" cy="584775"/>
          </a:xfrm>
          <a:prstGeom prst="rect">
            <a:avLst/>
          </a:prstGeom>
          <a:noFill/>
        </p:spPr>
        <p:txBody>
          <a:bodyPr wrap="square" rtlCol="0">
            <a:spAutoFit/>
          </a:bodyPr>
          <a:lstStyle/>
          <a:p>
            <a:pPr algn="ctr"/>
            <a:r>
              <a:rPr kumimoji="1" lang="ja-JP" altLang="en-US" sz="3200" b="1" dirty="0" smtClean="0"/>
              <a:t>真空</a:t>
            </a:r>
            <a:r>
              <a:rPr kumimoji="1" lang="ja-JP" altLang="en-US" sz="3200" b="1" dirty="0" smtClean="0"/>
              <a:t>を引く</a:t>
            </a:r>
            <a:endParaRPr kumimoji="1" lang="ja-JP" altLang="en-US" sz="3200" b="1" dirty="0"/>
          </a:p>
        </p:txBody>
      </p:sp>
      <p:pic>
        <p:nvPicPr>
          <p:cNvPr id="26626" name="Picture 2" descr="C:\Documents and Settings\pone2008\My Documents\My Pictures\実験写真\実験写真 001.jpg"/>
          <p:cNvPicPr>
            <a:picLocks noChangeAspect="1" noChangeArrowheads="1"/>
          </p:cNvPicPr>
          <p:nvPr/>
        </p:nvPicPr>
        <p:blipFill>
          <a:blip r:embed="rId2"/>
          <a:srcRect/>
          <a:stretch>
            <a:fillRect/>
          </a:stretch>
        </p:blipFill>
        <p:spPr bwMode="auto">
          <a:xfrm>
            <a:off x="638686" y="1357297"/>
            <a:ext cx="8071296" cy="5072099"/>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Text Box 4"/>
          <p:cNvSpPr txBox="1">
            <a:spLocks noChangeArrowheads="1"/>
          </p:cNvSpPr>
          <p:nvPr/>
        </p:nvSpPr>
        <p:spPr bwMode="auto">
          <a:xfrm>
            <a:off x="857224" y="1071546"/>
            <a:ext cx="7777162" cy="1077218"/>
          </a:xfrm>
          <a:prstGeom prst="rect">
            <a:avLst/>
          </a:prstGeom>
          <a:noFill/>
          <a:ln w="9525">
            <a:noFill/>
            <a:miter lim="800000"/>
            <a:headEnd/>
            <a:tailEnd/>
          </a:ln>
          <a:effectLst/>
        </p:spPr>
        <p:txBody>
          <a:bodyPr>
            <a:spAutoFit/>
          </a:bodyPr>
          <a:lstStyle/>
          <a:p>
            <a:pPr>
              <a:spcBef>
                <a:spcPct val="50000"/>
              </a:spcBef>
            </a:pPr>
            <a:r>
              <a:rPr lang="ja-JP" altLang="en-US" sz="3200" dirty="0"/>
              <a:t>水素分子流</a:t>
            </a:r>
            <a:r>
              <a:rPr lang="ja-JP" altLang="en-US" sz="3200" dirty="0" smtClean="0"/>
              <a:t>を、熱した</a:t>
            </a:r>
            <a:r>
              <a:rPr lang="ja-JP" altLang="en-US" sz="3200" dirty="0"/>
              <a:t>タングステンチューブに通すことで水素原子に解離</a:t>
            </a:r>
            <a:r>
              <a:rPr lang="ja-JP" altLang="en-US" sz="3200" dirty="0" smtClean="0"/>
              <a:t>させた。</a:t>
            </a:r>
            <a:endParaRPr lang="ja-JP" altLang="en-US" sz="3200" dirty="0"/>
          </a:p>
        </p:txBody>
      </p:sp>
      <p:pic>
        <p:nvPicPr>
          <p:cNvPr id="5123" name="Picture 3" descr="C:\Documents and Settings\pone2008\デスクトップ\2010年度\実験写真\実験写真 071.jpg"/>
          <p:cNvPicPr>
            <a:picLocks noChangeAspect="1" noChangeArrowheads="1"/>
          </p:cNvPicPr>
          <p:nvPr/>
        </p:nvPicPr>
        <p:blipFill>
          <a:blip r:embed="rId2"/>
          <a:srcRect/>
          <a:stretch>
            <a:fillRect/>
          </a:stretch>
        </p:blipFill>
        <p:spPr bwMode="auto">
          <a:xfrm>
            <a:off x="1928794" y="2214554"/>
            <a:ext cx="5626128" cy="4219596"/>
          </a:xfrm>
          <a:prstGeom prst="rect">
            <a:avLst/>
          </a:prstGeom>
          <a:noFill/>
        </p:spPr>
      </p:pic>
      <p:sp>
        <p:nvSpPr>
          <p:cNvPr id="11" name="テキスト ボックス 10"/>
          <p:cNvSpPr txBox="1"/>
          <p:nvPr/>
        </p:nvSpPr>
        <p:spPr>
          <a:xfrm>
            <a:off x="2571736" y="127321"/>
            <a:ext cx="4071966" cy="1015663"/>
          </a:xfrm>
          <a:prstGeom prst="rect">
            <a:avLst/>
          </a:prstGeom>
          <a:noFill/>
        </p:spPr>
        <p:txBody>
          <a:bodyPr wrap="square" rtlCol="0">
            <a:spAutoFit/>
          </a:bodyPr>
          <a:lstStyle/>
          <a:p>
            <a:pPr algn="ctr"/>
            <a:r>
              <a:rPr kumimoji="1" lang="en-US" altLang="ja-JP" sz="6000" dirty="0" err="1" smtClean="0"/>
              <a:t>dissociator</a:t>
            </a:r>
            <a:endParaRPr kumimoji="1" lang="ja-JP" altLang="en-US" sz="6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532"/>
                                        </p:tgtEl>
                                        <p:attrNameLst>
                                          <p:attrName>style.visibility</p:attrName>
                                        </p:attrNameLst>
                                      </p:cBhvr>
                                      <p:to>
                                        <p:strVal val="visible"/>
                                      </p:to>
                                    </p:set>
                                    <p:animEffect transition="in" filter="fade">
                                      <p:cBhvr>
                                        <p:cTn id="7" dur="1000"/>
                                        <p:tgtEl>
                                          <p:spTgt spid="225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コンテンツ プレースホルダ 3" descr="略図（disociator）.bmp"/>
          <p:cNvPicPr>
            <a:picLocks noGrp="1" noChangeAspect="1"/>
          </p:cNvPicPr>
          <p:nvPr>
            <p:ph idx="1"/>
          </p:nvPr>
        </p:nvPicPr>
        <p:blipFill>
          <a:blip r:embed="rId2"/>
          <a:stretch>
            <a:fillRect/>
          </a:stretch>
        </p:blipFill>
        <p:spPr>
          <a:xfrm>
            <a:off x="571472" y="1857364"/>
            <a:ext cx="7786742" cy="4575918"/>
          </a:xfrm>
        </p:spPr>
      </p:pic>
      <p:sp>
        <p:nvSpPr>
          <p:cNvPr id="5" name="正方形/長方形 4"/>
          <p:cNvSpPr/>
          <p:nvPr/>
        </p:nvSpPr>
        <p:spPr>
          <a:xfrm>
            <a:off x="0" y="357166"/>
            <a:ext cx="9501254" cy="923330"/>
          </a:xfrm>
          <a:prstGeom prst="rect">
            <a:avLst/>
          </a:prstGeom>
        </p:spPr>
        <p:txBody>
          <a:bodyPr wrap="square">
            <a:spAutoFit/>
          </a:bodyPr>
          <a:lstStyle/>
          <a:p>
            <a:r>
              <a:rPr lang="ja-JP" altLang="en-US" sz="5400" dirty="0" smtClean="0">
                <a:latin typeface="Agency FB" pitchFamily="34" charset="0"/>
                <a:ea typeface="ＭＳ Ｐゴシック" pitchFamily="50" charset="-128"/>
              </a:rPr>
              <a:t>チェンバー内の</a:t>
            </a:r>
            <a:r>
              <a:rPr lang="en-US" altLang="ja-JP" sz="5400" dirty="0" err="1" smtClean="0">
                <a:latin typeface="Agency FB" pitchFamily="34" charset="0"/>
                <a:ea typeface="ＭＳ Ｐゴシック" pitchFamily="50" charset="-128"/>
              </a:rPr>
              <a:t>dissociator</a:t>
            </a:r>
            <a:r>
              <a:rPr lang="ja-JP" altLang="en-US" sz="5400" dirty="0" smtClean="0">
                <a:latin typeface="Agency FB" pitchFamily="34" charset="0"/>
                <a:ea typeface="ＭＳ Ｐゴシック" pitchFamily="50" charset="-128"/>
              </a:rPr>
              <a:t>の様子</a:t>
            </a:r>
            <a:endParaRPr lang="ja-JP" altLang="en-US" sz="5400" dirty="0"/>
          </a:p>
        </p:txBody>
      </p:sp>
      <p:cxnSp>
        <p:nvCxnSpPr>
          <p:cNvPr id="11" name="直線矢印コネクタ 10"/>
          <p:cNvCxnSpPr/>
          <p:nvPr/>
        </p:nvCxnSpPr>
        <p:spPr>
          <a:xfrm rot="16200000" flipH="1">
            <a:off x="2000232" y="3071810"/>
            <a:ext cx="1071570" cy="642942"/>
          </a:xfrm>
          <a:prstGeom prst="straightConnector1">
            <a:avLst/>
          </a:prstGeom>
          <a:ln w="635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12" name="テキスト ボックス 11"/>
          <p:cNvSpPr txBox="1"/>
          <p:nvPr/>
        </p:nvSpPr>
        <p:spPr>
          <a:xfrm>
            <a:off x="1357290" y="2357430"/>
            <a:ext cx="2000264" cy="523220"/>
          </a:xfrm>
          <a:prstGeom prst="rect">
            <a:avLst/>
          </a:prstGeom>
          <a:noFill/>
        </p:spPr>
        <p:txBody>
          <a:bodyPr wrap="square" rtlCol="0">
            <a:spAutoFit/>
          </a:bodyPr>
          <a:lstStyle/>
          <a:p>
            <a:r>
              <a:rPr kumimoji="1" lang="en-US" altLang="ja-JP" sz="2800" dirty="0" err="1" smtClean="0"/>
              <a:t>dissociator</a:t>
            </a:r>
            <a:endParaRPr kumimoji="1" lang="ja-JP" altLang="en-US" sz="28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C:\Documents and Settings\pone2008\My Documents\My Pictures\実験写真\実験写真 004.jpg"/>
          <p:cNvPicPr>
            <a:picLocks noChangeAspect="1" noChangeArrowheads="1"/>
          </p:cNvPicPr>
          <p:nvPr/>
        </p:nvPicPr>
        <p:blipFill>
          <a:blip r:embed="rId2"/>
          <a:srcRect/>
          <a:stretch>
            <a:fillRect/>
          </a:stretch>
        </p:blipFill>
        <p:spPr bwMode="auto">
          <a:xfrm>
            <a:off x="214282" y="1500174"/>
            <a:ext cx="8643998" cy="5089958"/>
          </a:xfrm>
          <a:prstGeom prst="rect">
            <a:avLst/>
          </a:prstGeom>
          <a:noFill/>
        </p:spPr>
      </p:pic>
      <p:sp>
        <p:nvSpPr>
          <p:cNvPr id="5" name="テキスト ボックス 4"/>
          <p:cNvSpPr txBox="1"/>
          <p:nvPr/>
        </p:nvSpPr>
        <p:spPr>
          <a:xfrm>
            <a:off x="2143108" y="357166"/>
            <a:ext cx="4929222" cy="923330"/>
          </a:xfrm>
          <a:prstGeom prst="rect">
            <a:avLst/>
          </a:prstGeom>
          <a:noFill/>
        </p:spPr>
        <p:txBody>
          <a:bodyPr wrap="square" rtlCol="0">
            <a:spAutoFit/>
          </a:bodyPr>
          <a:lstStyle/>
          <a:p>
            <a:pPr algn="ctr"/>
            <a:r>
              <a:rPr lang="ja-JP" altLang="en-US" sz="5400" b="1" dirty="0" smtClean="0">
                <a:latin typeface="+mn-ea"/>
              </a:rPr>
              <a:t>およそ</a:t>
            </a:r>
            <a:r>
              <a:rPr kumimoji="1" lang="en-US" altLang="ja-JP" sz="5400" b="1" dirty="0" smtClean="0">
                <a:latin typeface="+mn-ea"/>
              </a:rPr>
              <a:t>2500K</a:t>
            </a:r>
            <a:endParaRPr kumimoji="1" lang="ja-JP" altLang="en-US" sz="5400" b="1" dirty="0">
              <a:latin typeface="+mn-ea"/>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5"/>
          <p:cNvSpPr txBox="1">
            <a:spLocks noChangeArrowheads="1"/>
          </p:cNvSpPr>
          <p:nvPr/>
        </p:nvSpPr>
        <p:spPr bwMode="auto">
          <a:xfrm>
            <a:off x="1071538" y="2571744"/>
            <a:ext cx="6840537" cy="1066800"/>
          </a:xfrm>
          <a:prstGeom prst="rect">
            <a:avLst/>
          </a:prstGeom>
          <a:noFill/>
          <a:ln w="9525">
            <a:noFill/>
            <a:miter lim="800000"/>
            <a:headEnd/>
            <a:tailEnd/>
          </a:ln>
          <a:effectLst/>
        </p:spPr>
        <p:txBody>
          <a:bodyPr>
            <a:spAutoFit/>
          </a:bodyPr>
          <a:lstStyle/>
          <a:p>
            <a:pPr>
              <a:spcBef>
                <a:spcPct val="50000"/>
              </a:spcBef>
            </a:pPr>
            <a:r>
              <a:rPr lang="ja-JP" altLang="en-US" sz="3200" dirty="0"/>
              <a:t>水素原子に加速した電子ビームを照射して、　　    軌道へと励起させた。</a:t>
            </a:r>
          </a:p>
        </p:txBody>
      </p:sp>
      <p:graphicFrame>
        <p:nvGraphicFramePr>
          <p:cNvPr id="25602" name="Object 2"/>
          <p:cNvGraphicFramePr>
            <a:graphicFrameLocks noChangeAspect="1"/>
          </p:cNvGraphicFramePr>
          <p:nvPr/>
        </p:nvGraphicFramePr>
        <p:xfrm>
          <a:off x="2143108" y="3071810"/>
          <a:ext cx="719138" cy="593725"/>
        </p:xfrm>
        <a:graphic>
          <a:graphicData uri="http://schemas.openxmlformats.org/presentationml/2006/ole">
            <p:oleObj spid="_x0000_s25602" name="数式" r:id="rId3" imgW="291960" imgH="241200" progId="Equation.3">
              <p:embed/>
            </p:oleObj>
          </a:graphicData>
        </a:graphic>
      </p:graphicFrame>
      <p:sp>
        <p:nvSpPr>
          <p:cNvPr id="4" name="テキスト ボックス 3"/>
          <p:cNvSpPr txBox="1"/>
          <p:nvPr/>
        </p:nvSpPr>
        <p:spPr>
          <a:xfrm>
            <a:off x="2143108" y="642918"/>
            <a:ext cx="4857784" cy="1015663"/>
          </a:xfrm>
          <a:prstGeom prst="rect">
            <a:avLst/>
          </a:prstGeom>
          <a:noFill/>
        </p:spPr>
        <p:txBody>
          <a:bodyPr wrap="square" rtlCol="0">
            <a:spAutoFit/>
          </a:bodyPr>
          <a:lstStyle/>
          <a:p>
            <a:pPr algn="ctr"/>
            <a:r>
              <a:rPr kumimoji="1" lang="ja-JP" altLang="en-US" sz="6000" dirty="0" smtClean="0"/>
              <a:t>電子銃</a:t>
            </a:r>
            <a:endParaRPr kumimoji="1" lang="ja-JP" altLang="en-US" sz="60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略図（電子銃）"/>
          <p:cNvPicPr>
            <a:picLocks noChangeAspect="1" noChangeArrowheads="1"/>
          </p:cNvPicPr>
          <p:nvPr/>
        </p:nvPicPr>
        <p:blipFill>
          <a:blip r:embed="rId2"/>
          <a:srcRect/>
          <a:stretch>
            <a:fillRect/>
          </a:stretch>
        </p:blipFill>
        <p:spPr bwMode="auto">
          <a:xfrm>
            <a:off x="0" y="115888"/>
            <a:ext cx="9144000" cy="6742112"/>
          </a:xfrm>
          <a:prstGeom prst="rect">
            <a:avLst/>
          </a:prstGeom>
          <a:noFill/>
        </p:spPr>
      </p:pic>
      <p:sp>
        <p:nvSpPr>
          <p:cNvPr id="2053" name="Oval 5"/>
          <p:cNvSpPr>
            <a:spLocks noChangeArrowheads="1"/>
          </p:cNvSpPr>
          <p:nvPr/>
        </p:nvSpPr>
        <p:spPr bwMode="auto">
          <a:xfrm>
            <a:off x="755650" y="1052513"/>
            <a:ext cx="287338" cy="287337"/>
          </a:xfrm>
          <a:prstGeom prst="ellipse">
            <a:avLst/>
          </a:prstGeom>
          <a:solidFill>
            <a:schemeClr val="accent1"/>
          </a:solidFill>
          <a:ln w="9525">
            <a:solidFill>
              <a:schemeClr val="tx1"/>
            </a:solidFill>
            <a:round/>
            <a:headEnd/>
            <a:tailEnd/>
          </a:ln>
          <a:effectLst/>
        </p:spPr>
        <p:txBody>
          <a:bodyPr wrap="none" anchor="ctr"/>
          <a:lstStyle/>
          <a:p>
            <a:endParaRPr lang="ja-JP" altLang="en-US"/>
          </a:p>
        </p:txBody>
      </p:sp>
      <p:sp>
        <p:nvSpPr>
          <p:cNvPr id="2054" name="Oval 6"/>
          <p:cNvSpPr>
            <a:spLocks noChangeArrowheads="1"/>
          </p:cNvSpPr>
          <p:nvPr/>
        </p:nvSpPr>
        <p:spPr bwMode="auto">
          <a:xfrm>
            <a:off x="4067175" y="2997200"/>
            <a:ext cx="73025" cy="71438"/>
          </a:xfrm>
          <a:prstGeom prst="ellipse">
            <a:avLst/>
          </a:prstGeom>
          <a:solidFill>
            <a:srgbClr val="FEECA0"/>
          </a:solidFill>
          <a:ln w="9525">
            <a:solidFill>
              <a:schemeClr val="tx1"/>
            </a:solidFill>
            <a:round/>
            <a:headEnd/>
            <a:tailEnd/>
          </a:ln>
          <a:effectLst/>
        </p:spPr>
        <p:txBody>
          <a:bodyPr wrap="none" anchor="ctr"/>
          <a:lstStyle/>
          <a:p>
            <a:endParaRPr lang="ja-JP" altLang="en-US"/>
          </a:p>
        </p:txBody>
      </p:sp>
      <p:sp>
        <p:nvSpPr>
          <p:cNvPr id="2055" name="Oval 7"/>
          <p:cNvSpPr>
            <a:spLocks noChangeArrowheads="1"/>
          </p:cNvSpPr>
          <p:nvPr/>
        </p:nvSpPr>
        <p:spPr bwMode="auto">
          <a:xfrm>
            <a:off x="4067175" y="2636838"/>
            <a:ext cx="73025" cy="71437"/>
          </a:xfrm>
          <a:prstGeom prst="ellipse">
            <a:avLst/>
          </a:prstGeom>
          <a:solidFill>
            <a:srgbClr val="FEECA0"/>
          </a:solidFill>
          <a:ln w="9525">
            <a:solidFill>
              <a:schemeClr val="tx1"/>
            </a:solidFill>
            <a:round/>
            <a:headEnd/>
            <a:tailEnd/>
          </a:ln>
          <a:effectLst/>
        </p:spPr>
        <p:txBody>
          <a:bodyPr wrap="none" anchor="ctr"/>
          <a:lstStyle/>
          <a:p>
            <a:endParaRPr lang="ja-JP" altLang="en-US"/>
          </a:p>
        </p:txBody>
      </p:sp>
      <p:sp>
        <p:nvSpPr>
          <p:cNvPr id="2056" name="Oval 8"/>
          <p:cNvSpPr>
            <a:spLocks noChangeArrowheads="1"/>
          </p:cNvSpPr>
          <p:nvPr/>
        </p:nvSpPr>
        <p:spPr bwMode="auto">
          <a:xfrm>
            <a:off x="4356100" y="2781300"/>
            <a:ext cx="71438" cy="71438"/>
          </a:xfrm>
          <a:prstGeom prst="ellipse">
            <a:avLst/>
          </a:prstGeom>
          <a:solidFill>
            <a:srgbClr val="FEECA0"/>
          </a:solidFill>
          <a:ln w="9525">
            <a:solidFill>
              <a:schemeClr val="tx1"/>
            </a:solidFill>
            <a:round/>
            <a:headEnd/>
            <a:tailEnd/>
          </a:ln>
          <a:effectLst/>
        </p:spPr>
        <p:txBody>
          <a:bodyPr wrap="none" anchor="ctr"/>
          <a:lstStyle/>
          <a:p>
            <a:endParaRPr lang="ja-JP" altLang="en-US"/>
          </a:p>
        </p:txBody>
      </p:sp>
      <p:sp>
        <p:nvSpPr>
          <p:cNvPr id="2057" name="Oval 9"/>
          <p:cNvSpPr>
            <a:spLocks noChangeArrowheads="1"/>
          </p:cNvSpPr>
          <p:nvPr/>
        </p:nvSpPr>
        <p:spPr bwMode="auto">
          <a:xfrm>
            <a:off x="4643438" y="2708275"/>
            <a:ext cx="73025" cy="73025"/>
          </a:xfrm>
          <a:prstGeom prst="ellipse">
            <a:avLst/>
          </a:prstGeom>
          <a:solidFill>
            <a:srgbClr val="FEECA0"/>
          </a:solidFill>
          <a:ln w="9525">
            <a:solidFill>
              <a:schemeClr val="tx1"/>
            </a:solidFill>
            <a:round/>
            <a:headEnd/>
            <a:tailEnd/>
          </a:ln>
          <a:effectLst/>
        </p:spPr>
        <p:txBody>
          <a:bodyPr wrap="none" anchor="ctr"/>
          <a:lstStyle/>
          <a:p>
            <a:endParaRPr lang="ja-JP" altLang="en-US"/>
          </a:p>
        </p:txBody>
      </p:sp>
      <p:sp>
        <p:nvSpPr>
          <p:cNvPr id="2058" name="Oval 10"/>
          <p:cNvSpPr>
            <a:spLocks noChangeArrowheads="1"/>
          </p:cNvSpPr>
          <p:nvPr/>
        </p:nvSpPr>
        <p:spPr bwMode="auto">
          <a:xfrm>
            <a:off x="4932363" y="2781300"/>
            <a:ext cx="71437" cy="71438"/>
          </a:xfrm>
          <a:prstGeom prst="ellipse">
            <a:avLst/>
          </a:prstGeom>
          <a:solidFill>
            <a:srgbClr val="FEECA0"/>
          </a:solidFill>
          <a:ln w="9525">
            <a:solidFill>
              <a:schemeClr val="tx1"/>
            </a:solidFill>
            <a:round/>
            <a:headEnd/>
            <a:tailEnd/>
          </a:ln>
          <a:effectLst/>
        </p:spPr>
        <p:txBody>
          <a:bodyPr wrap="none" anchor="ctr"/>
          <a:lstStyle/>
          <a:p>
            <a:endParaRPr lang="ja-JP" altLang="en-US"/>
          </a:p>
        </p:txBody>
      </p:sp>
      <p:sp>
        <p:nvSpPr>
          <p:cNvPr id="2059" name="Oval 11"/>
          <p:cNvSpPr>
            <a:spLocks noChangeArrowheads="1"/>
          </p:cNvSpPr>
          <p:nvPr/>
        </p:nvSpPr>
        <p:spPr bwMode="auto">
          <a:xfrm>
            <a:off x="4284663" y="1052513"/>
            <a:ext cx="287337" cy="288925"/>
          </a:xfrm>
          <a:prstGeom prst="ellipse">
            <a:avLst/>
          </a:prstGeom>
          <a:solidFill>
            <a:schemeClr val="accent1"/>
          </a:solidFill>
          <a:ln w="9525">
            <a:solidFill>
              <a:schemeClr val="tx1"/>
            </a:solidFill>
            <a:round/>
            <a:headEnd/>
            <a:tailEnd/>
          </a:ln>
          <a:effectLst/>
        </p:spPr>
        <p:txBody>
          <a:bodyPr wrap="none" anchor="ctr"/>
          <a:lstStyle/>
          <a:p>
            <a:endParaRPr lang="ja-JP" altLang="en-US"/>
          </a:p>
        </p:txBody>
      </p:sp>
      <p:sp>
        <p:nvSpPr>
          <p:cNvPr id="2060" name="Oval 12"/>
          <p:cNvSpPr>
            <a:spLocks noChangeArrowheads="1"/>
          </p:cNvSpPr>
          <p:nvPr/>
        </p:nvSpPr>
        <p:spPr bwMode="auto">
          <a:xfrm>
            <a:off x="5292725" y="1052513"/>
            <a:ext cx="287338" cy="288925"/>
          </a:xfrm>
          <a:prstGeom prst="ellipse">
            <a:avLst/>
          </a:prstGeom>
          <a:solidFill>
            <a:srgbClr val="EFB1AF"/>
          </a:solidFill>
          <a:ln w="9525">
            <a:solidFill>
              <a:schemeClr val="tx1"/>
            </a:solidFill>
            <a:round/>
            <a:headEnd/>
            <a:tailEnd/>
          </a:ln>
          <a:effectLst/>
        </p:spPr>
        <p:txBody>
          <a:bodyPr wrap="none" anchor="ctr"/>
          <a:lstStyle/>
          <a:p>
            <a:endParaRPr lang="ja-JP" altLang="en-US"/>
          </a:p>
        </p:txBody>
      </p:sp>
      <p:sp>
        <p:nvSpPr>
          <p:cNvPr id="12" name="テキスト ボックス 11"/>
          <p:cNvSpPr txBox="1"/>
          <p:nvPr/>
        </p:nvSpPr>
        <p:spPr>
          <a:xfrm>
            <a:off x="0" y="3286124"/>
            <a:ext cx="714380" cy="461665"/>
          </a:xfrm>
          <a:prstGeom prst="rect">
            <a:avLst/>
          </a:prstGeom>
          <a:noFill/>
        </p:spPr>
        <p:txBody>
          <a:bodyPr wrap="square" rtlCol="0">
            <a:spAutoFit/>
          </a:bodyPr>
          <a:lstStyle/>
          <a:p>
            <a:r>
              <a:rPr kumimoji="1" lang="en-US" altLang="ja-JP" sz="2400" dirty="0" smtClean="0"/>
              <a:t>10V</a:t>
            </a:r>
            <a:endParaRPr kumimoji="1" lang="ja-JP" altLang="en-US" sz="2400" dirty="0"/>
          </a:p>
        </p:txBody>
      </p:sp>
      <p:sp>
        <p:nvSpPr>
          <p:cNvPr id="15" name="正方形/長方形 14"/>
          <p:cNvSpPr/>
          <p:nvPr/>
        </p:nvSpPr>
        <p:spPr>
          <a:xfrm>
            <a:off x="4000496" y="3714752"/>
            <a:ext cx="1000132" cy="3571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p:cNvSpPr txBox="1"/>
          <p:nvPr/>
        </p:nvSpPr>
        <p:spPr>
          <a:xfrm>
            <a:off x="3786182" y="3643314"/>
            <a:ext cx="1714512" cy="369332"/>
          </a:xfrm>
          <a:prstGeom prst="rect">
            <a:avLst/>
          </a:prstGeom>
          <a:noFill/>
        </p:spPr>
        <p:txBody>
          <a:bodyPr wrap="square" rtlCol="0">
            <a:spAutoFit/>
          </a:bodyPr>
          <a:lstStyle/>
          <a:p>
            <a:r>
              <a:rPr kumimoji="1" lang="en-US" altLang="ja-JP" dirty="0" smtClean="0"/>
              <a:t>W</a:t>
            </a:r>
            <a:r>
              <a:rPr kumimoji="1" lang="ja-JP" altLang="en-US" dirty="0" smtClean="0"/>
              <a:t>フィラメント</a:t>
            </a:r>
            <a:endParaRPr kumimoji="1" lang="ja-JP" altLang="en-US" dirty="0"/>
          </a:p>
        </p:txBody>
      </p:sp>
      <p:sp>
        <p:nvSpPr>
          <p:cNvPr id="17" name="テキスト ボックス 16"/>
          <p:cNvSpPr txBox="1"/>
          <p:nvPr/>
        </p:nvSpPr>
        <p:spPr>
          <a:xfrm>
            <a:off x="1714480" y="4714884"/>
            <a:ext cx="1000132" cy="400110"/>
          </a:xfrm>
          <a:prstGeom prst="rect">
            <a:avLst/>
          </a:prstGeom>
          <a:noFill/>
        </p:spPr>
        <p:txBody>
          <a:bodyPr wrap="square" rtlCol="0">
            <a:spAutoFit/>
          </a:bodyPr>
          <a:lstStyle/>
          <a:p>
            <a:r>
              <a:rPr kumimoji="1" lang="ja-JP" altLang="en-US" sz="2000" dirty="0" smtClean="0"/>
              <a:t>１</a:t>
            </a:r>
            <a:r>
              <a:rPr kumimoji="1" lang="en-US" altLang="ja-JP" sz="2000" dirty="0" smtClean="0"/>
              <a:t>/</a:t>
            </a:r>
            <a:r>
              <a:rPr kumimoji="1" lang="ja-JP" altLang="en-US" sz="2000" dirty="0" smtClean="0"/>
              <a:t>１１</a:t>
            </a:r>
            <a:r>
              <a:rPr kumimoji="1" lang="en-US" altLang="ja-JP" sz="2000" dirty="0" smtClean="0"/>
              <a:t>Ω</a:t>
            </a:r>
            <a:endParaRPr kumimoji="1" lang="ja-JP" altLang="en-US" sz="2000" dirty="0"/>
          </a:p>
        </p:txBody>
      </p:sp>
      <p:sp>
        <p:nvSpPr>
          <p:cNvPr id="18" name="テキスト ボックス 17"/>
          <p:cNvSpPr txBox="1"/>
          <p:nvPr/>
        </p:nvSpPr>
        <p:spPr>
          <a:xfrm>
            <a:off x="1000100" y="3929066"/>
            <a:ext cx="857256" cy="400110"/>
          </a:xfrm>
          <a:prstGeom prst="rect">
            <a:avLst/>
          </a:prstGeom>
          <a:noFill/>
        </p:spPr>
        <p:txBody>
          <a:bodyPr wrap="square" rtlCol="0">
            <a:spAutoFit/>
          </a:bodyPr>
          <a:lstStyle/>
          <a:p>
            <a:r>
              <a:rPr kumimoji="1" lang="ja-JP" altLang="en-US" sz="2000" dirty="0" smtClean="0"/>
              <a:t>～２</a:t>
            </a:r>
            <a:r>
              <a:rPr kumimoji="1" lang="en-US" altLang="ja-JP" sz="2000" dirty="0" smtClean="0"/>
              <a:t>V</a:t>
            </a:r>
            <a:endParaRPr kumimoji="1" lang="ja-JP" altLang="en-US" sz="2000" dirty="0"/>
          </a:p>
        </p:txBody>
      </p:sp>
      <p:sp>
        <p:nvSpPr>
          <p:cNvPr id="19" name="テキスト ボックス 18"/>
          <p:cNvSpPr txBox="1"/>
          <p:nvPr/>
        </p:nvSpPr>
        <p:spPr>
          <a:xfrm>
            <a:off x="1000100" y="5715016"/>
            <a:ext cx="1214446" cy="400110"/>
          </a:xfrm>
          <a:prstGeom prst="rect">
            <a:avLst/>
          </a:prstGeom>
          <a:noFill/>
        </p:spPr>
        <p:txBody>
          <a:bodyPr wrap="square" rtlCol="0">
            <a:spAutoFit/>
          </a:bodyPr>
          <a:lstStyle/>
          <a:p>
            <a:r>
              <a:rPr kumimoji="1" lang="ja-JP" altLang="en-US" sz="2000" dirty="0" smtClean="0"/>
              <a:t>４７００ｐ</a:t>
            </a:r>
            <a:r>
              <a:rPr kumimoji="1" lang="en-US" altLang="ja-JP" sz="2000" dirty="0" smtClean="0"/>
              <a:t>F</a:t>
            </a:r>
            <a:endParaRPr kumimoji="1" lang="ja-JP" altLang="en-US"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fill="hold" grpId="0" nodeType="clickEffect">
                                  <p:stCondLst>
                                    <p:cond delay="0"/>
                                  </p:stCondLst>
                                  <p:childTnLst>
                                    <p:animMotion origin="layout" path="M -3.88889E-6 4.44444E-6 L 0.3073 0.00023 " pathEditMode="relative" rAng="0" ptsTypes="AA">
                                      <p:cBhvr>
                                        <p:cTn id="6" dur="2000" fill="hold"/>
                                        <p:tgtEl>
                                          <p:spTgt spid="2053"/>
                                        </p:tgtEl>
                                        <p:attrNameLst>
                                          <p:attrName>ppt_x</p:attrName>
                                          <p:attrName>ppt_y</p:attrName>
                                        </p:attrNameLst>
                                      </p:cBhvr>
                                      <p:rCtr x="154" y="0"/>
                                    </p:animMotion>
                                  </p:childTnLst>
                                </p:cTn>
                              </p:par>
                            </p:childTnLst>
                          </p:cTn>
                        </p:par>
                        <p:par>
                          <p:cTn id="7" fill="hold">
                            <p:stCondLst>
                              <p:cond delay="2000"/>
                            </p:stCondLst>
                            <p:childTnLst>
                              <p:par>
                                <p:cTn id="8" presetID="5" presetClass="exit" presetSubtype="10" fill="hold" grpId="1" nodeType="afterEffect">
                                  <p:stCondLst>
                                    <p:cond delay="0"/>
                                  </p:stCondLst>
                                  <p:childTnLst>
                                    <p:animEffect transition="out" filter="checkerboard(across)">
                                      <p:cBhvr>
                                        <p:cTn id="9" dur="500"/>
                                        <p:tgtEl>
                                          <p:spTgt spid="2053"/>
                                        </p:tgtEl>
                                      </p:cBhvr>
                                    </p:animEffect>
                                    <p:set>
                                      <p:cBhvr>
                                        <p:cTn id="10" dur="1" fill="hold">
                                          <p:stCondLst>
                                            <p:cond delay="499"/>
                                          </p:stCondLst>
                                        </p:cTn>
                                        <p:tgtEl>
                                          <p:spTgt spid="2053"/>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059"/>
                                        </p:tgtEl>
                                        <p:attrNameLst>
                                          <p:attrName>style.visibility</p:attrName>
                                        </p:attrNameLst>
                                      </p:cBhvr>
                                      <p:to>
                                        <p:strVal val="visible"/>
                                      </p:to>
                                    </p:set>
                                    <p:animEffect transition="in" filter="fade">
                                      <p:cBhvr>
                                        <p:cTn id="15" dur="600"/>
                                        <p:tgtEl>
                                          <p:spTgt spid="2059"/>
                                        </p:tgtEl>
                                      </p:cBhvr>
                                    </p:animEffect>
                                  </p:childTnLst>
                                </p:cTn>
                              </p:par>
                            </p:childTnLst>
                          </p:cTn>
                        </p:par>
                      </p:childTnLst>
                    </p:cTn>
                  </p:par>
                  <p:par>
                    <p:cTn id="16" fill="hold">
                      <p:stCondLst>
                        <p:cond delay="indefinite"/>
                      </p:stCondLst>
                      <p:childTnLst>
                        <p:par>
                          <p:cTn id="17" fill="hold">
                            <p:stCondLst>
                              <p:cond delay="0"/>
                            </p:stCondLst>
                            <p:childTnLst>
                              <p:par>
                                <p:cTn id="18" presetID="64" presetClass="path" presetSubtype="0" fill="hold" grpId="0" nodeType="clickEffect">
                                  <p:stCondLst>
                                    <p:cond delay="0"/>
                                  </p:stCondLst>
                                  <p:childTnLst>
                                    <p:animMotion origin="layout" path="M 2.22222E-6 -3.7037E-6 L -0.00799 -0.10486 " pathEditMode="relative" rAng="0" ptsTypes="AA">
                                      <p:cBhvr>
                                        <p:cTn id="19" dur="500" fill="hold"/>
                                        <p:tgtEl>
                                          <p:spTgt spid="2054"/>
                                        </p:tgtEl>
                                        <p:attrNameLst>
                                          <p:attrName>ppt_x</p:attrName>
                                          <p:attrName>ppt_y</p:attrName>
                                        </p:attrNameLst>
                                      </p:cBhvr>
                                      <p:rCtr x="-4" y="-53"/>
                                    </p:animMotion>
                                  </p:childTnLst>
                                </p:cTn>
                              </p:par>
                              <p:par>
                                <p:cTn id="20" presetID="64" presetClass="path" presetSubtype="0" fill="hold" grpId="0" nodeType="withEffect">
                                  <p:stCondLst>
                                    <p:cond delay="0"/>
                                  </p:stCondLst>
                                  <p:childTnLst>
                                    <p:animMotion origin="layout" path="M -1.66667E-6 1.11111E-6 L 0.00399 -0.03681 " pathEditMode="relative" rAng="0" ptsTypes="AA">
                                      <p:cBhvr>
                                        <p:cTn id="21" dur="500" fill="hold"/>
                                        <p:tgtEl>
                                          <p:spTgt spid="2055"/>
                                        </p:tgtEl>
                                        <p:attrNameLst>
                                          <p:attrName>ppt_x</p:attrName>
                                          <p:attrName>ppt_y</p:attrName>
                                        </p:attrNameLst>
                                      </p:cBhvr>
                                      <p:rCtr x="2" y="-19"/>
                                    </p:animMotion>
                                  </p:childTnLst>
                                </p:cTn>
                              </p:par>
                              <p:par>
                                <p:cTn id="22" presetID="64" presetClass="path" presetSubtype="0" fill="hold" grpId="0" nodeType="withEffect">
                                  <p:stCondLst>
                                    <p:cond delay="0"/>
                                  </p:stCondLst>
                                  <p:childTnLst>
                                    <p:animMotion origin="layout" path="M 1.11111E-6 -2.96296E-6 L 0.00382 -0.05787 " pathEditMode="relative" rAng="0" ptsTypes="AA">
                                      <p:cBhvr>
                                        <p:cTn id="23" dur="500" fill="hold"/>
                                        <p:tgtEl>
                                          <p:spTgt spid="2056"/>
                                        </p:tgtEl>
                                        <p:attrNameLst>
                                          <p:attrName>ppt_x</p:attrName>
                                          <p:attrName>ppt_y</p:attrName>
                                        </p:attrNameLst>
                                      </p:cBhvr>
                                      <p:rCtr x="2" y="-29"/>
                                    </p:animMotion>
                                  </p:childTnLst>
                                </p:cTn>
                              </p:par>
                              <p:par>
                                <p:cTn id="24" presetID="64" presetClass="path" presetSubtype="0" fill="hold" grpId="0" nodeType="withEffect">
                                  <p:stCondLst>
                                    <p:cond delay="0"/>
                                  </p:stCondLst>
                                  <p:childTnLst>
                                    <p:animMotion origin="layout" path="M -2.22222E-6 1.11111E-6 L -0.00816 -0.04213 " pathEditMode="relative" rAng="0" ptsTypes="AA">
                                      <p:cBhvr>
                                        <p:cTn id="25" dur="500" fill="hold"/>
                                        <p:tgtEl>
                                          <p:spTgt spid="2057"/>
                                        </p:tgtEl>
                                        <p:attrNameLst>
                                          <p:attrName>ppt_x</p:attrName>
                                          <p:attrName>ppt_y</p:attrName>
                                        </p:attrNameLst>
                                      </p:cBhvr>
                                      <p:rCtr x="-4" y="-21"/>
                                    </p:animMotion>
                                  </p:childTnLst>
                                </p:cTn>
                              </p:par>
                              <p:par>
                                <p:cTn id="26" presetID="64" presetClass="path" presetSubtype="0" fill="hold" grpId="0" nodeType="withEffect">
                                  <p:stCondLst>
                                    <p:cond delay="0"/>
                                  </p:stCondLst>
                                  <p:childTnLst>
                                    <p:animMotion origin="layout" path="M 8.33333E-7 1.85185E-6 L 0.00399 -0.05764 " pathEditMode="relative" rAng="0" ptsTypes="AA">
                                      <p:cBhvr>
                                        <p:cTn id="27" dur="500" fill="hold"/>
                                        <p:tgtEl>
                                          <p:spTgt spid="2058"/>
                                        </p:tgtEl>
                                        <p:attrNameLst>
                                          <p:attrName>ppt_x</p:attrName>
                                          <p:attrName>ppt_y</p:attrName>
                                        </p:attrNameLst>
                                      </p:cBhvr>
                                      <p:rCtr x="2" y="-29"/>
                                    </p:animMotion>
                                  </p:childTnLst>
                                </p:cTn>
                              </p:par>
                            </p:childTnLst>
                          </p:cTn>
                        </p:par>
                        <p:par>
                          <p:cTn id="28" fill="hold">
                            <p:stCondLst>
                              <p:cond delay="500"/>
                            </p:stCondLst>
                            <p:childTnLst>
                              <p:par>
                                <p:cTn id="29" presetID="5" presetClass="exit" presetSubtype="10" fill="hold" grpId="1" nodeType="afterEffect">
                                  <p:stCondLst>
                                    <p:cond delay="0"/>
                                  </p:stCondLst>
                                  <p:childTnLst>
                                    <p:animEffect transition="out" filter="checkerboard(across)">
                                      <p:cBhvr>
                                        <p:cTn id="30" dur="500"/>
                                        <p:tgtEl>
                                          <p:spTgt spid="2054"/>
                                        </p:tgtEl>
                                      </p:cBhvr>
                                    </p:animEffect>
                                    <p:set>
                                      <p:cBhvr>
                                        <p:cTn id="31" dur="1" fill="hold">
                                          <p:stCondLst>
                                            <p:cond delay="499"/>
                                          </p:stCondLst>
                                        </p:cTn>
                                        <p:tgtEl>
                                          <p:spTgt spid="2054"/>
                                        </p:tgtEl>
                                        <p:attrNameLst>
                                          <p:attrName>style.visibility</p:attrName>
                                        </p:attrNameLst>
                                      </p:cBhvr>
                                      <p:to>
                                        <p:strVal val="hidden"/>
                                      </p:to>
                                    </p:set>
                                  </p:childTnLst>
                                </p:cTn>
                              </p:par>
                              <p:par>
                                <p:cTn id="32" presetID="5" presetClass="exit" presetSubtype="10" fill="hold" grpId="1" nodeType="withEffect">
                                  <p:stCondLst>
                                    <p:cond delay="0"/>
                                  </p:stCondLst>
                                  <p:childTnLst>
                                    <p:animEffect transition="out" filter="checkerboard(across)">
                                      <p:cBhvr>
                                        <p:cTn id="33" dur="500"/>
                                        <p:tgtEl>
                                          <p:spTgt spid="2055"/>
                                        </p:tgtEl>
                                      </p:cBhvr>
                                    </p:animEffect>
                                    <p:set>
                                      <p:cBhvr>
                                        <p:cTn id="34" dur="1" fill="hold">
                                          <p:stCondLst>
                                            <p:cond delay="499"/>
                                          </p:stCondLst>
                                        </p:cTn>
                                        <p:tgtEl>
                                          <p:spTgt spid="2055"/>
                                        </p:tgtEl>
                                        <p:attrNameLst>
                                          <p:attrName>style.visibility</p:attrName>
                                        </p:attrNameLst>
                                      </p:cBhvr>
                                      <p:to>
                                        <p:strVal val="hidden"/>
                                      </p:to>
                                    </p:set>
                                  </p:childTnLst>
                                </p:cTn>
                              </p:par>
                              <p:par>
                                <p:cTn id="35" presetID="5" presetClass="exit" presetSubtype="10" fill="hold" grpId="1" nodeType="withEffect">
                                  <p:stCondLst>
                                    <p:cond delay="0"/>
                                  </p:stCondLst>
                                  <p:childTnLst>
                                    <p:animEffect transition="out" filter="checkerboard(across)">
                                      <p:cBhvr>
                                        <p:cTn id="36" dur="500"/>
                                        <p:tgtEl>
                                          <p:spTgt spid="2056"/>
                                        </p:tgtEl>
                                      </p:cBhvr>
                                    </p:animEffect>
                                    <p:set>
                                      <p:cBhvr>
                                        <p:cTn id="37" dur="1" fill="hold">
                                          <p:stCondLst>
                                            <p:cond delay="499"/>
                                          </p:stCondLst>
                                        </p:cTn>
                                        <p:tgtEl>
                                          <p:spTgt spid="2056"/>
                                        </p:tgtEl>
                                        <p:attrNameLst>
                                          <p:attrName>style.visibility</p:attrName>
                                        </p:attrNameLst>
                                      </p:cBhvr>
                                      <p:to>
                                        <p:strVal val="hidden"/>
                                      </p:to>
                                    </p:set>
                                  </p:childTnLst>
                                </p:cTn>
                              </p:par>
                              <p:par>
                                <p:cTn id="38" presetID="5" presetClass="exit" presetSubtype="10" fill="hold" grpId="1" nodeType="withEffect">
                                  <p:stCondLst>
                                    <p:cond delay="0"/>
                                  </p:stCondLst>
                                  <p:childTnLst>
                                    <p:animEffect transition="out" filter="checkerboard(across)">
                                      <p:cBhvr>
                                        <p:cTn id="39" dur="500"/>
                                        <p:tgtEl>
                                          <p:spTgt spid="2057"/>
                                        </p:tgtEl>
                                      </p:cBhvr>
                                    </p:animEffect>
                                    <p:set>
                                      <p:cBhvr>
                                        <p:cTn id="40" dur="1" fill="hold">
                                          <p:stCondLst>
                                            <p:cond delay="499"/>
                                          </p:stCondLst>
                                        </p:cTn>
                                        <p:tgtEl>
                                          <p:spTgt spid="2057"/>
                                        </p:tgtEl>
                                        <p:attrNameLst>
                                          <p:attrName>style.visibility</p:attrName>
                                        </p:attrNameLst>
                                      </p:cBhvr>
                                      <p:to>
                                        <p:strVal val="hidden"/>
                                      </p:to>
                                    </p:set>
                                  </p:childTnLst>
                                </p:cTn>
                              </p:par>
                              <p:par>
                                <p:cTn id="41" presetID="5" presetClass="exit" presetSubtype="10" fill="hold" grpId="1" nodeType="withEffect">
                                  <p:stCondLst>
                                    <p:cond delay="0"/>
                                  </p:stCondLst>
                                  <p:childTnLst>
                                    <p:animEffect transition="out" filter="checkerboard(across)">
                                      <p:cBhvr>
                                        <p:cTn id="42" dur="500"/>
                                        <p:tgtEl>
                                          <p:spTgt spid="2058"/>
                                        </p:tgtEl>
                                      </p:cBhvr>
                                    </p:animEffect>
                                    <p:set>
                                      <p:cBhvr>
                                        <p:cTn id="43" dur="1" fill="hold">
                                          <p:stCondLst>
                                            <p:cond delay="499"/>
                                          </p:stCondLst>
                                        </p:cTn>
                                        <p:tgtEl>
                                          <p:spTgt spid="2058"/>
                                        </p:tgtEl>
                                        <p:attrNameLst>
                                          <p:attrName>style.visibility</p:attrName>
                                        </p:attrNameLst>
                                      </p:cBhvr>
                                      <p:to>
                                        <p:strVal val="hidden"/>
                                      </p:to>
                                    </p:set>
                                  </p:childTnLst>
                                </p:cTn>
                              </p:par>
                            </p:childTnLst>
                          </p:cTn>
                        </p:par>
                        <p:par>
                          <p:cTn id="44" fill="hold">
                            <p:stCondLst>
                              <p:cond delay="1000"/>
                            </p:stCondLst>
                            <p:childTnLst>
                              <p:par>
                                <p:cTn id="45" presetID="26" presetClass="emph" presetSubtype="0" fill="hold" grpId="1" nodeType="afterEffect">
                                  <p:stCondLst>
                                    <p:cond delay="0"/>
                                  </p:stCondLst>
                                  <p:childTnLst>
                                    <p:animEffect transition="out" filter="fade">
                                      <p:cBhvr>
                                        <p:cTn id="46" dur="500" tmFilter="0, 0; .2, .5; .8, .5; 1, 0"/>
                                        <p:tgtEl>
                                          <p:spTgt spid="2059"/>
                                        </p:tgtEl>
                                      </p:cBhvr>
                                    </p:animEffect>
                                    <p:animScale>
                                      <p:cBhvr>
                                        <p:cTn id="47" dur="250" autoRev="1" fill="hold"/>
                                        <p:tgtEl>
                                          <p:spTgt spid="2059"/>
                                        </p:tgtEl>
                                      </p:cBhvr>
                                      <p:by x="105000" y="105000"/>
                                    </p:animScale>
                                  </p:childTnLst>
                                </p:cTn>
                              </p:par>
                            </p:childTnLst>
                          </p:cTn>
                        </p:par>
                        <p:par>
                          <p:cTn id="48" fill="hold">
                            <p:stCondLst>
                              <p:cond delay="1500"/>
                            </p:stCondLst>
                            <p:childTnLst>
                              <p:par>
                                <p:cTn id="49" presetID="21" presetClass="emph" presetSubtype="0" fill="hold" grpId="2" nodeType="afterEffect">
                                  <p:stCondLst>
                                    <p:cond delay="0"/>
                                  </p:stCondLst>
                                  <p:childTnLst>
                                    <p:animClr clrSpc="hsl" dir="cw">
                                      <p:cBhvr override="childStyle">
                                        <p:cTn id="50" dur="500" fill="hold"/>
                                        <p:tgtEl>
                                          <p:spTgt spid="2059"/>
                                        </p:tgtEl>
                                        <p:attrNameLst>
                                          <p:attrName>style.color</p:attrName>
                                        </p:attrNameLst>
                                      </p:cBhvr>
                                      <p:by>
                                        <p:hsl h="7200000" s="0" l="0"/>
                                      </p:by>
                                    </p:animClr>
                                    <p:animClr clrSpc="hsl" dir="cw">
                                      <p:cBhvr>
                                        <p:cTn id="51" dur="500" fill="hold"/>
                                        <p:tgtEl>
                                          <p:spTgt spid="2059"/>
                                        </p:tgtEl>
                                        <p:attrNameLst>
                                          <p:attrName>fillcolor</p:attrName>
                                        </p:attrNameLst>
                                      </p:cBhvr>
                                      <p:by>
                                        <p:hsl h="7200000" s="0" l="0"/>
                                      </p:by>
                                    </p:animClr>
                                    <p:animClr clrSpc="hsl" dir="cw">
                                      <p:cBhvr>
                                        <p:cTn id="52" dur="500" fill="hold"/>
                                        <p:tgtEl>
                                          <p:spTgt spid="2059"/>
                                        </p:tgtEl>
                                        <p:attrNameLst>
                                          <p:attrName>stroke.color</p:attrName>
                                        </p:attrNameLst>
                                      </p:cBhvr>
                                      <p:by>
                                        <p:hsl h="7200000" s="0" l="0"/>
                                      </p:by>
                                    </p:animClr>
                                    <p:set>
                                      <p:cBhvr>
                                        <p:cTn id="53" dur="500" fill="hold"/>
                                        <p:tgtEl>
                                          <p:spTgt spid="2059"/>
                                        </p:tgtEl>
                                        <p:attrNameLst>
                                          <p:attrName>fill.type</p:attrName>
                                        </p:attrNameLst>
                                      </p:cBhvr>
                                      <p:to>
                                        <p:strVal val="solid"/>
                                      </p:to>
                                    </p:set>
                                  </p:childTnLst>
                                </p:cTn>
                              </p:par>
                            </p:childTnLst>
                          </p:cTn>
                        </p:par>
                      </p:childTnLst>
                    </p:cTn>
                  </p:par>
                  <p:par>
                    <p:cTn id="54" fill="hold">
                      <p:stCondLst>
                        <p:cond delay="indefinite"/>
                      </p:stCondLst>
                      <p:childTnLst>
                        <p:par>
                          <p:cTn id="55" fill="hold">
                            <p:stCondLst>
                              <p:cond delay="0"/>
                            </p:stCondLst>
                            <p:childTnLst>
                              <p:par>
                                <p:cTn id="56" presetID="5" presetClass="exit" presetSubtype="10" fill="hold" grpId="3" nodeType="clickEffect">
                                  <p:stCondLst>
                                    <p:cond delay="0"/>
                                  </p:stCondLst>
                                  <p:childTnLst>
                                    <p:animEffect transition="out" filter="checkerboard(across)">
                                      <p:cBhvr>
                                        <p:cTn id="57" dur="500"/>
                                        <p:tgtEl>
                                          <p:spTgt spid="2059"/>
                                        </p:tgtEl>
                                      </p:cBhvr>
                                    </p:animEffect>
                                    <p:set>
                                      <p:cBhvr>
                                        <p:cTn id="58" dur="1" fill="hold">
                                          <p:stCondLst>
                                            <p:cond delay="499"/>
                                          </p:stCondLst>
                                        </p:cTn>
                                        <p:tgtEl>
                                          <p:spTgt spid="2059"/>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2060"/>
                                        </p:tgtEl>
                                        <p:attrNameLst>
                                          <p:attrName>style.visibility</p:attrName>
                                        </p:attrNameLst>
                                      </p:cBhvr>
                                      <p:to>
                                        <p:strVal val="visible"/>
                                      </p:to>
                                    </p:set>
                                    <p:animEffect transition="in" filter="fade">
                                      <p:cBhvr>
                                        <p:cTn id="63" dur="200"/>
                                        <p:tgtEl>
                                          <p:spTgt spid="2060"/>
                                        </p:tgtEl>
                                      </p:cBhvr>
                                    </p:animEffect>
                                  </p:childTnLst>
                                </p:cTn>
                              </p:par>
                            </p:childTnLst>
                          </p:cTn>
                        </p:par>
                        <p:par>
                          <p:cTn id="64" fill="hold">
                            <p:stCondLst>
                              <p:cond delay="200"/>
                            </p:stCondLst>
                            <p:childTnLst>
                              <p:par>
                                <p:cTn id="65" presetID="63" presetClass="path" presetSubtype="0" fill="hold" grpId="1" nodeType="afterEffect">
                                  <p:stCondLst>
                                    <p:cond delay="0"/>
                                  </p:stCondLst>
                                  <p:childTnLst>
                                    <p:animMotion origin="layout" path="M -4.44444E-6 2.96296E-6 L 0.33073 2.96296E-6 " pathEditMode="relative" rAng="0" ptsTypes="AA">
                                      <p:cBhvr>
                                        <p:cTn id="66" dur="2000" fill="hold"/>
                                        <p:tgtEl>
                                          <p:spTgt spid="2060"/>
                                        </p:tgtEl>
                                        <p:attrNameLst>
                                          <p:attrName>ppt_x</p:attrName>
                                          <p:attrName>ppt_y</p:attrName>
                                        </p:attrNameLst>
                                      </p:cBhvr>
                                      <p:rCtr x="165"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animBg="1"/>
      <p:bldP spid="2053" grpId="1" animBg="1"/>
      <p:bldP spid="2054" grpId="0" animBg="1"/>
      <p:bldP spid="2054" grpId="1" animBg="1"/>
      <p:bldP spid="2055" grpId="0" animBg="1"/>
      <p:bldP spid="2055" grpId="1" animBg="1"/>
      <p:bldP spid="2056" grpId="0" animBg="1"/>
      <p:bldP spid="2056" grpId="1" animBg="1"/>
      <p:bldP spid="2057" grpId="0" animBg="1"/>
      <p:bldP spid="2057" grpId="1" animBg="1"/>
      <p:bldP spid="2058" grpId="0" animBg="1"/>
      <p:bldP spid="2058" grpId="1" animBg="1"/>
      <p:bldP spid="2059" grpId="0" animBg="1"/>
      <p:bldP spid="2059" grpId="1" animBg="1"/>
      <p:bldP spid="2059" grpId="2" animBg="1"/>
      <p:bldP spid="2059" grpId="3" animBg="1"/>
      <p:bldP spid="2060" grpId="0" animBg="1"/>
      <p:bldP spid="2060"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descr="実験写真 062.jpg"/>
          <p:cNvPicPr>
            <a:picLocks noChangeAspect="1"/>
          </p:cNvPicPr>
          <p:nvPr/>
        </p:nvPicPr>
        <p:blipFill>
          <a:blip r:embed="rId2"/>
          <a:stretch>
            <a:fillRect/>
          </a:stretch>
        </p:blipFill>
        <p:spPr>
          <a:xfrm rot="16200000">
            <a:off x="1246491" y="603556"/>
            <a:ext cx="6436704" cy="5786478"/>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6"/>
          <p:cNvSpPr txBox="1">
            <a:spLocks noChangeArrowheads="1"/>
          </p:cNvSpPr>
          <p:nvPr/>
        </p:nvSpPr>
        <p:spPr bwMode="auto">
          <a:xfrm>
            <a:off x="500034" y="2143116"/>
            <a:ext cx="8137525" cy="2286000"/>
          </a:xfrm>
          <a:prstGeom prst="rect">
            <a:avLst/>
          </a:prstGeom>
          <a:noFill/>
          <a:ln w="9525">
            <a:noFill/>
            <a:miter lim="800000"/>
            <a:headEnd/>
            <a:tailEnd/>
          </a:ln>
          <a:effectLst/>
        </p:spPr>
        <p:txBody>
          <a:bodyPr>
            <a:spAutoFit/>
          </a:bodyPr>
          <a:lstStyle/>
          <a:p>
            <a:pPr>
              <a:spcBef>
                <a:spcPct val="20000"/>
              </a:spcBef>
            </a:pPr>
            <a:r>
              <a:rPr lang="ja-JP" altLang="en-US" sz="3200" dirty="0"/>
              <a:t>水素原子の基底状態には反応せず、励起状態だけ検出する</a:t>
            </a:r>
            <a:r>
              <a:rPr lang="ja-JP" altLang="en-US" sz="3200" dirty="0" smtClean="0"/>
              <a:t>検出器（電子増倍管）を</a:t>
            </a:r>
            <a:r>
              <a:rPr lang="ja-JP" altLang="en-US" sz="3200" dirty="0"/>
              <a:t>用いて、水素原子の励起を確認した。</a:t>
            </a:r>
          </a:p>
          <a:p>
            <a:pPr>
              <a:spcBef>
                <a:spcPct val="50000"/>
              </a:spcBef>
            </a:pPr>
            <a:endParaRPr lang="ja-JP" altLang="en-US" sz="3200" dirty="0"/>
          </a:p>
        </p:txBody>
      </p:sp>
      <p:sp>
        <p:nvSpPr>
          <p:cNvPr id="3" name="テキスト ボックス 2"/>
          <p:cNvSpPr txBox="1"/>
          <p:nvPr/>
        </p:nvSpPr>
        <p:spPr>
          <a:xfrm>
            <a:off x="2428860" y="642918"/>
            <a:ext cx="4071966" cy="1015663"/>
          </a:xfrm>
          <a:prstGeom prst="rect">
            <a:avLst/>
          </a:prstGeom>
          <a:noFill/>
        </p:spPr>
        <p:txBody>
          <a:bodyPr wrap="square" rtlCol="0">
            <a:spAutoFit/>
          </a:bodyPr>
          <a:lstStyle/>
          <a:p>
            <a:pPr algn="ctr"/>
            <a:r>
              <a:rPr kumimoji="1" lang="ja-JP" altLang="en-US" sz="6000" dirty="0" smtClean="0"/>
              <a:t>検出器</a:t>
            </a:r>
            <a:endParaRPr kumimoji="1" lang="ja-JP" altLang="en-US" sz="6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ext Box 4"/>
          <p:cNvSpPr txBox="1">
            <a:spLocks noChangeArrowheads="1"/>
          </p:cNvSpPr>
          <p:nvPr/>
        </p:nvSpPr>
        <p:spPr bwMode="auto">
          <a:xfrm>
            <a:off x="285750" y="214313"/>
            <a:ext cx="6143638" cy="707886"/>
          </a:xfrm>
          <a:prstGeom prst="rect">
            <a:avLst/>
          </a:prstGeom>
          <a:noFill/>
          <a:ln w="9525">
            <a:noFill/>
            <a:miter lim="800000"/>
            <a:headEnd/>
            <a:tailEnd/>
          </a:ln>
        </p:spPr>
        <p:txBody>
          <a:bodyPr wrap="square">
            <a:spAutoFit/>
          </a:bodyPr>
          <a:lstStyle/>
          <a:p>
            <a:pPr>
              <a:spcBef>
                <a:spcPct val="50000"/>
              </a:spcBef>
            </a:pPr>
            <a:r>
              <a:rPr lang="en-US" altLang="ja-JP" sz="4000" b="1" u="sng" dirty="0" smtClean="0">
                <a:solidFill>
                  <a:srgbClr val="FF0000"/>
                </a:solidFill>
              </a:rPr>
              <a:t>2s</a:t>
            </a:r>
            <a:r>
              <a:rPr lang="ja-JP" altLang="en-US" sz="4000" b="1" u="sng" dirty="0" smtClean="0">
                <a:solidFill>
                  <a:srgbClr val="FF0000"/>
                </a:solidFill>
              </a:rPr>
              <a:t>水素原子を検出</a:t>
            </a:r>
            <a:r>
              <a:rPr lang="ja-JP" altLang="en-US" sz="4000" b="1" u="sng" dirty="0">
                <a:solidFill>
                  <a:srgbClr val="FF0000"/>
                </a:solidFill>
              </a:rPr>
              <a:t>する</a:t>
            </a:r>
            <a:r>
              <a:rPr lang="ja-JP" altLang="en-US" sz="4000" b="1" u="sng" dirty="0" smtClean="0">
                <a:solidFill>
                  <a:srgbClr val="FF0000"/>
                </a:solidFill>
              </a:rPr>
              <a:t>原理</a:t>
            </a:r>
            <a:endParaRPr lang="ja-JP" altLang="en-US" sz="4000" b="1" u="sng" dirty="0">
              <a:solidFill>
                <a:srgbClr val="FF0000"/>
              </a:solidFill>
            </a:endParaRPr>
          </a:p>
        </p:txBody>
      </p:sp>
      <p:cxnSp>
        <p:nvCxnSpPr>
          <p:cNvPr id="6" name="直線コネクタ 5"/>
          <p:cNvCxnSpPr/>
          <p:nvPr/>
        </p:nvCxnSpPr>
        <p:spPr>
          <a:xfrm>
            <a:off x="1500188" y="2714625"/>
            <a:ext cx="3357562"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直線コネクタ 6"/>
          <p:cNvCxnSpPr/>
          <p:nvPr/>
        </p:nvCxnSpPr>
        <p:spPr>
          <a:xfrm rot="5400000">
            <a:off x="-428625" y="3429001"/>
            <a:ext cx="2714625" cy="0"/>
          </a:xfrm>
          <a:prstGeom prst="line">
            <a:avLst/>
          </a:prstGeom>
          <a:ln w="38100">
            <a:solidFill>
              <a:schemeClr val="tx1"/>
            </a:solidFill>
            <a:headEnd type="triangle"/>
          </a:ln>
        </p:spPr>
        <p:style>
          <a:lnRef idx="1">
            <a:schemeClr val="accent1"/>
          </a:lnRef>
          <a:fillRef idx="0">
            <a:schemeClr val="accent1"/>
          </a:fillRef>
          <a:effectRef idx="0">
            <a:schemeClr val="accent1"/>
          </a:effectRef>
          <a:fontRef idx="minor">
            <a:schemeClr val="tx1"/>
          </a:fontRef>
        </p:style>
      </p:cxnSp>
      <p:cxnSp>
        <p:nvCxnSpPr>
          <p:cNvPr id="8" name="直線コネクタ 7"/>
          <p:cNvCxnSpPr/>
          <p:nvPr/>
        </p:nvCxnSpPr>
        <p:spPr>
          <a:xfrm>
            <a:off x="3357563" y="4429125"/>
            <a:ext cx="1357312"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直線コネクタ 8"/>
          <p:cNvCxnSpPr/>
          <p:nvPr/>
        </p:nvCxnSpPr>
        <p:spPr>
          <a:xfrm>
            <a:off x="1500188" y="3714750"/>
            <a:ext cx="1214437"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直線コネクタ 9"/>
          <p:cNvCxnSpPr/>
          <p:nvPr/>
        </p:nvCxnSpPr>
        <p:spPr>
          <a:xfrm>
            <a:off x="3357563" y="3357563"/>
            <a:ext cx="1357312" cy="158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3559" name="テキスト ボックス 24"/>
          <p:cNvSpPr txBox="1">
            <a:spLocks noChangeArrowheads="1"/>
          </p:cNvSpPr>
          <p:nvPr/>
        </p:nvSpPr>
        <p:spPr bwMode="auto">
          <a:xfrm>
            <a:off x="428625" y="1428750"/>
            <a:ext cx="1428750" cy="461963"/>
          </a:xfrm>
          <a:prstGeom prst="rect">
            <a:avLst/>
          </a:prstGeom>
          <a:noFill/>
          <a:ln w="9525">
            <a:noFill/>
            <a:miter lim="800000"/>
            <a:headEnd/>
            <a:tailEnd/>
          </a:ln>
        </p:spPr>
        <p:txBody>
          <a:bodyPr>
            <a:spAutoFit/>
          </a:bodyPr>
          <a:lstStyle/>
          <a:p>
            <a:r>
              <a:rPr lang="en-US" altLang="ja-JP" sz="2400"/>
              <a:t>Energy</a:t>
            </a:r>
          </a:p>
        </p:txBody>
      </p:sp>
      <p:cxnSp>
        <p:nvCxnSpPr>
          <p:cNvPr id="28" name="直線コネクタ 27"/>
          <p:cNvCxnSpPr/>
          <p:nvPr/>
        </p:nvCxnSpPr>
        <p:spPr>
          <a:xfrm rot="10800000">
            <a:off x="928688" y="2714625"/>
            <a:ext cx="571500" cy="1588"/>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23561" name="テキスト ボックス 29"/>
          <p:cNvSpPr txBox="1">
            <a:spLocks noChangeArrowheads="1"/>
          </p:cNvSpPr>
          <p:nvPr/>
        </p:nvSpPr>
        <p:spPr bwMode="auto">
          <a:xfrm>
            <a:off x="357188" y="2500313"/>
            <a:ext cx="357187" cy="461962"/>
          </a:xfrm>
          <a:prstGeom prst="rect">
            <a:avLst/>
          </a:prstGeom>
          <a:noFill/>
          <a:ln w="9525">
            <a:noFill/>
            <a:miter lim="800000"/>
            <a:headEnd/>
            <a:tailEnd/>
          </a:ln>
        </p:spPr>
        <p:txBody>
          <a:bodyPr>
            <a:spAutoFit/>
          </a:bodyPr>
          <a:lstStyle/>
          <a:p>
            <a:r>
              <a:rPr lang="en-US" altLang="ja-JP" sz="2400"/>
              <a:t>0</a:t>
            </a:r>
            <a:endParaRPr lang="ja-JP" altLang="en-US" sz="2400"/>
          </a:p>
        </p:txBody>
      </p:sp>
      <p:cxnSp>
        <p:nvCxnSpPr>
          <p:cNvPr id="32" name="直線コネクタ 31"/>
          <p:cNvCxnSpPr/>
          <p:nvPr/>
        </p:nvCxnSpPr>
        <p:spPr>
          <a:xfrm rot="5400000">
            <a:off x="1284287" y="3214688"/>
            <a:ext cx="1001713" cy="1588"/>
          </a:xfrm>
          <a:prstGeom prst="line">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3563" name="テキスト ボックス 32"/>
          <p:cNvSpPr txBox="1">
            <a:spLocks noChangeArrowheads="1"/>
          </p:cNvSpPr>
          <p:nvPr/>
        </p:nvSpPr>
        <p:spPr bwMode="auto">
          <a:xfrm>
            <a:off x="2000250" y="3000375"/>
            <a:ext cx="428625" cy="461963"/>
          </a:xfrm>
          <a:prstGeom prst="rect">
            <a:avLst/>
          </a:prstGeom>
          <a:noFill/>
          <a:ln w="9525">
            <a:noFill/>
            <a:miter lim="800000"/>
            <a:headEnd/>
            <a:tailEnd/>
          </a:ln>
        </p:spPr>
        <p:txBody>
          <a:bodyPr>
            <a:spAutoFit/>
          </a:bodyPr>
          <a:lstStyle/>
          <a:p>
            <a:r>
              <a:rPr lang="en-US" altLang="ja-JP" sz="2400"/>
              <a:t>W</a:t>
            </a:r>
            <a:endParaRPr lang="ja-JP" altLang="en-US" sz="2400"/>
          </a:p>
        </p:txBody>
      </p:sp>
      <p:sp>
        <p:nvSpPr>
          <p:cNvPr id="23564" name="テキスト ボックス 33"/>
          <p:cNvSpPr txBox="1">
            <a:spLocks noChangeArrowheads="1"/>
          </p:cNvSpPr>
          <p:nvPr/>
        </p:nvSpPr>
        <p:spPr bwMode="auto">
          <a:xfrm>
            <a:off x="4857750" y="4286250"/>
            <a:ext cx="785813" cy="461963"/>
          </a:xfrm>
          <a:prstGeom prst="rect">
            <a:avLst/>
          </a:prstGeom>
          <a:noFill/>
          <a:ln w="9525">
            <a:noFill/>
            <a:miter lim="800000"/>
            <a:headEnd/>
            <a:tailEnd/>
          </a:ln>
        </p:spPr>
        <p:txBody>
          <a:bodyPr>
            <a:spAutoFit/>
          </a:bodyPr>
          <a:lstStyle/>
          <a:p>
            <a:r>
              <a:rPr lang="en-US" altLang="ja-JP" sz="2400" dirty="0" smtClean="0"/>
              <a:t>1s</a:t>
            </a:r>
            <a:endParaRPr lang="ja-JP" altLang="en-US" sz="2400" dirty="0"/>
          </a:p>
        </p:txBody>
      </p:sp>
      <p:sp>
        <p:nvSpPr>
          <p:cNvPr id="23565" name="テキスト ボックス 34"/>
          <p:cNvSpPr txBox="1">
            <a:spLocks noChangeArrowheads="1"/>
          </p:cNvSpPr>
          <p:nvPr/>
        </p:nvSpPr>
        <p:spPr bwMode="auto">
          <a:xfrm>
            <a:off x="4857750" y="3143250"/>
            <a:ext cx="642938" cy="461963"/>
          </a:xfrm>
          <a:prstGeom prst="rect">
            <a:avLst/>
          </a:prstGeom>
          <a:noFill/>
          <a:ln w="9525">
            <a:noFill/>
            <a:miter lim="800000"/>
            <a:headEnd/>
            <a:tailEnd/>
          </a:ln>
        </p:spPr>
        <p:txBody>
          <a:bodyPr>
            <a:spAutoFit/>
          </a:bodyPr>
          <a:lstStyle/>
          <a:p>
            <a:r>
              <a:rPr lang="en-US" altLang="ja-JP" sz="2400" dirty="0" smtClean="0"/>
              <a:t>2s</a:t>
            </a:r>
            <a:endParaRPr lang="ja-JP" altLang="en-US" sz="2400" dirty="0"/>
          </a:p>
        </p:txBody>
      </p:sp>
      <p:cxnSp>
        <p:nvCxnSpPr>
          <p:cNvPr id="39" name="直線コネクタ 38"/>
          <p:cNvCxnSpPr/>
          <p:nvPr/>
        </p:nvCxnSpPr>
        <p:spPr>
          <a:xfrm rot="5400000">
            <a:off x="1428750" y="3714750"/>
            <a:ext cx="142875" cy="14287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直線コネクタ 41"/>
          <p:cNvCxnSpPr/>
          <p:nvPr/>
        </p:nvCxnSpPr>
        <p:spPr>
          <a:xfrm rot="5400000">
            <a:off x="1643063" y="3714750"/>
            <a:ext cx="142875" cy="14287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直線コネクタ 42"/>
          <p:cNvCxnSpPr/>
          <p:nvPr/>
        </p:nvCxnSpPr>
        <p:spPr>
          <a:xfrm rot="5400000">
            <a:off x="1857375" y="3714750"/>
            <a:ext cx="142875" cy="14287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直線コネクタ 43"/>
          <p:cNvCxnSpPr/>
          <p:nvPr/>
        </p:nvCxnSpPr>
        <p:spPr>
          <a:xfrm rot="5400000">
            <a:off x="2286000" y="3714750"/>
            <a:ext cx="142875" cy="14287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直線コネクタ 44"/>
          <p:cNvCxnSpPr/>
          <p:nvPr/>
        </p:nvCxnSpPr>
        <p:spPr>
          <a:xfrm rot="5400000">
            <a:off x="2071688" y="3714750"/>
            <a:ext cx="142875" cy="14287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直線コネクタ 45"/>
          <p:cNvCxnSpPr/>
          <p:nvPr/>
        </p:nvCxnSpPr>
        <p:spPr>
          <a:xfrm rot="5400000">
            <a:off x="2500313" y="3714750"/>
            <a:ext cx="142875" cy="14287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3572" name="テキスト ボックス 48"/>
          <p:cNvSpPr txBox="1">
            <a:spLocks noChangeArrowheads="1"/>
          </p:cNvSpPr>
          <p:nvPr/>
        </p:nvSpPr>
        <p:spPr bwMode="auto">
          <a:xfrm>
            <a:off x="1428750" y="3929063"/>
            <a:ext cx="1500188" cy="830262"/>
          </a:xfrm>
          <a:prstGeom prst="rect">
            <a:avLst/>
          </a:prstGeom>
          <a:noFill/>
          <a:ln w="9525">
            <a:noFill/>
            <a:miter lim="800000"/>
            <a:headEnd/>
            <a:tailEnd/>
          </a:ln>
        </p:spPr>
        <p:txBody>
          <a:bodyPr>
            <a:spAutoFit/>
          </a:bodyPr>
          <a:lstStyle/>
          <a:p>
            <a:r>
              <a:rPr lang="en-US" altLang="ja-JP" sz="2400"/>
              <a:t>electrons</a:t>
            </a:r>
          </a:p>
          <a:p>
            <a:endParaRPr lang="ja-JP" altLang="en-US" sz="2400"/>
          </a:p>
        </p:txBody>
      </p:sp>
      <p:sp>
        <p:nvSpPr>
          <p:cNvPr id="50" name="円/楕円 49"/>
          <p:cNvSpPr/>
          <p:nvPr/>
        </p:nvSpPr>
        <p:spPr>
          <a:xfrm>
            <a:off x="3929063" y="3214688"/>
            <a:ext cx="285750" cy="2857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51" name="円/楕円 50"/>
          <p:cNvSpPr/>
          <p:nvPr/>
        </p:nvSpPr>
        <p:spPr>
          <a:xfrm>
            <a:off x="3929063" y="4286250"/>
            <a:ext cx="285750" cy="2857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cxnSp>
        <p:nvCxnSpPr>
          <p:cNvPr id="52" name="直線コネクタ 51"/>
          <p:cNvCxnSpPr/>
          <p:nvPr/>
        </p:nvCxnSpPr>
        <p:spPr>
          <a:xfrm rot="10800000">
            <a:off x="2143125" y="3857625"/>
            <a:ext cx="1714500" cy="500063"/>
          </a:xfrm>
          <a:prstGeom prst="line">
            <a:avLst/>
          </a:prstGeom>
          <a:ln w="38100">
            <a:solidFill>
              <a:schemeClr val="tx1"/>
            </a:solidFill>
            <a:headEnd type="triangle"/>
          </a:ln>
        </p:spPr>
        <p:style>
          <a:lnRef idx="1">
            <a:schemeClr val="accent1"/>
          </a:lnRef>
          <a:fillRef idx="0">
            <a:schemeClr val="accent1"/>
          </a:fillRef>
          <a:effectRef idx="0">
            <a:schemeClr val="accent1"/>
          </a:effectRef>
          <a:fontRef idx="minor">
            <a:schemeClr val="tx1"/>
          </a:fontRef>
        </p:style>
      </p:cxnSp>
      <p:sp>
        <p:nvSpPr>
          <p:cNvPr id="23576" name="テキスト ボックス 56"/>
          <p:cNvSpPr txBox="1">
            <a:spLocks noChangeArrowheads="1"/>
          </p:cNvSpPr>
          <p:nvPr/>
        </p:nvSpPr>
        <p:spPr bwMode="auto">
          <a:xfrm>
            <a:off x="5429250" y="1357313"/>
            <a:ext cx="3571875" cy="2062162"/>
          </a:xfrm>
          <a:prstGeom prst="rect">
            <a:avLst/>
          </a:prstGeom>
          <a:noFill/>
          <a:ln w="9525">
            <a:noFill/>
            <a:miter lim="800000"/>
            <a:headEnd/>
            <a:tailEnd/>
          </a:ln>
        </p:spPr>
        <p:txBody>
          <a:bodyPr>
            <a:spAutoFit/>
          </a:bodyPr>
          <a:lstStyle/>
          <a:p>
            <a:r>
              <a:rPr lang="ja-JP" altLang="en-US" sz="3200" b="1"/>
              <a:t>電子増倍管は</a:t>
            </a:r>
            <a:endParaRPr lang="en-US" altLang="ja-JP" sz="3200" b="1"/>
          </a:p>
          <a:p>
            <a:r>
              <a:rPr lang="ja-JP" altLang="en-US" sz="3200" b="1"/>
              <a:t>金属面とそこから出た電子を増倍する部分から成る</a:t>
            </a:r>
            <a:endParaRPr lang="en-US" altLang="ja-JP" sz="3200" b="1"/>
          </a:p>
        </p:txBody>
      </p:sp>
      <p:sp>
        <p:nvSpPr>
          <p:cNvPr id="23577" name="テキスト ボックス 57"/>
          <p:cNvSpPr txBox="1">
            <a:spLocks noChangeArrowheads="1"/>
          </p:cNvSpPr>
          <p:nvPr/>
        </p:nvSpPr>
        <p:spPr bwMode="auto">
          <a:xfrm>
            <a:off x="5429250" y="4000504"/>
            <a:ext cx="3714750" cy="2062103"/>
          </a:xfrm>
          <a:prstGeom prst="rect">
            <a:avLst/>
          </a:prstGeom>
          <a:noFill/>
          <a:ln w="9525">
            <a:noFill/>
            <a:miter lim="800000"/>
            <a:headEnd/>
            <a:tailEnd/>
          </a:ln>
        </p:spPr>
        <p:txBody>
          <a:bodyPr>
            <a:spAutoFit/>
          </a:bodyPr>
          <a:lstStyle/>
          <a:p>
            <a:r>
              <a:rPr lang="en-US" altLang="ja-JP" sz="3200" b="1" dirty="0" smtClean="0"/>
              <a:t>2s</a:t>
            </a:r>
            <a:r>
              <a:rPr lang="ja-JP" altLang="en-US" sz="3200" b="1" dirty="0" smtClean="0"/>
              <a:t>の</a:t>
            </a:r>
            <a:r>
              <a:rPr lang="ja-JP" altLang="en-US" sz="3200" b="1" dirty="0"/>
              <a:t>水素</a:t>
            </a:r>
            <a:r>
              <a:rPr lang="ja-JP" altLang="en-US" sz="3200" b="1" dirty="0" smtClean="0"/>
              <a:t>が増倍管内の金属に当たると</a:t>
            </a:r>
            <a:r>
              <a:rPr lang="ja-JP" altLang="en-US" sz="3200" b="1" dirty="0"/>
              <a:t>左の機構で電子を放出する</a:t>
            </a:r>
            <a:endParaRPr lang="en-US" altLang="ja-JP" sz="3200" b="1" dirty="0"/>
          </a:p>
        </p:txBody>
      </p:sp>
      <p:sp>
        <p:nvSpPr>
          <p:cNvPr id="29" name="円/楕円 28"/>
          <p:cNvSpPr/>
          <p:nvPr/>
        </p:nvSpPr>
        <p:spPr>
          <a:xfrm>
            <a:off x="1928794" y="3571876"/>
            <a:ext cx="285750" cy="2857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52"/>
                                        </p:tgtEl>
                                        <p:attrNameLst>
                                          <p:attrName>style.visibility</p:attrName>
                                        </p:attrNameLst>
                                      </p:cBhvr>
                                      <p:to>
                                        <p:strVal val="visible"/>
                                      </p:to>
                                    </p:set>
                                    <p:anim calcmode="lin" valueType="num">
                                      <p:cBhvr>
                                        <p:cTn id="7" dur="500" fill="hold"/>
                                        <p:tgtEl>
                                          <p:spTgt spid="52"/>
                                        </p:tgtEl>
                                        <p:attrNameLst>
                                          <p:attrName>ppt_w</p:attrName>
                                        </p:attrNameLst>
                                      </p:cBhvr>
                                      <p:tavLst>
                                        <p:tav tm="0">
                                          <p:val>
                                            <p:fltVal val="0"/>
                                          </p:val>
                                        </p:tav>
                                        <p:tav tm="100000">
                                          <p:val>
                                            <p:strVal val="#ppt_w"/>
                                          </p:val>
                                        </p:tav>
                                      </p:tavLst>
                                    </p:anim>
                                    <p:anim calcmode="lin" valueType="num">
                                      <p:cBhvr>
                                        <p:cTn id="8" dur="500" fill="hold"/>
                                        <p:tgtEl>
                                          <p:spTgt spid="5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29"/>
                                        </p:tgtEl>
                                      </p:cBhvr>
                                    </p:animEffect>
                                    <p:set>
                                      <p:cBhvr>
                                        <p:cTn id="13" dur="1" fill="hold">
                                          <p:stCondLst>
                                            <p:cond delay="499"/>
                                          </p:stCondLst>
                                        </p:cTn>
                                        <p:tgtEl>
                                          <p:spTgt spid="29"/>
                                        </p:tgtEl>
                                        <p:attrNameLst>
                                          <p:attrName>style.visibility</p:attrName>
                                        </p:attrNameLst>
                                      </p:cBhvr>
                                      <p:to>
                                        <p:strVal val="hidden"/>
                                      </p:to>
                                    </p:set>
                                  </p:childTnLst>
                                </p:cTn>
                              </p:par>
                            </p:childTnLst>
                          </p:cTn>
                        </p:par>
                        <p:par>
                          <p:cTn id="14" fill="hold">
                            <p:stCondLst>
                              <p:cond delay="500"/>
                            </p:stCondLst>
                            <p:childTnLst>
                              <p:par>
                                <p:cTn id="15" presetID="23" presetClass="entr" presetSubtype="16" fill="hold" grpId="0" nodeType="afterEffect">
                                  <p:stCondLst>
                                    <p:cond delay="0"/>
                                  </p:stCondLst>
                                  <p:childTnLst>
                                    <p:set>
                                      <p:cBhvr>
                                        <p:cTn id="16" dur="1" fill="hold">
                                          <p:stCondLst>
                                            <p:cond delay="0"/>
                                          </p:stCondLst>
                                        </p:cTn>
                                        <p:tgtEl>
                                          <p:spTgt spid="51"/>
                                        </p:tgtEl>
                                        <p:attrNameLst>
                                          <p:attrName>style.visibility</p:attrName>
                                        </p:attrNameLst>
                                      </p:cBhvr>
                                      <p:to>
                                        <p:strVal val="visible"/>
                                      </p:to>
                                    </p:set>
                                    <p:anim calcmode="lin" valueType="num">
                                      <p:cBhvr>
                                        <p:cTn id="17" dur="500" fill="hold"/>
                                        <p:tgtEl>
                                          <p:spTgt spid="51"/>
                                        </p:tgtEl>
                                        <p:attrNameLst>
                                          <p:attrName>ppt_w</p:attrName>
                                        </p:attrNameLst>
                                      </p:cBhvr>
                                      <p:tavLst>
                                        <p:tav tm="0">
                                          <p:val>
                                            <p:fltVal val="0"/>
                                          </p:val>
                                        </p:tav>
                                        <p:tav tm="100000">
                                          <p:val>
                                            <p:strVal val="#ppt_w"/>
                                          </p:val>
                                        </p:tav>
                                      </p:tavLst>
                                    </p:anim>
                                    <p:anim calcmode="lin" valueType="num">
                                      <p:cBhvr>
                                        <p:cTn id="18" dur="500" fill="hold"/>
                                        <p:tgtEl>
                                          <p:spTgt spid="51"/>
                                        </p:tgtEl>
                                        <p:attrNameLst>
                                          <p:attrName>ppt_h</p:attrName>
                                        </p:attrNameLst>
                                      </p:cBhvr>
                                      <p:tavLst>
                                        <p:tav tm="0">
                                          <p:val>
                                            <p:fltVal val="0"/>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0" presetClass="path" presetSubtype="0" accel="50000" decel="50000" fill="hold" grpId="0" nodeType="clickEffect">
                                  <p:stCondLst>
                                    <p:cond delay="0"/>
                                  </p:stCondLst>
                                  <p:childTnLst>
                                    <p:animMotion origin="layout" path="M -2.5E-6 -4.34783E-7 C 0.00139 -0.0111 0.00191 -0.0333 0.00972 -0.04163 C 0.01979 -0.05203 0.02952 -0.05643 0.04132 -0.06152 C 0.04931 -0.06059 0.05816 -0.06267 0.06476 -0.05759 C 0.0665 -0.0562 0.06667 -0.05342 0.06806 -0.05157 C 0.07101 -0.04741 0.07795 -0.03955 0.07795 -0.03932 C 0.08108 -0.02798 0.08229 -0.02058 0.07622 -0.00994 C 0.05018 -0.01226 0.05712 -0.00809 0.04636 -0.02775 C 0.04705 -0.03446 0.04653 -0.04255 0.05139 -0.04764 C 0.05452 -0.05088 0.05851 -0.05203 0.06146 -0.0555 C 0.08229 -0.08048 0.10729 -0.08996 0.13611 -0.09528 C 0.15035 -0.0932 0.14809 -0.09459 0.15608 -0.08534 C 0.15799 -0.07609 0.16163 -0.06152 0.15608 -0.05365 C 0.1533 -0.04949 0.14722 -0.05481 0.14288 -0.0555 C 0.13716 -0.0599 0.13507 -0.06198 0.13282 -0.06938 C 0.13334 -0.07609 0.13264 -0.08302 0.13455 -0.08927 C 0.13507 -0.09135 0.13802 -0.09043 0.13959 -0.09135 C 0.14913 -0.09713 0.15886 -0.10106 0.16927 -0.10523 C 0.19948 -0.11725 0.22153 -0.11401 0.25747 -0.11517 C 0.28907 -0.12026 0.27413 -0.11818 0.30243 -0.12118 C 0.37761 -0.14431 0.52726 -0.12512 0.6217 -0.12512 " pathEditMode="relative" rAng="0" ptsTypes="ffffffffffffffffffffA">
                                      <p:cBhvr>
                                        <p:cTn id="22" dur="500" fill="hold"/>
                                        <p:tgtEl>
                                          <p:spTgt spid="50"/>
                                        </p:tgtEl>
                                        <p:attrNameLst>
                                          <p:attrName>ppt_x</p:attrName>
                                          <p:attrName>ppt_y</p:attrName>
                                        </p:attrNameLst>
                                      </p:cBhvr>
                                      <p:rCtr x="311" y="-7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2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descr="略図（電子増倍管）.bmp"/>
          <p:cNvPicPr>
            <a:picLocks noChangeAspect="1"/>
          </p:cNvPicPr>
          <p:nvPr/>
        </p:nvPicPr>
        <p:blipFill>
          <a:blip r:embed="rId2"/>
          <a:stretch>
            <a:fillRect/>
          </a:stretch>
        </p:blipFill>
        <p:spPr>
          <a:xfrm>
            <a:off x="1285852" y="1643050"/>
            <a:ext cx="6286523" cy="4714892"/>
          </a:xfrm>
          <a:prstGeom prst="rect">
            <a:avLst/>
          </a:prstGeom>
        </p:spPr>
      </p:pic>
      <p:sp>
        <p:nvSpPr>
          <p:cNvPr id="3" name="テキスト ボックス 2"/>
          <p:cNvSpPr txBox="1"/>
          <p:nvPr/>
        </p:nvSpPr>
        <p:spPr>
          <a:xfrm>
            <a:off x="1142976" y="785794"/>
            <a:ext cx="7715304" cy="923330"/>
          </a:xfrm>
          <a:prstGeom prst="rect">
            <a:avLst/>
          </a:prstGeom>
          <a:noFill/>
        </p:spPr>
        <p:txBody>
          <a:bodyPr wrap="square" rtlCol="0">
            <a:spAutoFit/>
          </a:bodyPr>
          <a:lstStyle/>
          <a:p>
            <a:r>
              <a:rPr kumimoji="1" lang="ja-JP" altLang="en-US" sz="5400" dirty="0" smtClean="0"/>
              <a:t>電子増倍管の模式図</a:t>
            </a:r>
            <a:endParaRPr kumimoji="1" lang="ja-JP" altLang="en-US" sz="54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実験目的</a:t>
            </a:r>
            <a:endParaRPr kumimoji="1" lang="ja-JP" altLang="en-US" dirty="0"/>
          </a:p>
        </p:txBody>
      </p:sp>
      <p:sp>
        <p:nvSpPr>
          <p:cNvPr id="4" name="テキスト ボックス 3"/>
          <p:cNvSpPr txBox="1"/>
          <p:nvPr/>
        </p:nvSpPr>
        <p:spPr>
          <a:xfrm rot="10800000" flipV="1">
            <a:off x="357158" y="1643050"/>
            <a:ext cx="8501122" cy="3970318"/>
          </a:xfrm>
          <a:prstGeom prst="rect">
            <a:avLst/>
          </a:prstGeom>
          <a:noFill/>
        </p:spPr>
        <p:txBody>
          <a:bodyPr wrap="square" rtlCol="0">
            <a:spAutoFit/>
          </a:bodyPr>
          <a:lstStyle/>
          <a:p>
            <a:r>
              <a:rPr lang="ja-JP" altLang="en-US" sz="3600" dirty="0" smtClean="0"/>
              <a:t>前年度、</a:t>
            </a:r>
            <a:r>
              <a:rPr lang="en-US" altLang="ja-JP" sz="3600" dirty="0" smtClean="0"/>
              <a:t>Lamb shift</a:t>
            </a:r>
            <a:r>
              <a:rPr lang="ja-JP" altLang="en-US" sz="3600" dirty="0" err="1" smtClean="0"/>
              <a:t>を検</a:t>
            </a:r>
            <a:r>
              <a:rPr lang="ja-JP" altLang="en-US" sz="3600" dirty="0" smtClean="0"/>
              <a:t>出することを目的に始まった実験を引き継ぎ、進展させる。</a:t>
            </a:r>
            <a:endParaRPr lang="en-US" altLang="ja-JP" sz="3600" dirty="0" smtClean="0"/>
          </a:p>
          <a:p>
            <a:endParaRPr lang="en-US" altLang="ja-JP" sz="3600" dirty="0" smtClean="0"/>
          </a:p>
          <a:p>
            <a:r>
              <a:rPr lang="ja-JP" altLang="en-US" sz="3600" dirty="0" smtClean="0"/>
              <a:t>前年度、うまく励起水素原子をつくり、</a:t>
            </a:r>
            <a:endParaRPr lang="en-US" altLang="ja-JP" sz="3600" dirty="0" smtClean="0"/>
          </a:p>
          <a:p>
            <a:r>
              <a:rPr lang="ja-JP" altLang="en-US" sz="3600" dirty="0" smtClean="0"/>
              <a:t>検出できたと結論してあったが、どうやら</a:t>
            </a:r>
            <a:endParaRPr lang="en-US" altLang="ja-JP" sz="3600" dirty="0" smtClean="0"/>
          </a:p>
          <a:p>
            <a:r>
              <a:rPr lang="ja-JP" altLang="en-US" sz="3600" dirty="0" smtClean="0"/>
              <a:t>ただのノイズを見ていただけのようなので、</a:t>
            </a:r>
            <a:endParaRPr lang="en-US" altLang="ja-JP" sz="3600" dirty="0" smtClean="0"/>
          </a:p>
          <a:p>
            <a:r>
              <a:rPr lang="ja-JP" altLang="en-US" sz="3600" dirty="0" smtClean="0"/>
              <a:t>ほぼ一からのスタートとなった。</a:t>
            </a:r>
            <a:endParaRPr lang="ja-JP" altLang="en-US" sz="36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Text Box 4"/>
          <p:cNvSpPr txBox="1">
            <a:spLocks noChangeArrowheads="1"/>
          </p:cNvSpPr>
          <p:nvPr/>
        </p:nvSpPr>
        <p:spPr bwMode="auto">
          <a:xfrm>
            <a:off x="1979613" y="2708275"/>
            <a:ext cx="5113337" cy="457200"/>
          </a:xfrm>
          <a:prstGeom prst="rect">
            <a:avLst/>
          </a:prstGeom>
          <a:noFill/>
          <a:ln w="9525">
            <a:noFill/>
            <a:miter lim="800000"/>
            <a:headEnd/>
            <a:tailEnd/>
          </a:ln>
          <a:effectLst/>
        </p:spPr>
        <p:txBody>
          <a:bodyPr>
            <a:spAutoFit/>
          </a:bodyPr>
          <a:lstStyle/>
          <a:p>
            <a:pPr>
              <a:spcBef>
                <a:spcPct val="50000"/>
              </a:spcBef>
            </a:pPr>
            <a:endParaRPr lang="ja-JP" altLang="en-US"/>
          </a:p>
        </p:txBody>
      </p:sp>
      <p:sp>
        <p:nvSpPr>
          <p:cNvPr id="14341" name="Text Box 5"/>
          <p:cNvSpPr txBox="1">
            <a:spLocks noChangeArrowheads="1"/>
          </p:cNvSpPr>
          <p:nvPr/>
        </p:nvSpPr>
        <p:spPr bwMode="auto">
          <a:xfrm>
            <a:off x="2627313" y="2708275"/>
            <a:ext cx="3384550" cy="1311275"/>
          </a:xfrm>
          <a:prstGeom prst="rect">
            <a:avLst/>
          </a:prstGeom>
          <a:noFill/>
          <a:ln w="9525">
            <a:noFill/>
            <a:miter lim="800000"/>
            <a:headEnd/>
            <a:tailEnd/>
          </a:ln>
          <a:effectLst/>
        </p:spPr>
        <p:txBody>
          <a:bodyPr>
            <a:spAutoFit/>
          </a:bodyPr>
          <a:lstStyle/>
          <a:p>
            <a:pPr>
              <a:spcBef>
                <a:spcPct val="50000"/>
              </a:spcBef>
            </a:pPr>
            <a:r>
              <a:rPr lang="ja-JP" altLang="en-US" sz="3200"/>
              <a:t>今回はここまで</a:t>
            </a:r>
          </a:p>
          <a:p>
            <a:pPr>
              <a:spcBef>
                <a:spcPct val="50000"/>
              </a:spcBef>
            </a:pPr>
            <a:r>
              <a:rPr lang="ja-JP" altLang="en-US" sz="3200"/>
              <a:t>この先の予定では</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Text Box 5"/>
          <p:cNvSpPr txBox="1">
            <a:spLocks noChangeArrowheads="1"/>
          </p:cNvSpPr>
          <p:nvPr/>
        </p:nvSpPr>
        <p:spPr bwMode="auto">
          <a:xfrm>
            <a:off x="928662" y="1785926"/>
            <a:ext cx="7500990" cy="946150"/>
          </a:xfrm>
          <a:prstGeom prst="rect">
            <a:avLst/>
          </a:prstGeom>
          <a:noFill/>
          <a:ln w="9525">
            <a:noFill/>
            <a:miter lim="800000"/>
            <a:headEnd/>
            <a:tailEnd/>
          </a:ln>
          <a:effectLst/>
        </p:spPr>
        <p:txBody>
          <a:bodyPr wrap="square">
            <a:spAutoFit/>
          </a:bodyPr>
          <a:lstStyle/>
          <a:p>
            <a:pPr>
              <a:spcBef>
                <a:spcPct val="50000"/>
              </a:spcBef>
            </a:pPr>
            <a:r>
              <a:rPr lang="ja-JP" altLang="en-US" dirty="0"/>
              <a:t>　</a:t>
            </a:r>
            <a:r>
              <a:rPr lang="ja-JP" altLang="en-US" dirty="0" smtClean="0"/>
              <a:t>            </a:t>
            </a:r>
            <a:r>
              <a:rPr lang="ja-JP" altLang="en-US" sz="2800" dirty="0" smtClean="0"/>
              <a:t>と </a:t>
            </a:r>
            <a:r>
              <a:rPr lang="ja-JP" altLang="en-US" dirty="0" smtClean="0"/>
              <a:t>             </a:t>
            </a:r>
            <a:r>
              <a:rPr lang="ja-JP" altLang="en-US" sz="2800" dirty="0" smtClean="0"/>
              <a:t>間</a:t>
            </a:r>
            <a:r>
              <a:rPr lang="ja-JP" altLang="en-US" sz="2800" dirty="0"/>
              <a:t>のエネルギー差に対応した周波数</a:t>
            </a:r>
            <a:r>
              <a:rPr lang="ja-JP" altLang="en-US" sz="2800" dirty="0" smtClean="0"/>
              <a:t>の</a:t>
            </a:r>
            <a:r>
              <a:rPr lang="en-US" altLang="ja-JP" sz="2800" dirty="0" err="1" smtClean="0"/>
              <a:t>rf</a:t>
            </a:r>
            <a:r>
              <a:rPr lang="ja-JP" altLang="en-US" sz="2800" dirty="0" smtClean="0"/>
              <a:t>を</a:t>
            </a:r>
            <a:r>
              <a:rPr lang="ja-JP" altLang="en-US" sz="2800" dirty="0"/>
              <a:t>あてると、水素原子は遷移する。</a:t>
            </a:r>
          </a:p>
        </p:txBody>
      </p:sp>
      <p:sp>
        <p:nvSpPr>
          <p:cNvPr id="15366" name="Text Box 6"/>
          <p:cNvSpPr txBox="1">
            <a:spLocks noChangeArrowheads="1"/>
          </p:cNvSpPr>
          <p:nvPr/>
        </p:nvSpPr>
        <p:spPr bwMode="auto">
          <a:xfrm>
            <a:off x="1042988" y="2997200"/>
            <a:ext cx="6958036" cy="954107"/>
          </a:xfrm>
          <a:prstGeom prst="rect">
            <a:avLst/>
          </a:prstGeom>
          <a:noFill/>
          <a:ln w="9525">
            <a:noFill/>
            <a:miter lim="800000"/>
            <a:headEnd/>
            <a:tailEnd/>
          </a:ln>
          <a:effectLst/>
        </p:spPr>
        <p:txBody>
          <a:bodyPr wrap="square">
            <a:spAutoFit/>
          </a:bodyPr>
          <a:lstStyle/>
          <a:p>
            <a:pPr>
              <a:spcBef>
                <a:spcPct val="50000"/>
              </a:spcBef>
            </a:pPr>
            <a:r>
              <a:rPr lang="ja-JP" altLang="en-US" sz="2800" dirty="0" smtClean="0"/>
              <a:t>　　軌道</a:t>
            </a:r>
            <a:r>
              <a:rPr lang="ja-JP" altLang="en-US" sz="2800" dirty="0"/>
              <a:t>は準安定</a:t>
            </a:r>
            <a:r>
              <a:rPr lang="ja-JP" altLang="en-US" sz="2800" dirty="0" smtClean="0"/>
              <a:t>、　　 軌道</a:t>
            </a:r>
            <a:r>
              <a:rPr lang="ja-JP" altLang="en-US" sz="2800" dirty="0"/>
              <a:t>は</a:t>
            </a:r>
            <a:r>
              <a:rPr lang="ja-JP" altLang="en-US" sz="2800" dirty="0" smtClean="0"/>
              <a:t>不安定なので遷移</a:t>
            </a:r>
            <a:r>
              <a:rPr lang="ja-JP" altLang="en-US" sz="2800" dirty="0"/>
              <a:t>がおこればカウント数が少なくなる。</a:t>
            </a:r>
          </a:p>
        </p:txBody>
      </p:sp>
      <p:sp>
        <p:nvSpPr>
          <p:cNvPr id="15368" name="Text Box 8"/>
          <p:cNvSpPr txBox="1">
            <a:spLocks noChangeArrowheads="1"/>
          </p:cNvSpPr>
          <p:nvPr/>
        </p:nvSpPr>
        <p:spPr bwMode="auto">
          <a:xfrm>
            <a:off x="928662" y="5214950"/>
            <a:ext cx="7072362" cy="1077218"/>
          </a:xfrm>
          <a:prstGeom prst="rect">
            <a:avLst/>
          </a:prstGeom>
          <a:noFill/>
          <a:ln w="9525">
            <a:noFill/>
            <a:miter lim="800000"/>
            <a:headEnd/>
            <a:tailEnd/>
          </a:ln>
          <a:effectLst/>
        </p:spPr>
        <p:txBody>
          <a:bodyPr wrap="square">
            <a:spAutoFit/>
          </a:bodyPr>
          <a:lstStyle/>
          <a:p>
            <a:pPr>
              <a:spcBef>
                <a:spcPct val="50000"/>
              </a:spcBef>
            </a:pPr>
            <a:r>
              <a:rPr lang="ja-JP" altLang="en-US" sz="3200" dirty="0">
                <a:solidFill>
                  <a:srgbClr val="CC3300"/>
                </a:solidFill>
              </a:rPr>
              <a:t>カウント数が少なくなる周波数に対応するエネルギーが</a:t>
            </a:r>
            <a:r>
              <a:rPr lang="en-US" altLang="ja-JP" sz="3200" dirty="0">
                <a:solidFill>
                  <a:srgbClr val="CC3300"/>
                </a:solidFill>
              </a:rPr>
              <a:t>Lamb shift</a:t>
            </a:r>
          </a:p>
        </p:txBody>
      </p:sp>
      <p:grpSp>
        <p:nvGrpSpPr>
          <p:cNvPr id="2" name="Group 10"/>
          <p:cNvGrpSpPr>
            <a:grpSpLocks/>
          </p:cNvGrpSpPr>
          <p:nvPr/>
        </p:nvGrpSpPr>
        <p:grpSpPr bwMode="auto">
          <a:xfrm>
            <a:off x="928662" y="642918"/>
            <a:ext cx="6769100" cy="946150"/>
            <a:chOff x="567" y="391"/>
            <a:chExt cx="4264" cy="596"/>
          </a:xfrm>
        </p:grpSpPr>
        <p:sp>
          <p:nvSpPr>
            <p:cNvPr id="15364" name="Text Box 4"/>
            <p:cNvSpPr txBox="1">
              <a:spLocks noChangeArrowheads="1"/>
            </p:cNvSpPr>
            <p:nvPr/>
          </p:nvSpPr>
          <p:spPr bwMode="auto">
            <a:xfrm>
              <a:off x="567" y="391"/>
              <a:ext cx="4264" cy="596"/>
            </a:xfrm>
            <a:prstGeom prst="rect">
              <a:avLst/>
            </a:prstGeom>
            <a:noFill/>
            <a:ln w="9525">
              <a:noFill/>
              <a:miter lim="800000"/>
              <a:headEnd/>
              <a:tailEnd/>
            </a:ln>
            <a:effectLst/>
          </p:spPr>
          <p:txBody>
            <a:bodyPr>
              <a:spAutoFit/>
            </a:bodyPr>
            <a:lstStyle/>
            <a:p>
              <a:pPr>
                <a:spcBef>
                  <a:spcPct val="50000"/>
                </a:spcBef>
              </a:pPr>
              <a:r>
                <a:rPr lang="ja-JP" altLang="en-US" sz="2800" dirty="0"/>
                <a:t>　    軌道の水素原子に周波数を</a:t>
              </a:r>
              <a:r>
                <a:rPr lang="ja-JP" altLang="en-US" sz="2800" dirty="0" smtClean="0"/>
                <a:t>変えながら</a:t>
              </a:r>
              <a:r>
                <a:rPr lang="en-US" altLang="ja-JP" sz="2800" dirty="0" err="1" smtClean="0"/>
                <a:t>rf</a:t>
              </a:r>
              <a:r>
                <a:rPr lang="ja-JP" altLang="en-US" sz="2800" dirty="0" smtClean="0"/>
                <a:t>を</a:t>
              </a:r>
              <a:r>
                <a:rPr lang="ja-JP" altLang="en-US" sz="2800" dirty="0"/>
                <a:t>当てる。</a:t>
              </a:r>
            </a:p>
          </p:txBody>
        </p:sp>
        <p:graphicFrame>
          <p:nvGraphicFramePr>
            <p:cNvPr id="15369" name="Object 9"/>
            <p:cNvGraphicFramePr>
              <a:graphicFrameLocks noChangeAspect="1"/>
            </p:cNvGraphicFramePr>
            <p:nvPr/>
          </p:nvGraphicFramePr>
          <p:xfrm>
            <a:off x="567" y="391"/>
            <a:ext cx="453" cy="374"/>
          </p:xfrm>
          <a:graphic>
            <a:graphicData uri="http://schemas.openxmlformats.org/presentationml/2006/ole">
              <p:oleObj spid="_x0000_s6146" name="数式" r:id="rId3" imgW="291960" imgH="241200" progId="Equation.3">
                <p:embed/>
              </p:oleObj>
            </a:graphicData>
          </a:graphic>
        </p:graphicFrame>
      </p:grpSp>
      <p:graphicFrame>
        <p:nvGraphicFramePr>
          <p:cNvPr id="8" name="Object 9"/>
          <p:cNvGraphicFramePr>
            <a:graphicFrameLocks noChangeAspect="1"/>
          </p:cNvGraphicFramePr>
          <p:nvPr/>
        </p:nvGraphicFramePr>
        <p:xfrm>
          <a:off x="1071538" y="1714488"/>
          <a:ext cx="719138" cy="593725"/>
        </p:xfrm>
        <a:graphic>
          <a:graphicData uri="http://schemas.openxmlformats.org/presentationml/2006/ole">
            <p:oleObj spid="_x0000_s6147" name="数式" r:id="rId4" imgW="291960" imgH="241200" progId="Equation.3">
              <p:embed/>
            </p:oleObj>
          </a:graphicData>
        </a:graphic>
      </p:graphicFrame>
      <p:graphicFrame>
        <p:nvGraphicFramePr>
          <p:cNvPr id="9" name="Object 9"/>
          <p:cNvGraphicFramePr>
            <a:graphicFrameLocks noChangeAspect="1"/>
          </p:cNvGraphicFramePr>
          <p:nvPr/>
        </p:nvGraphicFramePr>
        <p:xfrm>
          <a:off x="2071670" y="1714488"/>
          <a:ext cx="812800" cy="665163"/>
        </p:xfrm>
        <a:graphic>
          <a:graphicData uri="http://schemas.openxmlformats.org/presentationml/2006/ole">
            <p:oleObj spid="_x0000_s6148" name="数式" r:id="rId5" imgW="330120" imgH="241200" progId="Equation.3">
              <p:embed/>
            </p:oleObj>
          </a:graphicData>
        </a:graphic>
      </p:graphicFrame>
      <p:graphicFrame>
        <p:nvGraphicFramePr>
          <p:cNvPr id="6149" name="Object 5"/>
          <p:cNvGraphicFramePr>
            <a:graphicFrameLocks noChangeAspect="1"/>
          </p:cNvGraphicFramePr>
          <p:nvPr/>
        </p:nvGraphicFramePr>
        <p:xfrm>
          <a:off x="928662" y="2928934"/>
          <a:ext cx="719138" cy="593725"/>
        </p:xfrm>
        <a:graphic>
          <a:graphicData uri="http://schemas.openxmlformats.org/presentationml/2006/ole">
            <p:oleObj spid="_x0000_s6149" name="数式" r:id="rId6" imgW="291960" imgH="241200" progId="Equation.3">
              <p:embed/>
            </p:oleObj>
          </a:graphicData>
        </a:graphic>
      </p:graphicFrame>
      <p:graphicFrame>
        <p:nvGraphicFramePr>
          <p:cNvPr id="6150" name="Object 6"/>
          <p:cNvGraphicFramePr>
            <a:graphicFrameLocks noChangeAspect="1"/>
          </p:cNvGraphicFramePr>
          <p:nvPr/>
        </p:nvGraphicFramePr>
        <p:xfrm>
          <a:off x="3857620" y="3000372"/>
          <a:ext cx="725506" cy="593725"/>
        </p:xfrm>
        <a:graphic>
          <a:graphicData uri="http://schemas.openxmlformats.org/presentationml/2006/ole">
            <p:oleObj spid="_x0000_s6150" name="数式" r:id="rId7" imgW="330120" imgH="241200" progId="Equation.3">
              <p:embed/>
            </p:oleObj>
          </a:graphicData>
        </a:graphic>
      </p:graphicFrame>
      <p:sp>
        <p:nvSpPr>
          <p:cNvPr id="12" name="下矢印 11"/>
          <p:cNvSpPr/>
          <p:nvPr/>
        </p:nvSpPr>
        <p:spPr>
          <a:xfrm>
            <a:off x="3643306" y="4214818"/>
            <a:ext cx="1214446" cy="8572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heckerboard(across)">
                                      <p:cBhvr>
                                        <p:cTn id="7" dur="500"/>
                                        <p:tgtEl>
                                          <p:spTgt spid="12"/>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15368"/>
                                        </p:tgtEl>
                                        <p:attrNameLst>
                                          <p:attrName>style.visibility</p:attrName>
                                        </p:attrNameLst>
                                      </p:cBhvr>
                                      <p:to>
                                        <p:strVal val="visible"/>
                                      </p:to>
                                    </p:set>
                                    <p:animEffect transition="in" filter="blinds(horizontal)">
                                      <p:cBhvr>
                                        <p:cTn id="11" dur="500"/>
                                        <p:tgtEl>
                                          <p:spTgt spid="153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8" grpId="0"/>
      <p:bldP spid="1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214414" y="1643050"/>
            <a:ext cx="6500858" cy="2862322"/>
          </a:xfrm>
          <a:prstGeom prst="rect">
            <a:avLst/>
          </a:prstGeom>
          <a:noFill/>
        </p:spPr>
        <p:txBody>
          <a:bodyPr wrap="square" rtlCol="0">
            <a:spAutoFit/>
          </a:bodyPr>
          <a:lstStyle/>
          <a:p>
            <a:r>
              <a:rPr kumimoji="1" lang="en-US" altLang="ja-JP" sz="3600" dirty="0" smtClean="0"/>
              <a:t>Lamb</a:t>
            </a:r>
            <a:r>
              <a:rPr kumimoji="1" lang="ja-JP" altLang="en-US" sz="3600" dirty="0" smtClean="0"/>
              <a:t>の論文では、</a:t>
            </a:r>
            <a:r>
              <a:rPr kumimoji="1" lang="en-US" altLang="ja-JP" sz="3600" dirty="0" err="1" smtClean="0"/>
              <a:t>rf</a:t>
            </a:r>
            <a:r>
              <a:rPr kumimoji="1" lang="ja-JP" altLang="en-US" sz="3600" dirty="0" smtClean="0"/>
              <a:t>の周波数を変える代わりに、大きな電磁石を用いて水素原子に磁場をかけ、</a:t>
            </a:r>
            <a:r>
              <a:rPr kumimoji="1" lang="en-US" altLang="ja-JP" sz="3600" dirty="0" smtClean="0"/>
              <a:t>Zeeman</a:t>
            </a:r>
            <a:r>
              <a:rPr kumimoji="1" lang="ja-JP" altLang="en-US" sz="3600" dirty="0" smtClean="0"/>
              <a:t>効果によってエネルギー準位を</a:t>
            </a:r>
            <a:r>
              <a:rPr lang="ja-JP" altLang="en-US" sz="3600" dirty="0" smtClean="0"/>
              <a:t>変化させて実験していた</a:t>
            </a:r>
            <a:r>
              <a:rPr kumimoji="1" lang="ja-JP" altLang="en-US" sz="3600" dirty="0" smtClean="0"/>
              <a:t>。</a:t>
            </a:r>
            <a:endParaRPr kumimoji="1" lang="ja-JP" altLang="en-US" sz="36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1"/>
          <p:cNvSpPr txBox="1">
            <a:spLocks noChangeArrowheads="1"/>
          </p:cNvSpPr>
          <p:nvPr/>
        </p:nvSpPr>
        <p:spPr bwMode="auto">
          <a:xfrm>
            <a:off x="179388" y="200025"/>
            <a:ext cx="8099425" cy="700088"/>
          </a:xfrm>
          <a:prstGeom prst="rect">
            <a:avLst/>
          </a:prstGeom>
          <a:noFill/>
          <a:ln w="9525">
            <a:noFill/>
            <a:round/>
            <a:headEnd/>
            <a:tailEnd/>
          </a:ln>
        </p:spPr>
        <p:txBody>
          <a:bodyPr lIns="90000" tIns="45000" rIns="90000" bIns="45000"/>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ja-JP" sz="4000" b="1" u="sng" dirty="0" smtClean="0">
                <a:solidFill>
                  <a:srgbClr val="FF0000"/>
                </a:solidFill>
              </a:rPr>
              <a:t>Zeeman</a:t>
            </a:r>
            <a:r>
              <a:rPr lang="en-US" sz="4000" b="1" u="sng" dirty="0" smtClean="0">
                <a:solidFill>
                  <a:srgbClr val="FF0000"/>
                </a:solidFill>
                <a:latin typeface="+mn-ea"/>
                <a:ea typeface="+mn-ea"/>
              </a:rPr>
              <a:t>効果で</a:t>
            </a:r>
            <a:r>
              <a:rPr lang="en-US" altLang="ja-JP" sz="4000" b="1" u="sng" dirty="0">
                <a:solidFill>
                  <a:srgbClr val="FF0000"/>
                </a:solidFill>
              </a:rPr>
              <a:t>Lamb shift</a:t>
            </a:r>
            <a:r>
              <a:rPr lang="en-US" sz="4000" b="1" u="sng" dirty="0">
                <a:solidFill>
                  <a:srgbClr val="FF0000"/>
                </a:solidFill>
                <a:latin typeface="+mn-ea"/>
                <a:ea typeface="+mn-ea"/>
              </a:rPr>
              <a:t>を見る</a:t>
            </a:r>
          </a:p>
        </p:txBody>
      </p:sp>
      <p:sp>
        <p:nvSpPr>
          <p:cNvPr id="12291" name="Text Box 2"/>
          <p:cNvSpPr txBox="1">
            <a:spLocks noChangeArrowheads="1"/>
          </p:cNvSpPr>
          <p:nvPr/>
        </p:nvSpPr>
        <p:spPr bwMode="auto">
          <a:xfrm>
            <a:off x="5580062" y="3860800"/>
            <a:ext cx="3278217" cy="1179513"/>
          </a:xfrm>
          <a:prstGeom prst="rect">
            <a:avLst/>
          </a:prstGeom>
          <a:noFill/>
          <a:ln w="9525">
            <a:noFill/>
            <a:round/>
            <a:headEnd/>
            <a:tailEnd/>
          </a:ln>
        </p:spPr>
        <p:txBody>
          <a:bodyPr lIns="90000" tIns="45000" rIns="90000" bIns="45000"/>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800" b="1" dirty="0" err="1" smtClean="0">
                <a:latin typeface="+mn-ea"/>
                <a:ea typeface="+mn-ea"/>
              </a:rPr>
              <a:t>当てる</a:t>
            </a:r>
            <a:r>
              <a:rPr lang="en-US" sz="2800" b="1" dirty="0" err="1" smtClean="0">
                <a:latin typeface="+mn-ea"/>
              </a:rPr>
              <a:t>rf</a:t>
            </a:r>
            <a:r>
              <a:rPr lang="en-US" sz="2800" b="1" dirty="0" err="1" smtClean="0">
                <a:latin typeface="+mn-ea"/>
                <a:ea typeface="+mn-ea"/>
              </a:rPr>
              <a:t>に対応した磁場の強さが求まる</a:t>
            </a:r>
            <a:endParaRPr lang="en-US" sz="2800" b="1" dirty="0">
              <a:latin typeface="+mn-ea"/>
              <a:ea typeface="+mn-ea"/>
            </a:endParaRPr>
          </a:p>
        </p:txBody>
      </p:sp>
      <p:sp>
        <p:nvSpPr>
          <p:cNvPr id="12292" name="Text Box 3"/>
          <p:cNvSpPr txBox="1">
            <a:spLocks noChangeArrowheads="1"/>
          </p:cNvSpPr>
          <p:nvPr/>
        </p:nvSpPr>
        <p:spPr bwMode="auto">
          <a:xfrm>
            <a:off x="5500694" y="1500174"/>
            <a:ext cx="3429023" cy="1658951"/>
          </a:xfrm>
          <a:prstGeom prst="rect">
            <a:avLst/>
          </a:prstGeom>
          <a:solidFill>
            <a:schemeClr val="bg1"/>
          </a:solidFill>
          <a:ln w="9525">
            <a:solidFill>
              <a:schemeClr val="bg1"/>
            </a:solidFill>
            <a:round/>
            <a:headEnd/>
            <a:tailEnd/>
          </a:ln>
        </p:spPr>
        <p:txBody>
          <a:bodyPr lIns="90000" tIns="45000" rIns="90000" bIns="45000"/>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800" b="1" dirty="0" smtClean="0">
                <a:latin typeface="+mn-ea"/>
                <a:ea typeface="+mn-ea"/>
              </a:rPr>
              <a:t>磁場の強さを変えていくと最も信号が弱くなる（最も</a:t>
            </a:r>
            <a:r>
              <a:rPr lang="en-US" altLang="ja-JP" sz="2800" b="1" dirty="0" smtClean="0">
                <a:latin typeface="+mn-ea"/>
                <a:ea typeface="+mn-ea"/>
              </a:rPr>
              <a:t>2p</a:t>
            </a:r>
            <a:r>
              <a:rPr lang="en-US" sz="2800" b="1" dirty="0" smtClean="0">
                <a:latin typeface="+mn-ea"/>
                <a:ea typeface="+mn-ea"/>
              </a:rPr>
              <a:t>に変化する）磁場がある</a:t>
            </a:r>
            <a:endParaRPr lang="en-US" sz="2800" b="1" dirty="0">
              <a:latin typeface="+mn-ea"/>
              <a:ea typeface="+mn-ea"/>
            </a:endParaRPr>
          </a:p>
        </p:txBody>
      </p:sp>
      <p:sp>
        <p:nvSpPr>
          <p:cNvPr id="12296" name="Line 7"/>
          <p:cNvSpPr>
            <a:spLocks noChangeShapeType="1"/>
          </p:cNvSpPr>
          <p:nvPr/>
        </p:nvSpPr>
        <p:spPr bwMode="auto">
          <a:xfrm>
            <a:off x="1079500" y="4706949"/>
            <a:ext cx="3600450" cy="1588"/>
          </a:xfrm>
          <a:prstGeom prst="line">
            <a:avLst/>
          </a:prstGeom>
          <a:noFill/>
          <a:ln w="9525">
            <a:solidFill>
              <a:srgbClr val="000000"/>
            </a:solidFill>
            <a:round/>
            <a:headEnd/>
            <a:tailEnd type="triangle" w="med" len="med"/>
          </a:ln>
        </p:spPr>
        <p:txBody>
          <a:bodyPr/>
          <a:lstStyle/>
          <a:p>
            <a:endParaRPr lang="ja-JP" altLang="en-US"/>
          </a:p>
        </p:txBody>
      </p:sp>
      <p:sp>
        <p:nvSpPr>
          <p:cNvPr id="12300" name="Line 11"/>
          <p:cNvSpPr>
            <a:spLocks noChangeShapeType="1"/>
          </p:cNvSpPr>
          <p:nvPr/>
        </p:nvSpPr>
        <p:spPr bwMode="auto">
          <a:xfrm flipV="1">
            <a:off x="1079500" y="3444887"/>
            <a:ext cx="3060700" cy="1263650"/>
          </a:xfrm>
          <a:prstGeom prst="line">
            <a:avLst/>
          </a:prstGeom>
          <a:noFill/>
          <a:ln w="31750">
            <a:solidFill>
              <a:srgbClr val="0000FF"/>
            </a:solidFill>
            <a:round/>
            <a:headEnd/>
            <a:tailEnd/>
          </a:ln>
        </p:spPr>
        <p:txBody>
          <a:bodyPr/>
          <a:lstStyle/>
          <a:p>
            <a:endParaRPr lang="ja-JP" altLang="en-US"/>
          </a:p>
        </p:txBody>
      </p:sp>
      <p:sp>
        <p:nvSpPr>
          <p:cNvPr id="12301" name="Line 12"/>
          <p:cNvSpPr>
            <a:spLocks noChangeShapeType="1"/>
          </p:cNvSpPr>
          <p:nvPr/>
        </p:nvSpPr>
        <p:spPr bwMode="auto">
          <a:xfrm flipV="1">
            <a:off x="1079500" y="3805249"/>
            <a:ext cx="3240088" cy="903288"/>
          </a:xfrm>
          <a:prstGeom prst="line">
            <a:avLst/>
          </a:prstGeom>
          <a:noFill/>
          <a:ln w="31750">
            <a:solidFill>
              <a:srgbClr val="0000FF"/>
            </a:solidFill>
            <a:round/>
            <a:headEnd/>
            <a:tailEnd/>
          </a:ln>
        </p:spPr>
        <p:txBody>
          <a:bodyPr/>
          <a:lstStyle/>
          <a:p>
            <a:endParaRPr lang="ja-JP" altLang="en-US"/>
          </a:p>
        </p:txBody>
      </p:sp>
      <p:sp>
        <p:nvSpPr>
          <p:cNvPr id="12306" name="Line 17"/>
          <p:cNvSpPr>
            <a:spLocks noChangeShapeType="1"/>
          </p:cNvSpPr>
          <p:nvPr/>
        </p:nvSpPr>
        <p:spPr bwMode="auto">
          <a:xfrm flipV="1">
            <a:off x="1079500" y="3084524"/>
            <a:ext cx="3060700" cy="1263650"/>
          </a:xfrm>
          <a:prstGeom prst="line">
            <a:avLst/>
          </a:prstGeom>
          <a:noFill/>
          <a:ln w="31750">
            <a:solidFill>
              <a:srgbClr val="0000FF"/>
            </a:solidFill>
            <a:prstDash val="dash"/>
            <a:round/>
            <a:headEnd/>
            <a:tailEnd/>
          </a:ln>
        </p:spPr>
        <p:txBody>
          <a:bodyPr/>
          <a:lstStyle/>
          <a:p>
            <a:endParaRPr lang="ja-JP" altLang="en-US"/>
          </a:p>
        </p:txBody>
      </p:sp>
      <p:sp>
        <p:nvSpPr>
          <p:cNvPr id="12307" name="Line 18"/>
          <p:cNvSpPr>
            <a:spLocks noChangeShapeType="1"/>
          </p:cNvSpPr>
          <p:nvPr/>
        </p:nvSpPr>
        <p:spPr bwMode="auto">
          <a:xfrm flipV="1">
            <a:off x="1079500" y="3444887"/>
            <a:ext cx="3240088" cy="903287"/>
          </a:xfrm>
          <a:prstGeom prst="line">
            <a:avLst/>
          </a:prstGeom>
          <a:noFill/>
          <a:ln w="31750">
            <a:solidFill>
              <a:srgbClr val="0000FF"/>
            </a:solidFill>
            <a:prstDash val="dash"/>
            <a:round/>
            <a:headEnd/>
            <a:tailEnd/>
          </a:ln>
        </p:spPr>
        <p:txBody>
          <a:bodyPr/>
          <a:lstStyle/>
          <a:p>
            <a:endParaRPr lang="ja-JP" altLang="en-US"/>
          </a:p>
        </p:txBody>
      </p:sp>
      <p:sp>
        <p:nvSpPr>
          <p:cNvPr id="12308" name="Text Box 19"/>
          <p:cNvSpPr txBox="1">
            <a:spLocks noChangeArrowheads="1"/>
          </p:cNvSpPr>
          <p:nvPr/>
        </p:nvSpPr>
        <p:spPr bwMode="auto">
          <a:xfrm>
            <a:off x="2160588" y="4706949"/>
            <a:ext cx="1619250" cy="365125"/>
          </a:xfrm>
          <a:prstGeom prst="rect">
            <a:avLst/>
          </a:prstGeom>
          <a:noFill/>
          <a:ln w="9525">
            <a:noFill/>
            <a:round/>
            <a:headEnd/>
            <a:tailEnd/>
          </a:ln>
        </p:spPr>
        <p:txBody>
          <a:bodyPr lIns="90000" tIns="45000" rIns="90000" bIns="45000"/>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400" b="1" dirty="0">
                <a:solidFill>
                  <a:srgbClr val="000000"/>
                </a:solidFill>
                <a:latin typeface="+mn-ea"/>
                <a:ea typeface="+mn-ea"/>
              </a:rPr>
              <a:t>磁場　</a:t>
            </a:r>
            <a:r>
              <a:rPr lang="en-US" altLang="ja-JP" sz="2400" b="1" dirty="0">
                <a:solidFill>
                  <a:srgbClr val="000000"/>
                </a:solidFill>
                <a:latin typeface="+mn-ea"/>
                <a:ea typeface="+mn-ea"/>
              </a:rPr>
              <a:t>H</a:t>
            </a:r>
          </a:p>
        </p:txBody>
      </p:sp>
      <p:sp>
        <p:nvSpPr>
          <p:cNvPr id="12309" name="Text Box 20"/>
          <p:cNvSpPr txBox="1">
            <a:spLocks noChangeArrowheads="1"/>
          </p:cNvSpPr>
          <p:nvPr/>
        </p:nvSpPr>
        <p:spPr bwMode="auto">
          <a:xfrm>
            <a:off x="625475" y="2843221"/>
            <a:ext cx="454025" cy="1800225"/>
          </a:xfrm>
          <a:prstGeom prst="rect">
            <a:avLst/>
          </a:prstGeom>
          <a:noFill/>
          <a:ln w="9525">
            <a:noFill/>
            <a:round/>
            <a:headEnd/>
            <a:tailEnd/>
          </a:ln>
        </p:spPr>
        <p:txBody>
          <a:bodyPr lIns="90000" tIns="45000" rIns="90000" bIns="45000"/>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400" b="1" dirty="0" smtClean="0">
                <a:solidFill>
                  <a:srgbClr val="000000"/>
                </a:solidFill>
              </a:rPr>
              <a:t>周波数</a:t>
            </a:r>
            <a:endParaRPr lang="en-US" altLang="ja-JP" sz="2400" b="1" dirty="0">
              <a:solidFill>
                <a:srgbClr val="000000"/>
              </a:solidFill>
            </a:endParaRP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ja-JP" sz="2400" b="1" dirty="0">
                <a:solidFill>
                  <a:srgbClr val="000000"/>
                </a:solidFill>
              </a:rPr>
              <a:t> f</a:t>
            </a:r>
          </a:p>
        </p:txBody>
      </p:sp>
      <p:sp>
        <p:nvSpPr>
          <p:cNvPr id="12310" name="Text Box 21"/>
          <p:cNvSpPr txBox="1">
            <a:spLocks noChangeArrowheads="1"/>
          </p:cNvSpPr>
          <p:nvPr/>
        </p:nvSpPr>
        <p:spPr bwMode="auto">
          <a:xfrm>
            <a:off x="2339975" y="1439863"/>
            <a:ext cx="2803529" cy="639762"/>
          </a:xfrm>
          <a:prstGeom prst="rect">
            <a:avLst/>
          </a:prstGeom>
          <a:noFill/>
          <a:ln w="9525">
            <a:noFill/>
            <a:round/>
            <a:headEnd/>
            <a:tailEnd/>
          </a:ln>
        </p:spPr>
        <p:txBody>
          <a:bodyPr lIns="90000" tIns="45000" rIns="90000" bIns="45000"/>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000" b="1" dirty="0">
                <a:solidFill>
                  <a:srgbClr val="000080"/>
                </a:solidFill>
              </a:rPr>
              <a:t>実線は</a:t>
            </a:r>
            <a:r>
              <a:rPr lang="en-US" altLang="ja-JP" sz="2000" b="1" dirty="0">
                <a:solidFill>
                  <a:srgbClr val="000080"/>
                </a:solidFill>
              </a:rPr>
              <a:t>Dirac</a:t>
            </a:r>
            <a:r>
              <a:rPr lang="en-US" sz="2000" b="1" dirty="0">
                <a:solidFill>
                  <a:srgbClr val="000080"/>
                </a:solidFill>
              </a:rPr>
              <a:t>理論</a:t>
            </a: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000" b="1" dirty="0">
                <a:solidFill>
                  <a:srgbClr val="000080"/>
                </a:solidFill>
              </a:rPr>
              <a:t>破線は</a:t>
            </a:r>
            <a:r>
              <a:rPr lang="en-US" altLang="ja-JP" sz="2000" b="1" dirty="0">
                <a:solidFill>
                  <a:srgbClr val="000080"/>
                </a:solidFill>
              </a:rPr>
              <a:t>Lamb shift</a:t>
            </a:r>
            <a:r>
              <a:rPr lang="en-US" sz="2000" b="1" dirty="0">
                <a:solidFill>
                  <a:srgbClr val="000080"/>
                </a:solidFill>
              </a:rPr>
              <a:t>込み</a:t>
            </a:r>
          </a:p>
        </p:txBody>
      </p:sp>
      <p:sp>
        <p:nvSpPr>
          <p:cNvPr id="12311" name="Line 22"/>
          <p:cNvSpPr>
            <a:spLocks noChangeShapeType="1"/>
          </p:cNvSpPr>
          <p:nvPr/>
        </p:nvSpPr>
        <p:spPr bwMode="auto">
          <a:xfrm>
            <a:off x="1800225" y="1619250"/>
            <a:ext cx="539750" cy="1588"/>
          </a:xfrm>
          <a:prstGeom prst="line">
            <a:avLst/>
          </a:prstGeom>
          <a:noFill/>
          <a:ln w="31750">
            <a:solidFill>
              <a:srgbClr val="000080"/>
            </a:solidFill>
            <a:round/>
            <a:headEnd/>
            <a:tailEnd/>
          </a:ln>
        </p:spPr>
        <p:txBody>
          <a:bodyPr/>
          <a:lstStyle/>
          <a:p>
            <a:endParaRPr lang="ja-JP" altLang="en-US"/>
          </a:p>
        </p:txBody>
      </p:sp>
      <p:sp>
        <p:nvSpPr>
          <p:cNvPr id="12314" name="Text Box 25"/>
          <p:cNvSpPr txBox="1">
            <a:spLocks noChangeArrowheads="1"/>
          </p:cNvSpPr>
          <p:nvPr/>
        </p:nvSpPr>
        <p:spPr bwMode="auto">
          <a:xfrm>
            <a:off x="3643306" y="3981474"/>
            <a:ext cx="1577980" cy="365125"/>
          </a:xfrm>
          <a:prstGeom prst="rect">
            <a:avLst/>
          </a:prstGeom>
          <a:noFill/>
          <a:ln w="9525">
            <a:noFill/>
            <a:round/>
            <a:headEnd/>
            <a:tailEnd/>
          </a:ln>
        </p:spPr>
        <p:txBody>
          <a:bodyPr lIns="90000" tIns="45000" rIns="90000" bIns="45000"/>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ja-JP" sz="2000" b="1" dirty="0" smtClean="0">
                <a:solidFill>
                  <a:srgbClr val="0000FF"/>
                </a:solidFill>
              </a:rPr>
              <a:t>2S</a:t>
            </a:r>
            <a:r>
              <a:rPr lang="en-US" altLang="ja-JP" sz="2000" b="1" baseline="-25000" dirty="0" smtClean="0">
                <a:solidFill>
                  <a:srgbClr val="0000FF"/>
                </a:solidFill>
              </a:rPr>
              <a:t>1/2</a:t>
            </a:r>
            <a:r>
              <a:rPr lang="ja-JP" altLang="en-US" sz="2000" b="1" dirty="0" smtClean="0">
                <a:solidFill>
                  <a:srgbClr val="0000FF"/>
                </a:solidFill>
              </a:rPr>
              <a:t>－</a:t>
            </a:r>
            <a:r>
              <a:rPr lang="en-US" altLang="ja-JP" sz="2000" b="1" dirty="0" smtClean="0">
                <a:solidFill>
                  <a:srgbClr val="0000FF"/>
                </a:solidFill>
              </a:rPr>
              <a:t>2P</a:t>
            </a:r>
            <a:r>
              <a:rPr lang="en-US" altLang="ja-JP" sz="2000" b="1" baseline="-25000" dirty="0" smtClean="0">
                <a:solidFill>
                  <a:srgbClr val="0000FF"/>
                </a:solidFill>
              </a:rPr>
              <a:t>1/2</a:t>
            </a:r>
            <a:endParaRPr lang="en-US" altLang="ja-JP" sz="2000" b="1" baseline="-25000" dirty="0">
              <a:solidFill>
                <a:srgbClr val="0000FF"/>
              </a:solidFill>
            </a:endParaRPr>
          </a:p>
        </p:txBody>
      </p:sp>
      <p:sp>
        <p:nvSpPr>
          <p:cNvPr id="27" name="下矢印 26"/>
          <p:cNvSpPr/>
          <p:nvPr/>
        </p:nvSpPr>
        <p:spPr>
          <a:xfrm>
            <a:off x="6929454" y="3357562"/>
            <a:ext cx="571504" cy="500066"/>
          </a:xfrm>
          <a:prstGeom prst="downArrow">
            <a:avLst/>
          </a:prstGeom>
          <a:solidFill>
            <a:srgbClr val="00FFFF"/>
          </a:solidFill>
          <a:ln>
            <a:solidFill>
              <a:srgbClr val="00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Line 22"/>
          <p:cNvSpPr>
            <a:spLocks noChangeShapeType="1"/>
          </p:cNvSpPr>
          <p:nvPr/>
        </p:nvSpPr>
        <p:spPr bwMode="auto">
          <a:xfrm>
            <a:off x="1785918" y="1928802"/>
            <a:ext cx="539750" cy="1588"/>
          </a:xfrm>
          <a:prstGeom prst="line">
            <a:avLst/>
          </a:prstGeom>
          <a:noFill/>
          <a:ln w="31750">
            <a:solidFill>
              <a:srgbClr val="000080"/>
            </a:solidFill>
            <a:prstDash val="dash"/>
            <a:round/>
            <a:headEnd/>
            <a:tailEnd/>
          </a:ln>
        </p:spPr>
        <p:txBody>
          <a:bodyPr/>
          <a:lstStyle/>
          <a:p>
            <a:endParaRPr lang="ja-JP" altLang="en-US"/>
          </a:p>
        </p:txBody>
      </p:sp>
      <p:cxnSp>
        <p:nvCxnSpPr>
          <p:cNvPr id="30" name="直線矢印コネクタ 29"/>
          <p:cNvCxnSpPr/>
          <p:nvPr/>
        </p:nvCxnSpPr>
        <p:spPr>
          <a:xfrm rot="5400000" flipH="1" flipV="1">
            <a:off x="215076" y="3837804"/>
            <a:ext cx="1714512"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214546" y="2786058"/>
            <a:ext cx="5286412" cy="923330"/>
          </a:xfrm>
          <a:prstGeom prst="rect">
            <a:avLst/>
          </a:prstGeom>
          <a:noFill/>
        </p:spPr>
        <p:txBody>
          <a:bodyPr wrap="square" rtlCol="0">
            <a:spAutoFit/>
          </a:bodyPr>
          <a:lstStyle/>
          <a:p>
            <a:r>
              <a:rPr lang="ja-JP" altLang="en-US" sz="5400" dirty="0" smtClean="0"/>
              <a:t>実験の様子</a:t>
            </a:r>
            <a:endParaRPr kumimoji="1" lang="ja-JP" altLang="en-US" sz="54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928662" y="1357298"/>
            <a:ext cx="7072362" cy="1754326"/>
          </a:xfrm>
          <a:prstGeom prst="rect">
            <a:avLst/>
          </a:prstGeom>
          <a:noFill/>
        </p:spPr>
        <p:txBody>
          <a:bodyPr wrap="square" rtlCol="0">
            <a:spAutoFit/>
          </a:bodyPr>
          <a:lstStyle/>
          <a:p>
            <a:r>
              <a:rPr kumimoji="1" lang="en-US" altLang="ja-JP" sz="5400" dirty="0" err="1" smtClean="0"/>
              <a:t>Dissociator</a:t>
            </a:r>
            <a:r>
              <a:rPr lang="ja-JP" altLang="en-US" sz="5400" dirty="0" smtClean="0"/>
              <a:t>を使って</a:t>
            </a:r>
            <a:endParaRPr lang="en-US" altLang="ja-JP" sz="5400" dirty="0" smtClean="0"/>
          </a:p>
          <a:p>
            <a:r>
              <a:rPr kumimoji="1" lang="ja-JP" altLang="en-US" sz="5400" dirty="0" smtClean="0"/>
              <a:t>水素分子を</a:t>
            </a:r>
            <a:r>
              <a:rPr lang="ja-JP" altLang="en-US" sz="5400" dirty="0" smtClean="0"/>
              <a:t>水素原子に</a:t>
            </a:r>
            <a:endParaRPr kumimoji="1" lang="en-US" altLang="ja-JP" sz="5400" dirty="0"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ja-JP" altLang="en-US"/>
          </a:p>
        </p:txBody>
      </p:sp>
      <p:sp>
        <p:nvSpPr>
          <p:cNvPr id="30724"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ja-JP" altLang="en-US"/>
          </a:p>
        </p:txBody>
      </p:sp>
      <p:pic>
        <p:nvPicPr>
          <p:cNvPr id="30723" name="Picture 3"/>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428596" y="2786058"/>
            <a:ext cx="8215370" cy="896222"/>
          </a:xfrm>
          <a:prstGeom prst="rect">
            <a:avLst/>
          </a:prstGeom>
          <a:noFill/>
        </p:spPr>
      </p:pic>
      <p:sp>
        <p:nvSpPr>
          <p:cNvPr id="30725" name="Rectangle 5"/>
          <p:cNvSpPr>
            <a:spLocks noChangeArrowheads="1"/>
          </p:cNvSpPr>
          <p:nvPr/>
        </p:nvSpPr>
        <p:spPr bwMode="auto">
          <a:xfrm>
            <a:off x="0" y="9144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endParaRPr>
          </a:p>
        </p:txBody>
      </p:sp>
      <p:sp>
        <p:nvSpPr>
          <p:cNvPr id="8" name="テキスト ボックス 7"/>
          <p:cNvSpPr txBox="1"/>
          <p:nvPr/>
        </p:nvSpPr>
        <p:spPr>
          <a:xfrm>
            <a:off x="1714480" y="1000108"/>
            <a:ext cx="5572164" cy="707886"/>
          </a:xfrm>
          <a:prstGeom prst="rect">
            <a:avLst/>
          </a:prstGeom>
          <a:noFill/>
          <a:ln>
            <a:noFill/>
          </a:ln>
        </p:spPr>
        <p:txBody>
          <a:bodyPr wrap="square" rtlCol="0">
            <a:spAutoFit/>
          </a:bodyPr>
          <a:lstStyle/>
          <a:p>
            <a:r>
              <a:rPr kumimoji="1" lang="ja-JP" altLang="en-US" sz="4000" dirty="0" smtClean="0">
                <a:solidFill>
                  <a:srgbClr val="FF0000"/>
                </a:solidFill>
              </a:rPr>
              <a:t>実際にできているか確認</a:t>
            </a:r>
            <a:endParaRPr kumimoji="1" lang="ja-JP" altLang="en-US" sz="4000" dirty="0">
              <a:solidFill>
                <a:srgbClr val="FF0000"/>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C:\Documents and Settings\pone2008\My Documents\My Pictures\実験写真\実験写真 019.jpg"/>
          <p:cNvPicPr>
            <a:picLocks noChangeAspect="1" noChangeArrowheads="1"/>
          </p:cNvPicPr>
          <p:nvPr/>
        </p:nvPicPr>
        <p:blipFill>
          <a:blip r:embed="rId2"/>
          <a:srcRect/>
          <a:stretch>
            <a:fillRect/>
          </a:stretch>
        </p:blipFill>
        <p:spPr bwMode="auto">
          <a:xfrm>
            <a:off x="1428728" y="1500174"/>
            <a:ext cx="6667546" cy="5000659"/>
          </a:xfrm>
          <a:prstGeom prst="rect">
            <a:avLst/>
          </a:prstGeom>
          <a:noFill/>
        </p:spPr>
      </p:pic>
      <p:sp>
        <p:nvSpPr>
          <p:cNvPr id="3" name="テキスト ボックス 2"/>
          <p:cNvSpPr txBox="1"/>
          <p:nvPr/>
        </p:nvSpPr>
        <p:spPr>
          <a:xfrm>
            <a:off x="1357290" y="428604"/>
            <a:ext cx="6572296" cy="1015663"/>
          </a:xfrm>
          <a:prstGeom prst="rect">
            <a:avLst/>
          </a:prstGeom>
          <a:noFill/>
        </p:spPr>
        <p:txBody>
          <a:bodyPr wrap="square" rtlCol="0">
            <a:spAutoFit/>
          </a:bodyPr>
          <a:lstStyle/>
          <a:p>
            <a:pPr algn="ctr"/>
            <a:r>
              <a:rPr kumimoji="1" lang="ja-JP" altLang="en-US" sz="6000" dirty="0" smtClean="0"/>
              <a:t>反応前のモリブデン</a:t>
            </a:r>
            <a:endParaRPr kumimoji="1" lang="ja-JP" altLang="en-US" sz="60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C:\Documents and Settings\pone2008\デスクトップ\2010年度\実験写真\GRL_0000.JPG"/>
          <p:cNvPicPr>
            <a:picLocks noChangeAspect="1" noChangeArrowheads="1"/>
          </p:cNvPicPr>
          <p:nvPr/>
        </p:nvPicPr>
        <p:blipFill>
          <a:blip r:embed="rId2"/>
          <a:srcRect/>
          <a:stretch>
            <a:fillRect/>
          </a:stretch>
        </p:blipFill>
        <p:spPr bwMode="auto">
          <a:xfrm>
            <a:off x="2357422" y="0"/>
            <a:ext cx="4572000" cy="8134350"/>
          </a:xfrm>
          <a:prstGeom prst="rect">
            <a:avLst/>
          </a:prstGeom>
          <a:noFill/>
          <a:scene3d>
            <a:camera prst="orthographicFront">
              <a:rot lat="0" lon="0" rev="5400000"/>
            </a:camera>
            <a:lightRig rig="threePt" dir="t"/>
          </a:scene3d>
        </p:spPr>
      </p:pic>
      <p:sp>
        <p:nvSpPr>
          <p:cNvPr id="3" name="テキスト ボックス 2"/>
          <p:cNvSpPr txBox="1"/>
          <p:nvPr/>
        </p:nvSpPr>
        <p:spPr>
          <a:xfrm>
            <a:off x="1357290" y="428604"/>
            <a:ext cx="6572296" cy="1015663"/>
          </a:xfrm>
          <a:prstGeom prst="rect">
            <a:avLst/>
          </a:prstGeom>
          <a:noFill/>
        </p:spPr>
        <p:txBody>
          <a:bodyPr wrap="square" rtlCol="0">
            <a:spAutoFit/>
          </a:bodyPr>
          <a:lstStyle/>
          <a:p>
            <a:pPr algn="ctr"/>
            <a:r>
              <a:rPr kumimoji="1" lang="ja-JP" altLang="en-US" sz="6000" dirty="0" smtClean="0"/>
              <a:t>反応後のモリブデン</a:t>
            </a:r>
            <a:endParaRPr kumimoji="1" lang="ja-JP" altLang="en-US" sz="60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857224" y="2928934"/>
            <a:ext cx="7572428" cy="1015663"/>
          </a:xfrm>
          <a:prstGeom prst="rect">
            <a:avLst/>
          </a:prstGeom>
          <a:noFill/>
        </p:spPr>
        <p:txBody>
          <a:bodyPr wrap="square" rtlCol="0">
            <a:spAutoFit/>
          </a:bodyPr>
          <a:lstStyle/>
          <a:p>
            <a:r>
              <a:rPr kumimoji="1" lang="ja-JP" altLang="en-US" sz="6000" dirty="0" smtClean="0"/>
              <a:t>水素原子はできている</a:t>
            </a:r>
            <a:endParaRPr kumimoji="1" lang="ja-JP" altLang="en-US" sz="60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2928926" y="2643182"/>
            <a:ext cx="3294128" cy="1015663"/>
          </a:xfrm>
          <a:prstGeom prst="rect">
            <a:avLst/>
          </a:prstGeom>
          <a:noFill/>
        </p:spPr>
        <p:txBody>
          <a:bodyPr wrap="square" rtlCol="0">
            <a:spAutoFit/>
          </a:bodyPr>
          <a:lstStyle/>
          <a:p>
            <a:r>
              <a:rPr kumimoji="1" lang="ja-JP" altLang="en-US" sz="6000" dirty="0" smtClean="0"/>
              <a:t>実験概要</a:t>
            </a:r>
            <a:endParaRPr kumimoji="1" lang="ja-JP" altLang="en-US" sz="60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電子</a:t>
            </a:r>
            <a:r>
              <a:rPr lang="ja-JP" altLang="en-US" dirty="0" smtClean="0"/>
              <a:t>銃</a:t>
            </a:r>
            <a:endParaRPr kumimoji="1" lang="ja-JP" altLang="en-US" dirty="0"/>
          </a:p>
        </p:txBody>
      </p:sp>
      <p:sp>
        <p:nvSpPr>
          <p:cNvPr id="3" name="コンテンツ プレースホルダ 2"/>
          <p:cNvSpPr>
            <a:spLocks noGrp="1"/>
          </p:cNvSpPr>
          <p:nvPr>
            <p:ph idx="1"/>
          </p:nvPr>
        </p:nvSpPr>
        <p:spPr/>
        <p:txBody>
          <a:bodyPr/>
          <a:lstStyle/>
          <a:p>
            <a:r>
              <a:rPr lang="ja-JP" altLang="en-US" dirty="0" smtClean="0"/>
              <a:t>昨年は豆電球のフィラメントを使っていた。</a:t>
            </a:r>
            <a:endParaRPr lang="en-US" altLang="ja-JP" dirty="0" smtClean="0"/>
          </a:p>
          <a:p>
            <a:endParaRPr kumimoji="1" lang="en-US" altLang="ja-JP" dirty="0" smtClean="0"/>
          </a:p>
          <a:p>
            <a:endParaRPr lang="en-US" altLang="ja-JP" dirty="0" smtClean="0"/>
          </a:p>
          <a:p>
            <a:endParaRPr kumimoji="1" lang="en-US" altLang="ja-JP" dirty="0" smtClean="0"/>
          </a:p>
          <a:p>
            <a:r>
              <a:rPr kumimoji="1" lang="ja-JP" altLang="en-US" dirty="0" smtClean="0"/>
              <a:t>Ｌａｍｂの論文と同じタングステンワイヤーを用いたものを新しく作って使用した。</a:t>
            </a:r>
            <a:endParaRPr kumimoji="1" lang="ja-JP" altLang="en-US" dirty="0"/>
          </a:p>
        </p:txBody>
      </p:sp>
      <p:sp>
        <p:nvSpPr>
          <p:cNvPr id="4" name="下矢印 3"/>
          <p:cNvSpPr/>
          <p:nvPr/>
        </p:nvSpPr>
        <p:spPr>
          <a:xfrm>
            <a:off x="3851920" y="2996952"/>
            <a:ext cx="1224136" cy="936104"/>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FF0000"/>
              </a:solidFill>
            </a:endParaRPr>
          </a:p>
        </p:txBody>
      </p:sp>
      <p:pic>
        <p:nvPicPr>
          <p:cNvPr id="5" name="Picture 2" descr="G:\2009年度　発表用\P1 report 2009\CA3B0232.JPG"/>
          <p:cNvPicPr>
            <a:picLocks noChangeAspect="1" noChangeArrowheads="1"/>
          </p:cNvPicPr>
          <p:nvPr/>
        </p:nvPicPr>
        <p:blipFill>
          <a:blip r:embed="rId2" cstate="print"/>
          <a:srcRect/>
          <a:stretch>
            <a:fillRect/>
          </a:stretch>
        </p:blipFill>
        <p:spPr bwMode="auto">
          <a:xfrm>
            <a:off x="2714612" y="2214530"/>
            <a:ext cx="3429024" cy="464347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4" presetClass="path" presetSubtype="0" accel="50000" decel="50000" fill="hold" nodeType="clickEffect">
                                  <p:stCondLst>
                                    <p:cond delay="0"/>
                                  </p:stCondLst>
                                  <p:childTnLst>
                                    <p:animMotion origin="layout" path="M -0.00798 0.0104 L -0.00034 -0.97874 " pathEditMode="relative" rAng="0" ptsTypes="AA">
                                      <p:cBhvr>
                                        <p:cTn id="12" dur="2000" fill="hold"/>
                                        <p:tgtEl>
                                          <p:spTgt spid="5"/>
                                        </p:tgtEl>
                                        <p:attrNameLst>
                                          <p:attrName>ppt_x</p:attrName>
                                          <p:attrName>ppt_y</p:attrName>
                                        </p:attrNameLst>
                                      </p:cBhvr>
                                      <p:rCtr x="4" y="-49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descr="実験写真 062.jpg"/>
          <p:cNvPicPr>
            <a:picLocks noChangeAspect="1"/>
          </p:cNvPicPr>
          <p:nvPr/>
        </p:nvPicPr>
        <p:blipFill>
          <a:blip r:embed="rId2"/>
          <a:stretch>
            <a:fillRect/>
          </a:stretch>
        </p:blipFill>
        <p:spPr>
          <a:xfrm rot="16200000">
            <a:off x="-226953" y="2370037"/>
            <a:ext cx="4525808" cy="3214710"/>
          </a:xfrm>
          <a:prstGeom prst="rect">
            <a:avLst/>
          </a:prstGeom>
        </p:spPr>
      </p:pic>
      <p:pic>
        <p:nvPicPr>
          <p:cNvPr id="3" name="図 2" descr="実験写真 069.jpg"/>
          <p:cNvPicPr>
            <a:picLocks noChangeAspect="1"/>
          </p:cNvPicPr>
          <p:nvPr/>
        </p:nvPicPr>
        <p:blipFill>
          <a:blip r:embed="rId3"/>
          <a:stretch>
            <a:fillRect/>
          </a:stretch>
        </p:blipFill>
        <p:spPr>
          <a:xfrm>
            <a:off x="3786182" y="1714488"/>
            <a:ext cx="4786314" cy="4580550"/>
          </a:xfrm>
          <a:prstGeom prst="rect">
            <a:avLst/>
          </a:prstGeom>
        </p:spPr>
      </p:pic>
      <p:sp>
        <p:nvSpPr>
          <p:cNvPr id="4" name="テキスト ボックス 3"/>
          <p:cNvSpPr txBox="1"/>
          <p:nvPr/>
        </p:nvSpPr>
        <p:spPr>
          <a:xfrm>
            <a:off x="2571736" y="428604"/>
            <a:ext cx="4786346" cy="923330"/>
          </a:xfrm>
          <a:prstGeom prst="rect">
            <a:avLst/>
          </a:prstGeom>
          <a:noFill/>
        </p:spPr>
        <p:txBody>
          <a:bodyPr wrap="square" rtlCol="0">
            <a:spAutoFit/>
          </a:bodyPr>
          <a:lstStyle/>
          <a:p>
            <a:r>
              <a:rPr kumimoji="1" lang="ja-JP" altLang="en-US" sz="5400" dirty="0" smtClean="0"/>
              <a:t>電子銃</a:t>
            </a:r>
            <a:endParaRPr kumimoji="1" lang="en-US" altLang="ja-JP" sz="54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dissolv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00034" y="500042"/>
            <a:ext cx="8286808" cy="3429024"/>
          </a:xfrm>
        </p:spPr>
        <p:txBody>
          <a:bodyPr>
            <a:normAutofit/>
          </a:bodyPr>
          <a:lstStyle/>
          <a:p>
            <a:r>
              <a:rPr lang="en-US" altLang="ja-JP" dirty="0" err="1" smtClean="0"/>
              <a:t>Dissociator</a:t>
            </a:r>
            <a:r>
              <a:rPr lang="ja-JP" altLang="en-US" dirty="0" smtClean="0"/>
              <a:t>と電子銃が光っている様子</a:t>
            </a:r>
            <a:br>
              <a:rPr lang="ja-JP" altLang="en-US" dirty="0" smtClean="0"/>
            </a:br>
            <a:endParaRPr kumimoji="1" lang="ja-JP" altLang="en-US" dirty="0"/>
          </a:p>
        </p:txBody>
      </p:sp>
      <p:pic>
        <p:nvPicPr>
          <p:cNvPr id="4" name="コンテンツ プレースホルダ 3" descr="実験写真 004.jpg"/>
          <p:cNvPicPr>
            <a:picLocks noGrp="1" noChangeAspect="1"/>
          </p:cNvPicPr>
          <p:nvPr>
            <p:ph idx="1"/>
          </p:nvPr>
        </p:nvPicPr>
        <p:blipFill>
          <a:blip r:embed="rId2"/>
          <a:stretch>
            <a:fillRect/>
          </a:stretch>
        </p:blipFill>
        <p:spPr>
          <a:xfrm>
            <a:off x="785786" y="428604"/>
            <a:ext cx="7643866" cy="6143668"/>
          </a:xfrm>
        </p:spPr>
      </p:pic>
      <p:pic>
        <p:nvPicPr>
          <p:cNvPr id="5" name="図 4" descr="実験写真 075.jpg"/>
          <p:cNvPicPr>
            <a:picLocks noChangeAspect="1"/>
          </p:cNvPicPr>
          <p:nvPr/>
        </p:nvPicPr>
        <p:blipFill>
          <a:blip r:embed="rId3"/>
          <a:stretch>
            <a:fillRect/>
          </a:stretch>
        </p:blipFill>
        <p:spPr>
          <a:xfrm>
            <a:off x="714348" y="500042"/>
            <a:ext cx="7810523" cy="585789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4)">
                                      <p:cBhvr>
                                        <p:cTn id="12"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Text Box 5"/>
          <p:cNvSpPr txBox="1">
            <a:spLocks noChangeArrowheads="1"/>
          </p:cNvSpPr>
          <p:nvPr/>
        </p:nvSpPr>
        <p:spPr bwMode="auto">
          <a:xfrm>
            <a:off x="1403351" y="3787776"/>
            <a:ext cx="6624637" cy="366712"/>
          </a:xfrm>
          <a:prstGeom prst="rect">
            <a:avLst/>
          </a:prstGeom>
          <a:noFill/>
          <a:ln w="9525">
            <a:noFill/>
            <a:miter lim="800000"/>
            <a:headEnd/>
            <a:tailEnd/>
          </a:ln>
          <a:effectLst/>
        </p:spPr>
        <p:txBody>
          <a:bodyPr>
            <a:spAutoFit/>
          </a:bodyPr>
          <a:lstStyle/>
          <a:p>
            <a:pPr>
              <a:spcBef>
                <a:spcPct val="50000"/>
              </a:spcBef>
            </a:pPr>
            <a:endParaRPr lang="ja-JP" altLang="ja-JP"/>
          </a:p>
        </p:txBody>
      </p:sp>
      <p:sp>
        <p:nvSpPr>
          <p:cNvPr id="2054" name="Text Box 6"/>
          <p:cNvSpPr txBox="1">
            <a:spLocks noChangeArrowheads="1"/>
          </p:cNvSpPr>
          <p:nvPr/>
        </p:nvSpPr>
        <p:spPr bwMode="auto">
          <a:xfrm>
            <a:off x="1214414" y="1714488"/>
            <a:ext cx="6623050" cy="914400"/>
          </a:xfrm>
          <a:prstGeom prst="rect">
            <a:avLst/>
          </a:prstGeom>
          <a:noFill/>
          <a:ln w="9525">
            <a:noFill/>
            <a:miter lim="800000"/>
            <a:headEnd/>
            <a:tailEnd/>
          </a:ln>
          <a:effectLst/>
        </p:spPr>
        <p:txBody>
          <a:bodyPr>
            <a:spAutoFit/>
          </a:bodyPr>
          <a:lstStyle/>
          <a:p>
            <a:pPr>
              <a:spcBef>
                <a:spcPct val="50000"/>
              </a:spcBef>
            </a:pPr>
            <a:r>
              <a:rPr lang="ja-JP" altLang="en-US" sz="5400" dirty="0" smtClean="0"/>
              <a:t>まず出て</a:t>
            </a:r>
            <a:r>
              <a:rPr lang="ja-JP" altLang="en-US" sz="5400" dirty="0"/>
              <a:t>きた問題</a:t>
            </a:r>
          </a:p>
        </p:txBody>
      </p:sp>
      <p:sp>
        <p:nvSpPr>
          <p:cNvPr id="2056" name="AutoShape 8"/>
          <p:cNvSpPr>
            <a:spLocks noChangeArrowheads="1"/>
          </p:cNvSpPr>
          <p:nvPr/>
        </p:nvSpPr>
        <p:spPr bwMode="auto">
          <a:xfrm>
            <a:off x="1357290" y="3286124"/>
            <a:ext cx="1727200" cy="647700"/>
          </a:xfrm>
          <a:prstGeom prst="rightArrow">
            <a:avLst>
              <a:gd name="adj1" fmla="val 50000"/>
              <a:gd name="adj2" fmla="val 66667"/>
            </a:avLst>
          </a:prstGeom>
          <a:solidFill>
            <a:schemeClr val="tx1"/>
          </a:solidFill>
          <a:ln w="9525">
            <a:solidFill>
              <a:schemeClr val="tx1"/>
            </a:solidFill>
            <a:miter lim="800000"/>
            <a:headEnd/>
            <a:tailEnd/>
          </a:ln>
          <a:effectLst/>
        </p:spPr>
        <p:txBody>
          <a:bodyPr wrap="none" anchor="ctr"/>
          <a:lstStyle/>
          <a:p>
            <a:endParaRPr lang="ja-JP" altLang="en-US"/>
          </a:p>
        </p:txBody>
      </p:sp>
      <p:sp>
        <p:nvSpPr>
          <p:cNvPr id="2057" name="Text Box 9"/>
          <p:cNvSpPr txBox="1">
            <a:spLocks noChangeArrowheads="1"/>
          </p:cNvSpPr>
          <p:nvPr/>
        </p:nvSpPr>
        <p:spPr bwMode="auto">
          <a:xfrm>
            <a:off x="3143240" y="3214686"/>
            <a:ext cx="5616575" cy="914400"/>
          </a:xfrm>
          <a:prstGeom prst="rect">
            <a:avLst/>
          </a:prstGeom>
          <a:noFill/>
          <a:ln w="9525">
            <a:noFill/>
            <a:miter lim="800000"/>
            <a:headEnd/>
            <a:tailEnd/>
          </a:ln>
          <a:effectLst/>
        </p:spPr>
        <p:txBody>
          <a:bodyPr>
            <a:spAutoFit/>
          </a:bodyPr>
          <a:lstStyle/>
          <a:p>
            <a:pPr>
              <a:spcBef>
                <a:spcPct val="50000"/>
              </a:spcBef>
            </a:pPr>
            <a:r>
              <a:rPr lang="ja-JP" altLang="en-US" sz="5400" dirty="0"/>
              <a:t>ノイズが多すぎる</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057"/>
                                        </p:tgtEl>
                                        <p:attrNameLst>
                                          <p:attrName>style.visibility</p:attrName>
                                        </p:attrNameLst>
                                      </p:cBhvr>
                                      <p:to>
                                        <p:strVal val="visible"/>
                                      </p:to>
                                    </p:set>
                                    <p:animEffect transition="in" filter="slide(fromBottom)">
                                      <p:cBhvr>
                                        <p:cTn id="7" dur="500"/>
                                        <p:tgtEl>
                                          <p:spTgt spid="20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7"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Documents and Settings\pone2008\My Documents\My Pictures\実験写真\実験写真 053.jpg"/>
          <p:cNvPicPr>
            <a:picLocks noChangeAspect="1" noChangeArrowheads="1"/>
          </p:cNvPicPr>
          <p:nvPr/>
        </p:nvPicPr>
        <p:blipFill>
          <a:blip r:embed="rId2" cstate="print"/>
          <a:srcRect/>
          <a:stretch>
            <a:fillRect/>
          </a:stretch>
        </p:blipFill>
        <p:spPr bwMode="auto">
          <a:xfrm>
            <a:off x="571472" y="571480"/>
            <a:ext cx="7286676" cy="5465007"/>
          </a:xfrm>
          <a:prstGeom prst="rect">
            <a:avLst/>
          </a:prstGeom>
          <a:noFill/>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type="body" idx="1"/>
          </p:nvPr>
        </p:nvSpPr>
        <p:spPr>
          <a:xfrm>
            <a:off x="395288" y="765175"/>
            <a:ext cx="8229600" cy="4525963"/>
          </a:xfrm>
        </p:spPr>
        <p:txBody>
          <a:bodyPr/>
          <a:lstStyle/>
          <a:p>
            <a:r>
              <a:rPr lang="ja-JP" altLang="en-US"/>
              <a:t>配線や回路に少し触れただけでノイズが</a:t>
            </a:r>
          </a:p>
          <a:p>
            <a:pPr>
              <a:buFontTx/>
              <a:buNone/>
            </a:pPr>
            <a:r>
              <a:rPr lang="ja-JP" altLang="en-US"/>
              <a:t>　かなりのってしまう</a:t>
            </a:r>
          </a:p>
        </p:txBody>
      </p:sp>
      <p:sp>
        <p:nvSpPr>
          <p:cNvPr id="3076" name="AutoShape 4"/>
          <p:cNvSpPr>
            <a:spLocks noChangeArrowheads="1"/>
          </p:cNvSpPr>
          <p:nvPr/>
        </p:nvSpPr>
        <p:spPr bwMode="auto">
          <a:xfrm>
            <a:off x="827088" y="2060575"/>
            <a:ext cx="1584325" cy="647700"/>
          </a:xfrm>
          <a:prstGeom prst="rightArrow">
            <a:avLst>
              <a:gd name="adj1" fmla="val 50000"/>
              <a:gd name="adj2" fmla="val 61152"/>
            </a:avLst>
          </a:prstGeom>
          <a:solidFill>
            <a:srgbClr val="FFFF00"/>
          </a:solidFill>
          <a:ln w="9525">
            <a:solidFill>
              <a:schemeClr val="tx1"/>
            </a:solidFill>
            <a:miter lim="800000"/>
            <a:headEnd/>
            <a:tailEnd/>
          </a:ln>
          <a:effectLst/>
        </p:spPr>
        <p:txBody>
          <a:bodyPr wrap="none" anchor="ctr"/>
          <a:lstStyle/>
          <a:p>
            <a:endParaRPr lang="ja-JP" altLang="en-US"/>
          </a:p>
        </p:txBody>
      </p:sp>
      <p:sp>
        <p:nvSpPr>
          <p:cNvPr id="3077" name="Text Box 5"/>
          <p:cNvSpPr txBox="1">
            <a:spLocks noChangeArrowheads="1"/>
          </p:cNvSpPr>
          <p:nvPr/>
        </p:nvSpPr>
        <p:spPr bwMode="auto">
          <a:xfrm>
            <a:off x="2771775" y="2205038"/>
            <a:ext cx="5545138" cy="457200"/>
          </a:xfrm>
          <a:prstGeom prst="rect">
            <a:avLst/>
          </a:prstGeom>
          <a:noFill/>
          <a:ln w="9525">
            <a:noFill/>
            <a:miter lim="800000"/>
            <a:headEnd/>
            <a:tailEnd/>
          </a:ln>
          <a:effectLst/>
        </p:spPr>
        <p:txBody>
          <a:bodyPr>
            <a:spAutoFit/>
          </a:bodyPr>
          <a:lstStyle/>
          <a:p>
            <a:pPr>
              <a:spcBef>
                <a:spcPct val="50000"/>
              </a:spcBef>
            </a:pPr>
            <a:r>
              <a:rPr lang="ja-JP" altLang="en-US" sz="2400"/>
              <a:t>おもりを乗せて回路を動かないようにした</a:t>
            </a:r>
          </a:p>
        </p:txBody>
      </p:sp>
      <p:pic>
        <p:nvPicPr>
          <p:cNvPr id="25602" name="Picture 2" descr="C:\Documents and Settings\pone2008\My Documents\My Pictures\実験写真\実験写真 009.jpg"/>
          <p:cNvPicPr>
            <a:picLocks noChangeAspect="1" noChangeArrowheads="1"/>
          </p:cNvPicPr>
          <p:nvPr/>
        </p:nvPicPr>
        <p:blipFill>
          <a:blip r:embed="rId2"/>
          <a:srcRect/>
          <a:stretch>
            <a:fillRect/>
          </a:stretch>
        </p:blipFill>
        <p:spPr bwMode="auto">
          <a:xfrm>
            <a:off x="642910" y="2786058"/>
            <a:ext cx="3786214" cy="3857652"/>
          </a:xfrm>
          <a:prstGeom prst="rect">
            <a:avLst/>
          </a:prstGeom>
          <a:noFill/>
        </p:spPr>
      </p:pic>
      <p:pic>
        <p:nvPicPr>
          <p:cNvPr id="25603" name="Picture 3" descr="C:\Documents and Settings\pone2008\My Documents\My Pictures\実験写真\実験写真 008.jpg"/>
          <p:cNvPicPr>
            <a:picLocks noChangeAspect="1" noChangeArrowheads="1"/>
          </p:cNvPicPr>
          <p:nvPr/>
        </p:nvPicPr>
        <p:blipFill>
          <a:blip r:embed="rId3"/>
          <a:srcRect/>
          <a:stretch>
            <a:fillRect/>
          </a:stretch>
        </p:blipFill>
        <p:spPr bwMode="auto">
          <a:xfrm>
            <a:off x="4561391" y="2857496"/>
            <a:ext cx="4154013" cy="3714776"/>
          </a:xfrm>
          <a:prstGeom prst="rect">
            <a:avLst/>
          </a:prstGeom>
          <a:noFill/>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6" name="Rectangle 10"/>
          <p:cNvSpPr>
            <a:spLocks noChangeArrowheads="1"/>
          </p:cNvSpPr>
          <p:nvPr/>
        </p:nvSpPr>
        <p:spPr bwMode="auto">
          <a:xfrm>
            <a:off x="395288" y="3789363"/>
            <a:ext cx="8353425" cy="2160587"/>
          </a:xfrm>
          <a:prstGeom prst="rect">
            <a:avLst/>
          </a:prstGeom>
          <a:solidFill>
            <a:schemeClr val="accent1">
              <a:alpha val="0"/>
            </a:schemeClr>
          </a:solidFill>
          <a:ln w="50800">
            <a:solidFill>
              <a:srgbClr val="FF0000"/>
            </a:solidFill>
            <a:miter lim="800000"/>
            <a:headEnd/>
            <a:tailEnd/>
          </a:ln>
          <a:effectLst/>
        </p:spPr>
        <p:txBody>
          <a:bodyPr wrap="none" anchor="ctr"/>
          <a:lstStyle/>
          <a:p>
            <a:endParaRPr lang="ja-JP" altLang="en-US" dirty="0"/>
          </a:p>
        </p:txBody>
      </p:sp>
      <p:sp>
        <p:nvSpPr>
          <p:cNvPr id="4099" name="Rectangle 3"/>
          <p:cNvSpPr>
            <a:spLocks noGrp="1" noChangeArrowheads="1"/>
          </p:cNvSpPr>
          <p:nvPr>
            <p:ph type="body" idx="1"/>
          </p:nvPr>
        </p:nvSpPr>
        <p:spPr>
          <a:xfrm>
            <a:off x="468313" y="620713"/>
            <a:ext cx="8229600" cy="4525962"/>
          </a:xfrm>
        </p:spPr>
        <p:txBody>
          <a:bodyPr/>
          <a:lstStyle/>
          <a:p>
            <a:r>
              <a:rPr lang="ja-JP" altLang="en-US" dirty="0"/>
              <a:t>全く信号らしきものがないが</a:t>
            </a:r>
            <a:r>
              <a:rPr lang="ja-JP" altLang="en-US" dirty="0" err="1"/>
              <a:t>。。。</a:t>
            </a:r>
            <a:endParaRPr lang="ja-JP" altLang="en-US" dirty="0"/>
          </a:p>
          <a:p>
            <a:pPr>
              <a:buFontTx/>
              <a:buNone/>
            </a:pPr>
            <a:r>
              <a:rPr lang="ja-JP" altLang="en-US" dirty="0"/>
              <a:t>　</a:t>
            </a:r>
          </a:p>
        </p:txBody>
      </p:sp>
      <p:sp>
        <p:nvSpPr>
          <p:cNvPr id="4100" name="AutoShape 4"/>
          <p:cNvSpPr>
            <a:spLocks noChangeArrowheads="1"/>
          </p:cNvSpPr>
          <p:nvPr/>
        </p:nvSpPr>
        <p:spPr bwMode="auto">
          <a:xfrm>
            <a:off x="755650" y="1557338"/>
            <a:ext cx="1295400" cy="719137"/>
          </a:xfrm>
          <a:prstGeom prst="rightArrow">
            <a:avLst>
              <a:gd name="adj1" fmla="val 50000"/>
              <a:gd name="adj2" fmla="val 45033"/>
            </a:avLst>
          </a:prstGeom>
          <a:solidFill>
            <a:srgbClr val="FFFF99"/>
          </a:solidFill>
          <a:ln w="9525">
            <a:solidFill>
              <a:schemeClr val="tx1"/>
            </a:solidFill>
            <a:miter lim="800000"/>
            <a:headEnd/>
            <a:tailEnd/>
          </a:ln>
          <a:effectLst/>
        </p:spPr>
        <p:txBody>
          <a:bodyPr wrap="none" anchor="ctr"/>
          <a:lstStyle/>
          <a:p>
            <a:endParaRPr lang="ja-JP" altLang="en-US"/>
          </a:p>
        </p:txBody>
      </p:sp>
      <p:sp>
        <p:nvSpPr>
          <p:cNvPr id="4101" name="Text Box 5"/>
          <p:cNvSpPr txBox="1">
            <a:spLocks noChangeArrowheads="1"/>
          </p:cNvSpPr>
          <p:nvPr/>
        </p:nvSpPr>
        <p:spPr bwMode="auto">
          <a:xfrm>
            <a:off x="2555875" y="1628775"/>
            <a:ext cx="5616575" cy="457200"/>
          </a:xfrm>
          <a:prstGeom prst="rect">
            <a:avLst/>
          </a:prstGeom>
          <a:noFill/>
          <a:ln w="9525">
            <a:noFill/>
            <a:miter lim="800000"/>
            <a:headEnd/>
            <a:tailEnd/>
          </a:ln>
          <a:effectLst/>
        </p:spPr>
        <p:txBody>
          <a:bodyPr>
            <a:spAutoFit/>
          </a:bodyPr>
          <a:lstStyle/>
          <a:p>
            <a:pPr>
              <a:spcBef>
                <a:spcPct val="50000"/>
              </a:spcBef>
            </a:pPr>
            <a:endParaRPr lang="ja-JP" altLang="ja-JP" sz="2400"/>
          </a:p>
        </p:txBody>
      </p:sp>
      <p:sp>
        <p:nvSpPr>
          <p:cNvPr id="4102" name="Text Box 6"/>
          <p:cNvSpPr txBox="1">
            <a:spLocks noChangeArrowheads="1"/>
          </p:cNvSpPr>
          <p:nvPr/>
        </p:nvSpPr>
        <p:spPr bwMode="auto">
          <a:xfrm>
            <a:off x="2555875" y="1700213"/>
            <a:ext cx="6048375" cy="822325"/>
          </a:xfrm>
          <a:prstGeom prst="rect">
            <a:avLst/>
          </a:prstGeom>
          <a:noFill/>
          <a:ln w="9525">
            <a:noFill/>
            <a:miter lim="800000"/>
            <a:headEnd/>
            <a:tailEnd/>
          </a:ln>
          <a:effectLst/>
        </p:spPr>
        <p:txBody>
          <a:bodyPr>
            <a:spAutoFit/>
          </a:bodyPr>
          <a:lstStyle/>
          <a:p>
            <a:pPr>
              <a:spcBef>
                <a:spcPct val="50000"/>
              </a:spcBef>
            </a:pPr>
            <a:r>
              <a:rPr lang="ja-JP" altLang="en-US" sz="2400" dirty="0"/>
              <a:t>配線をチェックすると、電子増倍管との接合部分がとれている！！</a:t>
            </a:r>
          </a:p>
        </p:txBody>
      </p:sp>
      <p:sp>
        <p:nvSpPr>
          <p:cNvPr id="4103" name="Text Box 7"/>
          <p:cNvSpPr txBox="1">
            <a:spLocks noChangeArrowheads="1"/>
          </p:cNvSpPr>
          <p:nvPr/>
        </p:nvSpPr>
        <p:spPr bwMode="auto">
          <a:xfrm>
            <a:off x="2627313" y="2636838"/>
            <a:ext cx="5832475" cy="822325"/>
          </a:xfrm>
          <a:prstGeom prst="rect">
            <a:avLst/>
          </a:prstGeom>
          <a:noFill/>
          <a:ln w="9525">
            <a:noFill/>
            <a:miter lim="800000"/>
            <a:headEnd/>
            <a:tailEnd/>
          </a:ln>
          <a:effectLst/>
        </p:spPr>
        <p:txBody>
          <a:bodyPr>
            <a:spAutoFit/>
          </a:bodyPr>
          <a:lstStyle/>
          <a:p>
            <a:pPr>
              <a:spcBef>
                <a:spcPct val="50000"/>
              </a:spcBef>
            </a:pPr>
            <a:r>
              <a:rPr lang="ja-JP" altLang="en-US" sz="2400"/>
              <a:t>さらに、配線が（</a:t>
            </a:r>
            <a:r>
              <a:rPr lang="en-US" altLang="ja-JP" sz="2400"/>
              <a:t>HV</a:t>
            </a:r>
            <a:r>
              <a:rPr lang="ja-JP" altLang="en-US" sz="2400"/>
              <a:t>とつながるものも！！）はだかの線でつながれていた。</a:t>
            </a:r>
          </a:p>
        </p:txBody>
      </p:sp>
      <p:sp>
        <p:nvSpPr>
          <p:cNvPr id="4104" name="Text Box 8"/>
          <p:cNvSpPr txBox="1">
            <a:spLocks noChangeArrowheads="1"/>
          </p:cNvSpPr>
          <p:nvPr/>
        </p:nvSpPr>
        <p:spPr bwMode="auto">
          <a:xfrm>
            <a:off x="468313" y="3716338"/>
            <a:ext cx="8280400" cy="519112"/>
          </a:xfrm>
          <a:prstGeom prst="rect">
            <a:avLst/>
          </a:prstGeom>
          <a:noFill/>
          <a:ln w="9525">
            <a:noFill/>
            <a:miter lim="800000"/>
            <a:headEnd/>
            <a:tailEnd/>
          </a:ln>
          <a:effectLst/>
        </p:spPr>
        <p:txBody>
          <a:bodyPr>
            <a:spAutoFit/>
          </a:bodyPr>
          <a:lstStyle/>
          <a:p>
            <a:pPr>
              <a:spcBef>
                <a:spcPct val="50000"/>
              </a:spcBef>
            </a:pPr>
            <a:endParaRPr lang="ja-JP" altLang="ja-JP" sz="2800"/>
          </a:p>
        </p:txBody>
      </p:sp>
      <p:sp>
        <p:nvSpPr>
          <p:cNvPr id="4105" name="Text Box 9"/>
          <p:cNvSpPr txBox="1">
            <a:spLocks noChangeArrowheads="1"/>
          </p:cNvSpPr>
          <p:nvPr/>
        </p:nvSpPr>
        <p:spPr bwMode="auto">
          <a:xfrm>
            <a:off x="468313" y="4005263"/>
            <a:ext cx="8207375" cy="1587500"/>
          </a:xfrm>
          <a:prstGeom prst="rect">
            <a:avLst/>
          </a:prstGeom>
          <a:noFill/>
          <a:ln w="9525">
            <a:noFill/>
            <a:miter lim="800000"/>
            <a:headEnd/>
            <a:tailEnd/>
          </a:ln>
          <a:effectLst/>
        </p:spPr>
        <p:txBody>
          <a:bodyPr>
            <a:spAutoFit/>
          </a:bodyPr>
          <a:lstStyle/>
          <a:p>
            <a:pPr>
              <a:spcBef>
                <a:spcPct val="50000"/>
              </a:spcBef>
            </a:pPr>
            <a:r>
              <a:rPr lang="ja-JP" altLang="en-US" sz="2800" dirty="0"/>
              <a:t>ショートを防ぎ、信号をキレイに見るため、</a:t>
            </a:r>
            <a:r>
              <a:rPr lang="ja-JP" altLang="en-US" sz="2800" dirty="0" smtClean="0"/>
              <a:t>グラウンド</a:t>
            </a:r>
            <a:r>
              <a:rPr lang="ja-JP" altLang="en-US" sz="2800" dirty="0"/>
              <a:t>以外の線は同軸ケーブルに付け替えた。</a:t>
            </a:r>
          </a:p>
          <a:p>
            <a:pPr>
              <a:spcBef>
                <a:spcPct val="50000"/>
              </a:spcBef>
            </a:pPr>
            <a:r>
              <a:rPr lang="ja-JP" altLang="en-US" sz="2800" dirty="0"/>
              <a:t>また、取れていた部分ははんだ付けしなおした。</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7" name="Picture 3" descr="C:\Documents and Settings\pone2008\デスクトップ\2010年度\実験写真\実験写真 021.jpg"/>
          <p:cNvPicPr>
            <a:picLocks noChangeAspect="1" noChangeArrowheads="1"/>
          </p:cNvPicPr>
          <p:nvPr/>
        </p:nvPicPr>
        <p:blipFill>
          <a:blip r:embed="rId2" cstate="print"/>
          <a:srcRect/>
          <a:stretch>
            <a:fillRect/>
          </a:stretch>
        </p:blipFill>
        <p:spPr bwMode="auto">
          <a:xfrm>
            <a:off x="571472" y="428604"/>
            <a:ext cx="6286544" cy="471490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テキスト ボックス 5"/>
          <p:cNvSpPr txBox="1"/>
          <p:nvPr/>
        </p:nvSpPr>
        <p:spPr>
          <a:xfrm>
            <a:off x="2143108" y="5572140"/>
            <a:ext cx="4572032" cy="461665"/>
          </a:xfrm>
          <a:prstGeom prst="rect">
            <a:avLst/>
          </a:prstGeom>
          <a:noFill/>
        </p:spPr>
        <p:txBody>
          <a:bodyPr wrap="square" rtlCol="0">
            <a:spAutoFit/>
          </a:bodyPr>
          <a:lstStyle/>
          <a:p>
            <a:r>
              <a:rPr kumimoji="1" lang="ja-JP" altLang="en-US" sz="2400" dirty="0" smtClean="0"/>
              <a:t>同軸ケーブルによって</a:t>
            </a:r>
            <a:r>
              <a:rPr lang="ja-JP" altLang="en-US" sz="2400" dirty="0" smtClean="0"/>
              <a:t>配線</a:t>
            </a:r>
            <a:r>
              <a:rPr kumimoji="1" lang="ja-JP" altLang="en-US" sz="2400" dirty="0" smtClean="0"/>
              <a:t>した図</a:t>
            </a:r>
            <a:endParaRPr kumimoji="1" lang="ja-JP" altLang="en-US" sz="2400" dirty="0"/>
          </a:p>
        </p:txBody>
      </p:sp>
      <p:cxnSp>
        <p:nvCxnSpPr>
          <p:cNvPr id="8" name="直線矢印コネクタ 7"/>
          <p:cNvCxnSpPr>
            <a:stCxn id="9" idx="2"/>
          </p:cNvCxnSpPr>
          <p:nvPr/>
        </p:nvCxnSpPr>
        <p:spPr>
          <a:xfrm rot="5400000">
            <a:off x="5695800" y="1766733"/>
            <a:ext cx="2252979" cy="2500314"/>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9" name="テキスト ボックス 8"/>
          <p:cNvSpPr txBox="1"/>
          <p:nvPr/>
        </p:nvSpPr>
        <p:spPr>
          <a:xfrm>
            <a:off x="7000892" y="1428736"/>
            <a:ext cx="2143108" cy="461665"/>
          </a:xfrm>
          <a:prstGeom prst="rect">
            <a:avLst/>
          </a:prstGeom>
          <a:noFill/>
        </p:spPr>
        <p:txBody>
          <a:bodyPr wrap="square" rtlCol="0">
            <a:spAutoFit/>
          </a:bodyPr>
          <a:lstStyle/>
          <a:p>
            <a:r>
              <a:rPr kumimoji="1" lang="ja-JP" altLang="en-US" sz="2400" dirty="0" smtClean="0"/>
              <a:t>同軸ケーブル</a:t>
            </a:r>
            <a:endParaRPr kumimoji="1" lang="ja-JP" altLang="en-US" sz="2400"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500034" y="357166"/>
            <a:ext cx="3714776" cy="1015663"/>
          </a:xfrm>
          <a:prstGeom prst="rect">
            <a:avLst/>
          </a:prstGeom>
          <a:noFill/>
        </p:spPr>
        <p:txBody>
          <a:bodyPr wrap="square" rtlCol="0">
            <a:spAutoFit/>
          </a:bodyPr>
          <a:lstStyle/>
          <a:p>
            <a:r>
              <a:rPr kumimoji="1" lang="ja-JP" altLang="en-US" sz="6000" dirty="0" smtClean="0"/>
              <a:t>しかし</a:t>
            </a:r>
            <a:r>
              <a:rPr kumimoji="1" lang="en-US" altLang="ja-JP" sz="6000" dirty="0" smtClean="0"/>
              <a:t>…</a:t>
            </a:r>
            <a:endParaRPr kumimoji="1" lang="ja-JP" altLang="en-US" sz="6000" dirty="0"/>
          </a:p>
        </p:txBody>
      </p:sp>
      <p:sp>
        <p:nvSpPr>
          <p:cNvPr id="5" name="テキスト ボックス 4"/>
          <p:cNvSpPr txBox="1"/>
          <p:nvPr/>
        </p:nvSpPr>
        <p:spPr>
          <a:xfrm>
            <a:off x="857224" y="1500174"/>
            <a:ext cx="6357982" cy="2062103"/>
          </a:xfrm>
          <a:prstGeom prst="rect">
            <a:avLst/>
          </a:prstGeom>
          <a:noFill/>
        </p:spPr>
        <p:txBody>
          <a:bodyPr wrap="square" rtlCol="0">
            <a:spAutoFit/>
          </a:bodyPr>
          <a:lstStyle/>
          <a:p>
            <a:r>
              <a:rPr kumimoji="1" lang="ja-JP" altLang="en-US" sz="3200" dirty="0" smtClean="0"/>
              <a:t>電子増倍管に高い電圧（２０００</a:t>
            </a:r>
            <a:r>
              <a:rPr kumimoji="1" lang="en-US" altLang="ja-JP" sz="3200" dirty="0" smtClean="0"/>
              <a:t>V</a:t>
            </a:r>
            <a:r>
              <a:rPr lang="ja-JP" altLang="en-US" sz="3200" dirty="0" smtClean="0"/>
              <a:t>）をかけると</a:t>
            </a:r>
            <a:endParaRPr lang="en-US" altLang="ja-JP" sz="3200" dirty="0" smtClean="0"/>
          </a:p>
          <a:p>
            <a:r>
              <a:rPr kumimoji="1" lang="ja-JP" altLang="en-US" sz="3200" dirty="0" smtClean="0"/>
              <a:t>同軸ケーブル内でショートしてしまった</a:t>
            </a:r>
            <a:endParaRPr kumimoji="1" lang="en-US" altLang="ja-JP" sz="3200" dirty="0" smtClean="0"/>
          </a:p>
        </p:txBody>
      </p:sp>
      <p:sp>
        <p:nvSpPr>
          <p:cNvPr id="6" name="下矢印 5"/>
          <p:cNvSpPr/>
          <p:nvPr/>
        </p:nvSpPr>
        <p:spPr>
          <a:xfrm>
            <a:off x="3071802" y="3214686"/>
            <a:ext cx="2143140" cy="1000132"/>
          </a:xfrm>
          <a:prstGeom prst="downArrow">
            <a:avLst>
              <a:gd name="adj1" fmla="val 50000"/>
              <a:gd name="adj2" fmla="val 6576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p:cNvSpPr txBox="1"/>
          <p:nvPr/>
        </p:nvSpPr>
        <p:spPr>
          <a:xfrm>
            <a:off x="714348" y="4286256"/>
            <a:ext cx="6929486" cy="1077218"/>
          </a:xfrm>
          <a:prstGeom prst="rect">
            <a:avLst/>
          </a:prstGeom>
          <a:noFill/>
        </p:spPr>
        <p:txBody>
          <a:bodyPr wrap="square" rtlCol="0">
            <a:spAutoFit/>
          </a:bodyPr>
          <a:lstStyle/>
          <a:p>
            <a:r>
              <a:rPr kumimoji="1" lang="ja-JP" altLang="en-US" sz="3200" dirty="0" smtClean="0"/>
              <a:t>同軸ケーブルから高電圧に耐えうるケーブルに変更</a:t>
            </a:r>
            <a:endParaRPr kumimoji="1" lang="ja-JP" altLang="en-US" sz="3200" dirty="0"/>
          </a:p>
        </p:txBody>
      </p:sp>
      <p:sp>
        <p:nvSpPr>
          <p:cNvPr id="8" name="正方形/長方形 7"/>
          <p:cNvSpPr/>
          <p:nvPr/>
        </p:nvSpPr>
        <p:spPr>
          <a:xfrm>
            <a:off x="785786" y="5288340"/>
            <a:ext cx="6572296" cy="1569660"/>
          </a:xfrm>
          <a:prstGeom prst="rect">
            <a:avLst/>
          </a:prstGeom>
        </p:spPr>
        <p:txBody>
          <a:bodyPr wrap="square">
            <a:spAutoFit/>
          </a:bodyPr>
          <a:lstStyle/>
          <a:p>
            <a:r>
              <a:rPr lang="ja-JP" altLang="en-US" sz="3200" dirty="0" smtClean="0"/>
              <a:t>更に、グラウンド線に関しても線同士の接触を避けるために導線をガラスウールで被覆した</a:t>
            </a:r>
            <a:endParaRPr lang="ja-JP" alt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1" animBg="1"/>
      <p:bldP spid="7" grpId="0"/>
      <p:bldP spid="8"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はんだ付けの様子</a:t>
            </a:r>
            <a:endParaRPr kumimoji="1" lang="ja-JP" altLang="en-US" dirty="0"/>
          </a:p>
        </p:txBody>
      </p:sp>
      <p:pic>
        <p:nvPicPr>
          <p:cNvPr id="8" name="コンテンツ プレースホルダ 7" descr="実験写真 008.jpg"/>
          <p:cNvPicPr>
            <a:picLocks noGrp="1" noChangeAspect="1"/>
          </p:cNvPicPr>
          <p:nvPr>
            <p:ph idx="1"/>
          </p:nvPr>
        </p:nvPicPr>
        <p:blipFill>
          <a:blip r:embed="rId2" cstate="print"/>
          <a:stretch>
            <a:fillRect/>
          </a:stretch>
        </p:blipFill>
        <p:spPr>
          <a:xfrm>
            <a:off x="1554691" y="1600200"/>
            <a:ext cx="6034617" cy="4525963"/>
          </a:xfr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グループ化 25"/>
          <p:cNvGrpSpPr/>
          <p:nvPr/>
        </p:nvGrpSpPr>
        <p:grpSpPr>
          <a:xfrm>
            <a:off x="1285852" y="785794"/>
            <a:ext cx="7215238" cy="1815882"/>
            <a:chOff x="1285852" y="785794"/>
            <a:chExt cx="7215238" cy="1815882"/>
          </a:xfrm>
        </p:grpSpPr>
        <p:sp>
          <p:nvSpPr>
            <p:cNvPr id="17413" name="Text Box 5"/>
            <p:cNvSpPr txBox="1">
              <a:spLocks noChangeArrowheads="1"/>
            </p:cNvSpPr>
            <p:nvPr/>
          </p:nvSpPr>
          <p:spPr bwMode="auto">
            <a:xfrm>
              <a:off x="1285852" y="785794"/>
              <a:ext cx="7215238" cy="1815882"/>
            </a:xfrm>
            <a:prstGeom prst="rect">
              <a:avLst/>
            </a:prstGeom>
            <a:noFill/>
            <a:ln w="9525">
              <a:noFill/>
              <a:miter lim="800000"/>
              <a:headEnd/>
              <a:tailEnd/>
            </a:ln>
            <a:effectLst/>
          </p:spPr>
          <p:txBody>
            <a:bodyPr wrap="square">
              <a:spAutoFit/>
            </a:bodyPr>
            <a:lstStyle/>
            <a:p>
              <a:pPr>
                <a:spcBef>
                  <a:spcPct val="50000"/>
                </a:spcBef>
              </a:pPr>
              <a:r>
                <a:rPr lang="en-US" altLang="ja-JP" sz="3200" dirty="0"/>
                <a:t>Lamb shift</a:t>
              </a:r>
              <a:r>
                <a:rPr lang="ja-JP" altLang="en-US" sz="3200" dirty="0"/>
                <a:t>とは、</a:t>
              </a:r>
              <a:r>
                <a:rPr lang="en-US" altLang="ja-JP" sz="3200" dirty="0"/>
                <a:t>QED</a:t>
              </a:r>
              <a:r>
                <a:rPr lang="ja-JP" altLang="en-US" sz="3200" dirty="0"/>
                <a:t>で説明</a:t>
              </a:r>
              <a:r>
                <a:rPr lang="ja-JP" altLang="en-US" sz="3200" dirty="0" smtClean="0"/>
                <a:t>される</a:t>
              </a:r>
              <a:endParaRPr lang="en-US" altLang="ja-JP" sz="3200" dirty="0" smtClean="0"/>
            </a:p>
            <a:p>
              <a:pPr>
                <a:spcBef>
                  <a:spcPct val="50000"/>
                </a:spcBef>
              </a:pPr>
              <a:r>
                <a:rPr lang="ja-JP" altLang="en-US" sz="3200" dirty="0" smtClean="0"/>
                <a:t>水素原子の</a:t>
              </a:r>
              <a:r>
                <a:rPr lang="ja-JP" altLang="en-US" sz="3200" dirty="0"/>
                <a:t>　   </a:t>
              </a:r>
              <a:r>
                <a:rPr lang="ja-JP" altLang="en-US" sz="3200" dirty="0" smtClean="0"/>
                <a:t> と</a:t>
              </a:r>
              <a:r>
                <a:rPr lang="ja-JP" altLang="en-US" sz="3200" dirty="0"/>
                <a:t>　     </a:t>
              </a:r>
              <a:r>
                <a:rPr lang="ja-JP" altLang="en-US" sz="3200" dirty="0" smtClean="0"/>
                <a:t>のエネルギー</a:t>
              </a:r>
              <a:r>
                <a:rPr lang="ja-JP" altLang="en-US" sz="3200" dirty="0"/>
                <a:t>準位の差</a:t>
              </a:r>
            </a:p>
          </p:txBody>
        </p:sp>
        <p:graphicFrame>
          <p:nvGraphicFramePr>
            <p:cNvPr id="17414" name="Object 6"/>
            <p:cNvGraphicFramePr>
              <a:graphicFrameLocks noChangeAspect="1"/>
            </p:cNvGraphicFramePr>
            <p:nvPr/>
          </p:nvGraphicFramePr>
          <p:xfrm>
            <a:off x="3357554" y="1571612"/>
            <a:ext cx="719138" cy="593725"/>
          </p:xfrm>
          <a:graphic>
            <a:graphicData uri="http://schemas.openxmlformats.org/presentationml/2006/ole">
              <p:oleObj spid="_x0000_s4098" name="数式" r:id="rId3" imgW="291960" imgH="241200" progId="Equation.3">
                <p:embed/>
              </p:oleObj>
            </a:graphicData>
          </a:graphic>
        </p:graphicFrame>
        <p:graphicFrame>
          <p:nvGraphicFramePr>
            <p:cNvPr id="17415" name="Object 7"/>
            <p:cNvGraphicFramePr>
              <a:graphicFrameLocks noChangeAspect="1"/>
            </p:cNvGraphicFramePr>
            <p:nvPr/>
          </p:nvGraphicFramePr>
          <p:xfrm>
            <a:off x="4357686" y="1571612"/>
            <a:ext cx="812800" cy="593725"/>
          </p:xfrm>
          <a:graphic>
            <a:graphicData uri="http://schemas.openxmlformats.org/presentationml/2006/ole">
              <p:oleObj spid="_x0000_s4099" name="数式" r:id="rId4" imgW="330120" imgH="241200" progId="Equation.3">
                <p:embed/>
              </p:oleObj>
            </a:graphicData>
          </a:graphic>
        </p:graphicFrame>
      </p:grpSp>
      <p:cxnSp>
        <p:nvCxnSpPr>
          <p:cNvPr id="8" name="直線コネクタ 7"/>
          <p:cNvCxnSpPr/>
          <p:nvPr/>
        </p:nvCxnSpPr>
        <p:spPr>
          <a:xfrm>
            <a:off x="2714612" y="6215082"/>
            <a:ext cx="3275438" cy="158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3" name="直線コネクタ 12"/>
          <p:cNvCxnSpPr/>
          <p:nvPr/>
        </p:nvCxnSpPr>
        <p:spPr>
          <a:xfrm>
            <a:off x="2714612" y="4357694"/>
            <a:ext cx="3204000" cy="158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4" name="直線コネクタ 13"/>
          <p:cNvCxnSpPr/>
          <p:nvPr/>
        </p:nvCxnSpPr>
        <p:spPr>
          <a:xfrm>
            <a:off x="2714612" y="4071942"/>
            <a:ext cx="3204000" cy="15"/>
          </a:xfrm>
          <a:prstGeom prst="line">
            <a:avLst/>
          </a:prstGeom>
          <a:ln w="38100"/>
        </p:spPr>
        <p:style>
          <a:lnRef idx="1">
            <a:schemeClr val="accent1"/>
          </a:lnRef>
          <a:fillRef idx="0">
            <a:schemeClr val="accent1"/>
          </a:fillRef>
          <a:effectRef idx="0">
            <a:schemeClr val="accent1"/>
          </a:effectRef>
          <a:fontRef idx="minor">
            <a:schemeClr val="tx1"/>
          </a:fontRef>
        </p:style>
      </p:cxnSp>
      <p:graphicFrame>
        <p:nvGraphicFramePr>
          <p:cNvPr id="15" name="Object 6"/>
          <p:cNvGraphicFramePr>
            <a:graphicFrameLocks noChangeAspect="1"/>
          </p:cNvGraphicFramePr>
          <p:nvPr/>
        </p:nvGraphicFramePr>
        <p:xfrm>
          <a:off x="1003538" y="3714752"/>
          <a:ext cx="719138" cy="593725"/>
        </p:xfrm>
        <a:graphic>
          <a:graphicData uri="http://schemas.openxmlformats.org/presentationml/2006/ole">
            <p:oleObj spid="_x0000_s4100" name="数式" r:id="rId5" imgW="291960" imgH="241200" progId="Equation.3">
              <p:embed/>
            </p:oleObj>
          </a:graphicData>
        </a:graphic>
      </p:graphicFrame>
      <p:graphicFrame>
        <p:nvGraphicFramePr>
          <p:cNvPr id="4101" name="Object 5"/>
          <p:cNvGraphicFramePr>
            <a:graphicFrameLocks noChangeAspect="1"/>
          </p:cNvGraphicFramePr>
          <p:nvPr/>
        </p:nvGraphicFramePr>
        <p:xfrm>
          <a:off x="1932232" y="3714752"/>
          <a:ext cx="782380" cy="571504"/>
        </p:xfrm>
        <a:graphic>
          <a:graphicData uri="http://schemas.openxmlformats.org/presentationml/2006/ole">
            <p:oleObj spid="_x0000_s4101" name="数式" r:id="rId6" imgW="330120" imgH="241200" progId="Equation.3">
              <p:embed/>
            </p:oleObj>
          </a:graphicData>
        </a:graphic>
      </p:graphicFrame>
      <p:graphicFrame>
        <p:nvGraphicFramePr>
          <p:cNvPr id="4102" name="Object 6"/>
          <p:cNvGraphicFramePr>
            <a:graphicFrameLocks noChangeAspect="1"/>
          </p:cNvGraphicFramePr>
          <p:nvPr/>
        </p:nvGraphicFramePr>
        <p:xfrm>
          <a:off x="2143108" y="5929330"/>
          <a:ext cx="392112" cy="420687"/>
        </p:xfrm>
        <a:graphic>
          <a:graphicData uri="http://schemas.openxmlformats.org/presentationml/2006/ole">
            <p:oleObj spid="_x0000_s4102" name="数式" r:id="rId7" imgW="164880" imgH="177480" progId="Equation.3">
              <p:embed/>
            </p:oleObj>
          </a:graphicData>
        </a:graphic>
      </p:graphicFrame>
      <p:graphicFrame>
        <p:nvGraphicFramePr>
          <p:cNvPr id="4103" name="Object 7"/>
          <p:cNvGraphicFramePr>
            <a:graphicFrameLocks noChangeAspect="1"/>
          </p:cNvGraphicFramePr>
          <p:nvPr/>
        </p:nvGraphicFramePr>
        <p:xfrm>
          <a:off x="1995475" y="4264035"/>
          <a:ext cx="719137" cy="593725"/>
        </p:xfrm>
        <a:graphic>
          <a:graphicData uri="http://schemas.openxmlformats.org/presentationml/2006/ole">
            <p:oleObj spid="_x0000_s4103" name="数式" r:id="rId8" imgW="291960" imgH="241200" progId="Equation.3">
              <p:embed/>
            </p:oleObj>
          </a:graphicData>
        </a:graphic>
      </p:graphicFrame>
      <p:sp>
        <p:nvSpPr>
          <p:cNvPr id="16" name="右中かっこ 15"/>
          <p:cNvSpPr/>
          <p:nvPr/>
        </p:nvSpPr>
        <p:spPr>
          <a:xfrm>
            <a:off x="6143636" y="4071942"/>
            <a:ext cx="214314" cy="285752"/>
          </a:xfrm>
          <a:prstGeom prst="rightBrace">
            <a:avLst/>
          </a:pr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7" name="テキスト ボックス 16"/>
          <p:cNvSpPr txBox="1"/>
          <p:nvPr/>
        </p:nvSpPr>
        <p:spPr>
          <a:xfrm>
            <a:off x="6572264" y="3929066"/>
            <a:ext cx="2000264" cy="584775"/>
          </a:xfrm>
          <a:prstGeom prst="rect">
            <a:avLst/>
          </a:prstGeom>
          <a:noFill/>
        </p:spPr>
        <p:txBody>
          <a:bodyPr wrap="square" rtlCol="0">
            <a:spAutoFit/>
          </a:bodyPr>
          <a:lstStyle/>
          <a:p>
            <a:r>
              <a:rPr lang="en-US" altLang="ja-JP" sz="3200" dirty="0" smtClean="0">
                <a:solidFill>
                  <a:srgbClr val="FF0000"/>
                </a:solidFill>
              </a:rPr>
              <a:t>Lamb shift</a:t>
            </a:r>
            <a:endParaRPr kumimoji="1" lang="ja-JP" altLang="en-US" sz="3200" dirty="0">
              <a:solidFill>
                <a:srgbClr val="FF0000"/>
              </a:solidFill>
            </a:endParaRPr>
          </a:p>
        </p:txBody>
      </p:sp>
      <p:sp>
        <p:nvSpPr>
          <p:cNvPr id="21" name="テキスト ボックス 20"/>
          <p:cNvSpPr txBox="1"/>
          <p:nvPr/>
        </p:nvSpPr>
        <p:spPr>
          <a:xfrm>
            <a:off x="3071802" y="2643182"/>
            <a:ext cx="2071702" cy="584775"/>
          </a:xfrm>
          <a:prstGeom prst="rect">
            <a:avLst/>
          </a:prstGeom>
          <a:noFill/>
        </p:spPr>
        <p:txBody>
          <a:bodyPr wrap="square" rtlCol="0">
            <a:spAutoFit/>
          </a:bodyPr>
          <a:lstStyle/>
          <a:p>
            <a:r>
              <a:rPr kumimoji="1" lang="en-US" altLang="ja-JP" sz="3200" dirty="0" smtClean="0"/>
              <a:t>Dirac</a:t>
            </a:r>
            <a:r>
              <a:rPr kumimoji="1" lang="ja-JP" altLang="en-US" sz="3200" dirty="0" smtClean="0"/>
              <a:t>理論</a:t>
            </a:r>
            <a:endParaRPr kumimoji="1" lang="ja-JP" altLang="en-US" sz="3200" dirty="0"/>
          </a:p>
        </p:txBody>
      </p:sp>
      <p:sp>
        <p:nvSpPr>
          <p:cNvPr id="22" name="テキスト ボックス 21"/>
          <p:cNvSpPr txBox="1"/>
          <p:nvPr/>
        </p:nvSpPr>
        <p:spPr>
          <a:xfrm>
            <a:off x="3428992" y="2643182"/>
            <a:ext cx="1143008" cy="584775"/>
          </a:xfrm>
          <a:prstGeom prst="rect">
            <a:avLst/>
          </a:prstGeom>
          <a:noFill/>
        </p:spPr>
        <p:txBody>
          <a:bodyPr wrap="square" rtlCol="0">
            <a:spAutoFit/>
          </a:bodyPr>
          <a:lstStyle/>
          <a:p>
            <a:r>
              <a:rPr kumimoji="1" lang="en-US" altLang="ja-JP" sz="3200" dirty="0" smtClean="0"/>
              <a:t>QED</a:t>
            </a:r>
            <a:endParaRPr kumimoji="1" lang="ja-JP" altLang="en-US" sz="3200" dirty="0"/>
          </a:p>
        </p:txBody>
      </p:sp>
      <p:cxnSp>
        <p:nvCxnSpPr>
          <p:cNvPr id="24" name="直線コネクタ 23"/>
          <p:cNvCxnSpPr/>
          <p:nvPr/>
        </p:nvCxnSpPr>
        <p:spPr>
          <a:xfrm>
            <a:off x="2714612" y="3500438"/>
            <a:ext cx="3204000" cy="1588"/>
          </a:xfrm>
          <a:prstGeom prst="line">
            <a:avLst/>
          </a:prstGeom>
          <a:ln w="38100"/>
        </p:spPr>
        <p:style>
          <a:lnRef idx="1">
            <a:schemeClr val="accent1"/>
          </a:lnRef>
          <a:fillRef idx="0">
            <a:schemeClr val="accent1"/>
          </a:fillRef>
          <a:effectRef idx="0">
            <a:schemeClr val="accent1"/>
          </a:effectRef>
          <a:fontRef idx="minor">
            <a:schemeClr val="tx1"/>
          </a:fontRef>
        </p:style>
      </p:cxnSp>
      <p:graphicFrame>
        <p:nvGraphicFramePr>
          <p:cNvPr id="4104" name="Object 8"/>
          <p:cNvGraphicFramePr>
            <a:graphicFrameLocks noChangeAspect="1"/>
          </p:cNvGraphicFramePr>
          <p:nvPr/>
        </p:nvGraphicFramePr>
        <p:xfrm>
          <a:off x="1857356" y="3143248"/>
          <a:ext cx="812800" cy="571500"/>
        </p:xfrm>
        <a:graphic>
          <a:graphicData uri="http://schemas.openxmlformats.org/presentationml/2006/ole">
            <p:oleObj spid="_x0000_s4104" name="数式" r:id="rId9" imgW="342720" imgH="241200" progId="Equation.3">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nodeType="clickEffect">
                                  <p:stCondLst>
                                    <p:cond delay="0"/>
                                  </p:stCondLst>
                                  <p:childTnLst>
                                    <p:animEffect transition="out" filter="blinds(horizontal)">
                                      <p:cBhvr>
                                        <p:cTn id="6" dur="500"/>
                                        <p:tgtEl>
                                          <p:spTgt spid="15"/>
                                        </p:tgtEl>
                                      </p:cBhvr>
                                    </p:animEffect>
                                    <p:set>
                                      <p:cBhvr>
                                        <p:cTn id="7" dur="1" fill="hold">
                                          <p:stCondLst>
                                            <p:cond delay="499"/>
                                          </p:stCondLst>
                                        </p:cTn>
                                        <p:tgtEl>
                                          <p:spTgt spid="15"/>
                                        </p:tgtEl>
                                        <p:attrNameLst>
                                          <p:attrName>style.visibility</p:attrName>
                                        </p:attrNameLst>
                                      </p:cBhvr>
                                      <p:to>
                                        <p:strVal val="hidden"/>
                                      </p:to>
                                    </p:set>
                                  </p:childTnLst>
                                </p:cTn>
                              </p:par>
                              <p:par>
                                <p:cTn id="8" presetID="3" presetClass="entr" presetSubtype="10" fill="hold" nodeType="withEffect">
                                  <p:stCondLst>
                                    <p:cond delay="0"/>
                                  </p:stCondLst>
                                  <p:childTnLst>
                                    <p:set>
                                      <p:cBhvr>
                                        <p:cTn id="9" dur="1" fill="hold">
                                          <p:stCondLst>
                                            <p:cond delay="0"/>
                                          </p:stCondLst>
                                        </p:cTn>
                                        <p:tgtEl>
                                          <p:spTgt spid="4103"/>
                                        </p:tgtEl>
                                        <p:attrNameLst>
                                          <p:attrName>style.visibility</p:attrName>
                                        </p:attrNameLst>
                                      </p:cBhvr>
                                      <p:to>
                                        <p:strVal val="visible"/>
                                      </p:to>
                                    </p:set>
                                    <p:animEffect transition="in" filter="blinds(horizontal)">
                                      <p:cBhvr>
                                        <p:cTn id="10" dur="500"/>
                                        <p:tgtEl>
                                          <p:spTgt spid="4103"/>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blinds(horizontal)">
                                      <p:cBhvr>
                                        <p:cTn id="13" dur="500"/>
                                        <p:tgtEl>
                                          <p:spTgt spid="16"/>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blinds(horizontal)">
                                      <p:cBhvr>
                                        <p:cTn id="16" dur="500"/>
                                        <p:tgtEl>
                                          <p:spTgt spid="17"/>
                                        </p:tgtEl>
                                      </p:cBhvr>
                                    </p:animEffect>
                                  </p:childTnLst>
                                </p:cTn>
                              </p:par>
                              <p:par>
                                <p:cTn id="17" presetID="3" presetClass="entr" presetSubtype="1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blinds(horizontal)">
                                      <p:cBhvr>
                                        <p:cTn id="19" dur="500"/>
                                        <p:tgtEl>
                                          <p:spTgt spid="13"/>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blinds(horizontal)">
                                      <p:cBhvr>
                                        <p:cTn id="22" dur="500"/>
                                        <p:tgtEl>
                                          <p:spTgt spid="22"/>
                                        </p:tgtEl>
                                      </p:cBhvr>
                                    </p:animEffect>
                                  </p:childTnLst>
                                </p:cTn>
                              </p:par>
                              <p:par>
                                <p:cTn id="23" presetID="3" presetClass="exit" presetSubtype="10" fill="hold" grpId="0" nodeType="withEffect">
                                  <p:stCondLst>
                                    <p:cond delay="0"/>
                                  </p:stCondLst>
                                  <p:childTnLst>
                                    <p:animEffect transition="out" filter="blinds(horizontal)">
                                      <p:cBhvr>
                                        <p:cTn id="24" dur="500"/>
                                        <p:tgtEl>
                                          <p:spTgt spid="21"/>
                                        </p:tgtEl>
                                      </p:cBhvr>
                                    </p:animEffect>
                                    <p:set>
                                      <p:cBhvr>
                                        <p:cTn id="25" dur="1" fill="hold">
                                          <p:stCondLst>
                                            <p:cond delay="499"/>
                                          </p:stCondLst>
                                        </p:cTn>
                                        <p:tgtEl>
                                          <p:spTgt spid="2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p:bldP spid="21" grpId="0"/>
      <p:bldP spid="22"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descr="実験写真 018.jpg"/>
          <p:cNvPicPr>
            <a:picLocks noChangeAspect="1"/>
          </p:cNvPicPr>
          <p:nvPr/>
        </p:nvPicPr>
        <p:blipFill>
          <a:blip r:embed="rId2" cstate="print"/>
          <a:stretch>
            <a:fillRect/>
          </a:stretch>
        </p:blipFill>
        <p:spPr>
          <a:xfrm>
            <a:off x="357158" y="642917"/>
            <a:ext cx="8501122" cy="6000793"/>
          </a:xfrm>
          <a:prstGeom prst="rect">
            <a:avLst/>
          </a:prstGeom>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dirty="0" smtClean="0"/>
              <a:t>ハンダ付け（完成型）</a:t>
            </a:r>
            <a:endParaRPr kumimoji="1" lang="ja-JP" altLang="en-US" dirty="0"/>
          </a:p>
        </p:txBody>
      </p:sp>
      <p:pic>
        <p:nvPicPr>
          <p:cNvPr id="11" name="コンテンツ プレースホルダ 10" descr="実験写真 006.jpg"/>
          <p:cNvPicPr>
            <a:picLocks noGrp="1" noChangeAspect="1"/>
          </p:cNvPicPr>
          <p:nvPr>
            <p:ph idx="1"/>
          </p:nvPr>
        </p:nvPicPr>
        <p:blipFill>
          <a:blip r:embed="rId2"/>
          <a:stretch>
            <a:fillRect/>
          </a:stretch>
        </p:blipFill>
        <p:spPr>
          <a:xfrm>
            <a:off x="1214414" y="1397887"/>
            <a:ext cx="6929486" cy="5210565"/>
          </a:xfrm>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コンテンツ プレースホルダ 3" descr="実験写真 005.jpg"/>
          <p:cNvPicPr>
            <a:picLocks noGrp="1" noChangeAspect="1"/>
          </p:cNvPicPr>
          <p:nvPr>
            <p:ph idx="1"/>
          </p:nvPr>
        </p:nvPicPr>
        <p:blipFill>
          <a:blip r:embed="rId2"/>
          <a:stretch>
            <a:fillRect/>
          </a:stretch>
        </p:blipFill>
        <p:spPr>
          <a:xfrm>
            <a:off x="1428728" y="1357298"/>
            <a:ext cx="5393303" cy="3937819"/>
          </a:xfrm>
        </p:spPr>
      </p:pic>
      <p:sp>
        <p:nvSpPr>
          <p:cNvPr id="3" name="テキスト ボックス 2"/>
          <p:cNvSpPr txBox="1"/>
          <p:nvPr/>
        </p:nvSpPr>
        <p:spPr>
          <a:xfrm>
            <a:off x="2071670" y="5643578"/>
            <a:ext cx="5286412" cy="461665"/>
          </a:xfrm>
          <a:prstGeom prst="rect">
            <a:avLst/>
          </a:prstGeom>
          <a:noFill/>
        </p:spPr>
        <p:txBody>
          <a:bodyPr wrap="square" rtlCol="0">
            <a:spAutoFit/>
          </a:bodyPr>
          <a:lstStyle/>
          <a:p>
            <a:r>
              <a:rPr kumimoji="1" lang="ja-JP" altLang="en-US" sz="2400" dirty="0" smtClean="0"/>
              <a:t>高電圧に耐えうるケーブル</a:t>
            </a:r>
            <a:r>
              <a:rPr lang="ja-JP" altLang="en-US" sz="2400" dirty="0" smtClean="0"/>
              <a:t>に変更</a:t>
            </a:r>
            <a:endParaRPr kumimoji="1" lang="ja-JP" altLang="en-US" sz="2400" dirty="0"/>
          </a:p>
        </p:txBody>
      </p:sp>
      <p:cxnSp>
        <p:nvCxnSpPr>
          <p:cNvPr id="6" name="直線矢印コネクタ 5"/>
          <p:cNvCxnSpPr/>
          <p:nvPr/>
        </p:nvCxnSpPr>
        <p:spPr>
          <a:xfrm rot="5400000">
            <a:off x="4143372" y="1285860"/>
            <a:ext cx="2000264" cy="142876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13" name="テキスト ボックス 12"/>
          <p:cNvSpPr txBox="1"/>
          <p:nvPr/>
        </p:nvSpPr>
        <p:spPr>
          <a:xfrm>
            <a:off x="5214942" y="285728"/>
            <a:ext cx="3000396" cy="830997"/>
          </a:xfrm>
          <a:prstGeom prst="rect">
            <a:avLst/>
          </a:prstGeom>
          <a:noFill/>
        </p:spPr>
        <p:txBody>
          <a:bodyPr wrap="square" rtlCol="0">
            <a:spAutoFit/>
          </a:bodyPr>
          <a:lstStyle/>
          <a:p>
            <a:r>
              <a:rPr kumimoji="1" lang="ja-JP" altLang="en-US" sz="2400" dirty="0" smtClean="0"/>
              <a:t>ガラスウールで被覆</a:t>
            </a:r>
            <a:endParaRPr kumimoji="1" lang="en-US" altLang="ja-JP" sz="2400" dirty="0" smtClean="0"/>
          </a:p>
          <a:p>
            <a:r>
              <a:rPr kumimoji="1" lang="ja-JP" altLang="en-US" sz="2400" dirty="0" smtClean="0"/>
              <a:t>されたグラウンド線</a:t>
            </a:r>
            <a:endParaRPr kumimoji="1" lang="ja-JP" altLang="en-US" sz="2400" dirty="0"/>
          </a:p>
        </p:txBody>
      </p:sp>
      <p:cxnSp>
        <p:nvCxnSpPr>
          <p:cNvPr id="15" name="直線矢印コネクタ 14"/>
          <p:cNvCxnSpPr/>
          <p:nvPr/>
        </p:nvCxnSpPr>
        <p:spPr>
          <a:xfrm rot="10800000">
            <a:off x="5000628" y="3571876"/>
            <a:ext cx="2643206" cy="1285884"/>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7" name="テキスト ボックス 16"/>
          <p:cNvSpPr txBox="1"/>
          <p:nvPr/>
        </p:nvSpPr>
        <p:spPr>
          <a:xfrm>
            <a:off x="7215174" y="4929198"/>
            <a:ext cx="1928826" cy="461665"/>
          </a:xfrm>
          <a:prstGeom prst="rect">
            <a:avLst/>
          </a:prstGeom>
          <a:noFill/>
        </p:spPr>
        <p:txBody>
          <a:bodyPr wrap="square" rtlCol="0">
            <a:spAutoFit/>
          </a:bodyPr>
          <a:lstStyle/>
          <a:p>
            <a:r>
              <a:rPr kumimoji="1" lang="ja-JP" altLang="en-US" sz="2400" dirty="0" smtClean="0"/>
              <a:t>変更した配線</a:t>
            </a:r>
            <a:endParaRPr kumimoji="1" lang="ja-JP" altLang="en-US" sz="2400"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1785918" y="642918"/>
            <a:ext cx="6000792" cy="584775"/>
          </a:xfrm>
          <a:prstGeom prst="rect">
            <a:avLst/>
          </a:prstGeom>
          <a:noFill/>
        </p:spPr>
        <p:txBody>
          <a:bodyPr wrap="square" rtlCol="0">
            <a:spAutoFit/>
          </a:bodyPr>
          <a:lstStyle/>
          <a:p>
            <a:r>
              <a:rPr kumimoji="1" lang="ja-JP" altLang="en-US" sz="3200" dirty="0" smtClean="0"/>
              <a:t>前述のような改善を</a:t>
            </a:r>
            <a:r>
              <a:rPr kumimoji="1" lang="ja-JP" altLang="en-US" sz="3200" dirty="0" smtClean="0"/>
              <a:t>行ったら、</a:t>
            </a:r>
            <a:endParaRPr kumimoji="1" lang="ja-JP" altLang="en-US" sz="3200" dirty="0"/>
          </a:p>
        </p:txBody>
      </p:sp>
      <p:sp>
        <p:nvSpPr>
          <p:cNvPr id="6" name="テキスト ボックス 5"/>
          <p:cNvSpPr txBox="1"/>
          <p:nvPr/>
        </p:nvSpPr>
        <p:spPr>
          <a:xfrm>
            <a:off x="214282" y="4429132"/>
            <a:ext cx="8929718" cy="1015663"/>
          </a:xfrm>
          <a:prstGeom prst="rect">
            <a:avLst/>
          </a:prstGeom>
          <a:noFill/>
        </p:spPr>
        <p:txBody>
          <a:bodyPr wrap="square" rtlCol="0">
            <a:spAutoFit/>
          </a:bodyPr>
          <a:lstStyle/>
          <a:p>
            <a:r>
              <a:rPr kumimoji="1" lang="ja-JP" altLang="en-US" sz="6000" dirty="0" smtClean="0"/>
              <a:t>ノイズは消えなかった！！</a:t>
            </a:r>
            <a:endParaRPr kumimoji="1" lang="ja-JP" altLang="en-US" sz="6000" dirty="0"/>
          </a:p>
        </p:txBody>
      </p:sp>
      <p:sp>
        <p:nvSpPr>
          <p:cNvPr id="7" name="テキスト ボックス 6"/>
          <p:cNvSpPr txBox="1"/>
          <p:nvPr/>
        </p:nvSpPr>
        <p:spPr>
          <a:xfrm>
            <a:off x="1571604" y="1643050"/>
            <a:ext cx="6357982" cy="1015663"/>
          </a:xfrm>
          <a:prstGeom prst="rect">
            <a:avLst/>
          </a:prstGeom>
          <a:noFill/>
        </p:spPr>
        <p:txBody>
          <a:bodyPr wrap="square" rtlCol="0">
            <a:spAutoFit/>
          </a:bodyPr>
          <a:lstStyle/>
          <a:p>
            <a:r>
              <a:rPr lang="ja-JP" altLang="en-US" sz="6000" dirty="0" smtClean="0"/>
              <a:t>信号</a:t>
            </a:r>
            <a:r>
              <a:rPr kumimoji="1" lang="ja-JP" altLang="en-US" sz="6000" dirty="0" smtClean="0"/>
              <a:t>は見えた！</a:t>
            </a:r>
            <a:r>
              <a:rPr kumimoji="1" lang="ja-JP" altLang="en-US" sz="6000" dirty="0" smtClean="0"/>
              <a:t>！</a:t>
            </a:r>
            <a:endParaRPr kumimoji="1" lang="ja-JP" altLang="en-US" sz="6000" dirty="0"/>
          </a:p>
        </p:txBody>
      </p:sp>
      <p:sp>
        <p:nvSpPr>
          <p:cNvPr id="8" name="テキスト ボックス 7"/>
          <p:cNvSpPr txBox="1"/>
          <p:nvPr/>
        </p:nvSpPr>
        <p:spPr>
          <a:xfrm>
            <a:off x="3786182" y="3500438"/>
            <a:ext cx="1571636" cy="584775"/>
          </a:xfrm>
          <a:prstGeom prst="rect">
            <a:avLst/>
          </a:prstGeom>
          <a:noFill/>
        </p:spPr>
        <p:txBody>
          <a:bodyPr wrap="square" rtlCol="0">
            <a:spAutoFit/>
          </a:bodyPr>
          <a:lstStyle/>
          <a:p>
            <a:r>
              <a:rPr kumimoji="1" lang="ja-JP" altLang="en-US" sz="3200" dirty="0" smtClean="0"/>
              <a:t>しかし、</a:t>
            </a:r>
            <a:endParaRPr kumimoji="1" lang="ja-JP" alt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ppt_y"/>
                                          </p:val>
                                        </p:tav>
                                        <p:tav tm="100000">
                                          <p:val>
                                            <p:strVal val="#ppt_y"/>
                                          </p:val>
                                        </p:tav>
                                      </p:tavLst>
                                    </p:anim>
                                  </p:childTnLst>
                                </p:cTn>
                              </p:par>
                              <p:par>
                                <p:cTn id="9" presetID="8" presetClass="emph" presetSubtype="0" fill="hold" grpId="0" nodeType="withEffect">
                                  <p:stCondLst>
                                    <p:cond delay="0"/>
                                  </p:stCondLst>
                                  <p:childTnLst>
                                    <p:animRot by="21600000">
                                      <p:cBhvr>
                                        <p:cTn id="10" dur="2000" fill="hold"/>
                                        <p:tgtEl>
                                          <p:spTgt spid="7">
                                            <p:txEl>
                                              <p:pRg st="0" end="0"/>
                                            </p:txEl>
                                          </p:spTgt>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linds(horizontal)">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8" fill="hold" nodeType="clickEffect">
                                  <p:stCondLst>
                                    <p:cond delay="0"/>
                                  </p:stCondLst>
                                  <p:childTnLst>
                                    <p:set>
                                      <p:cBhvr>
                                        <p:cTn id="19" dur="1" fill="hold">
                                          <p:stCondLst>
                                            <p:cond delay="0"/>
                                          </p:stCondLst>
                                        </p:cTn>
                                        <p:tgtEl>
                                          <p:spTgt spid="6">
                                            <p:txEl>
                                              <p:pRg st="0" end="0"/>
                                            </p:txEl>
                                          </p:spTgt>
                                        </p:tgtEl>
                                        <p:attrNameLst>
                                          <p:attrName>style.visibility</p:attrName>
                                        </p:attrNameLst>
                                      </p:cBhvr>
                                      <p:to>
                                        <p:strVal val="visible"/>
                                      </p:to>
                                    </p:set>
                                    <p:anim calcmode="lin" valueType="num">
                                      <p:cBhvr additive="base">
                                        <p:cTn id="20" dur="500" fill="hold"/>
                                        <p:tgtEl>
                                          <p:spTgt spid="6">
                                            <p:txEl>
                                              <p:pRg st="0" end="0"/>
                                            </p:txEl>
                                          </p:spTgt>
                                        </p:tgtEl>
                                        <p:attrNameLst>
                                          <p:attrName>ppt_x</p:attrName>
                                        </p:attrNameLst>
                                      </p:cBhvr>
                                      <p:tavLst>
                                        <p:tav tm="0">
                                          <p:val>
                                            <p:strVal val="0-#ppt_w/2"/>
                                          </p:val>
                                        </p:tav>
                                        <p:tav tm="100000">
                                          <p:val>
                                            <p:strVal val="#ppt_x"/>
                                          </p:val>
                                        </p:tav>
                                      </p:tavLst>
                                    </p:anim>
                                    <p:anim calcmode="lin" valueType="num">
                                      <p:cBhvr additive="base">
                                        <p:cTn id="21" dur="500" fill="hold"/>
                                        <p:tgtEl>
                                          <p:spTgt spid="6">
                                            <p:txEl>
                                              <p:pRg st="0" end="0"/>
                                            </p:txEl>
                                          </p:spTgt>
                                        </p:tgtEl>
                                        <p:attrNameLst>
                                          <p:attrName>ppt_y</p:attrName>
                                        </p:attrNameLst>
                                      </p:cBhvr>
                                      <p:tavLst>
                                        <p:tav tm="0">
                                          <p:val>
                                            <p:strVal val="#ppt_y"/>
                                          </p:val>
                                        </p:tav>
                                        <p:tav tm="100000">
                                          <p:val>
                                            <p:strVal val="#ppt_y"/>
                                          </p:val>
                                        </p:tav>
                                      </p:tavLst>
                                    </p:anim>
                                  </p:childTnLst>
                                </p:cTn>
                              </p:par>
                              <p:par>
                                <p:cTn id="22" presetID="8" presetClass="emph" presetSubtype="0" fill="hold" grpId="0" nodeType="withEffect">
                                  <p:stCondLst>
                                    <p:cond delay="0"/>
                                  </p:stCondLst>
                                  <p:childTnLst>
                                    <p:animRot by="21600000">
                                      <p:cBhvr>
                                        <p:cTn id="23" dur="2000" fill="hold"/>
                                        <p:tgtEl>
                                          <p:spTgt spid="6">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allAtOnce"/>
      <p:bldP spid="7" grpId="0" build="allAtOnce"/>
      <p:bldP spid="8"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Documents and Settings\pone2008\デスクトップ\2010年度\実験写真\実験写真 047.jpg"/>
          <p:cNvPicPr>
            <a:picLocks noChangeAspect="1" noChangeArrowheads="1"/>
          </p:cNvPicPr>
          <p:nvPr/>
        </p:nvPicPr>
        <p:blipFill>
          <a:blip r:embed="rId2" cstate="print"/>
          <a:srcRect/>
          <a:stretch>
            <a:fillRect/>
          </a:stretch>
        </p:blipFill>
        <p:spPr bwMode="auto">
          <a:xfrm>
            <a:off x="857224" y="500042"/>
            <a:ext cx="7524802" cy="5643602"/>
          </a:xfrm>
          <a:prstGeom prst="rect">
            <a:avLst/>
          </a:prstGeom>
          <a:noFill/>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下矢印 3"/>
          <p:cNvSpPr/>
          <p:nvPr/>
        </p:nvSpPr>
        <p:spPr>
          <a:xfrm>
            <a:off x="3071802" y="2786058"/>
            <a:ext cx="2786082" cy="135732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p:cNvSpPr txBox="1"/>
          <p:nvPr/>
        </p:nvSpPr>
        <p:spPr>
          <a:xfrm>
            <a:off x="2000232" y="4500570"/>
            <a:ext cx="5786478" cy="1200329"/>
          </a:xfrm>
          <a:prstGeom prst="rect">
            <a:avLst/>
          </a:prstGeom>
          <a:noFill/>
        </p:spPr>
        <p:txBody>
          <a:bodyPr wrap="square" rtlCol="0">
            <a:spAutoFit/>
          </a:bodyPr>
          <a:lstStyle/>
          <a:p>
            <a:r>
              <a:rPr kumimoji="1" lang="ja-JP" altLang="en-US" sz="3600" b="1" dirty="0" smtClean="0"/>
              <a:t>電子銃の回路に</a:t>
            </a:r>
            <a:endParaRPr kumimoji="1" lang="en-US" altLang="ja-JP" sz="3600" b="1" dirty="0" smtClean="0"/>
          </a:p>
          <a:p>
            <a:r>
              <a:rPr kumimoji="1" lang="ja-JP" altLang="en-US" sz="3600" b="1" dirty="0" smtClean="0"/>
              <a:t>　　ローパスフィルタを挿入！</a:t>
            </a:r>
            <a:endParaRPr kumimoji="1" lang="ja-JP" altLang="en-US" sz="3600" b="1" dirty="0"/>
          </a:p>
        </p:txBody>
      </p:sp>
      <p:sp>
        <p:nvSpPr>
          <p:cNvPr id="6" name="テキスト ボックス 5"/>
          <p:cNvSpPr txBox="1"/>
          <p:nvPr/>
        </p:nvSpPr>
        <p:spPr>
          <a:xfrm>
            <a:off x="1785918" y="1285860"/>
            <a:ext cx="6286544" cy="1077218"/>
          </a:xfrm>
          <a:prstGeom prst="rect">
            <a:avLst/>
          </a:prstGeom>
          <a:noFill/>
        </p:spPr>
        <p:txBody>
          <a:bodyPr wrap="square" rtlCol="0">
            <a:spAutoFit/>
          </a:bodyPr>
          <a:lstStyle/>
          <a:p>
            <a:r>
              <a:rPr kumimoji="1" lang="ja-JP" altLang="en-US" sz="3200" dirty="0" smtClean="0"/>
              <a:t>様々な試行錯誤から</a:t>
            </a:r>
            <a:endParaRPr kumimoji="1" lang="en-US" altLang="ja-JP" sz="3200" dirty="0" smtClean="0"/>
          </a:p>
          <a:p>
            <a:r>
              <a:rPr lang="ja-JP" altLang="en-US" sz="3200" dirty="0" smtClean="0"/>
              <a:t>　　</a:t>
            </a:r>
            <a:r>
              <a:rPr kumimoji="1" lang="ja-JP" altLang="en-US" sz="3200" dirty="0" smtClean="0"/>
              <a:t>原因は電子銃近辺にある模様</a:t>
            </a:r>
            <a:endParaRPr kumimoji="1" lang="ja-JP" alt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8" presetClass="entr" presetSubtype="16"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diamond(in)">
                                      <p:cBhvr>
                                        <p:cTn id="11"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コンテンツ プレースホルダ 6" descr="電子銃.bmp"/>
          <p:cNvPicPr>
            <a:picLocks noGrp="1" noChangeAspect="1"/>
          </p:cNvPicPr>
          <p:nvPr>
            <p:ph sz="quarter" idx="4294967295"/>
          </p:nvPr>
        </p:nvPicPr>
        <p:blipFill>
          <a:blip r:embed="rId3"/>
          <a:stretch>
            <a:fillRect/>
          </a:stretch>
        </p:blipFill>
        <p:spPr>
          <a:xfrm>
            <a:off x="285720" y="785794"/>
            <a:ext cx="4041775" cy="4643470"/>
          </a:xfrm>
          <a:prstGeom prst="rect">
            <a:avLst/>
          </a:prstGeom>
        </p:spPr>
      </p:pic>
      <p:sp>
        <p:nvSpPr>
          <p:cNvPr id="6" name="テキスト ボックス 5"/>
          <p:cNvSpPr txBox="1"/>
          <p:nvPr/>
        </p:nvSpPr>
        <p:spPr>
          <a:xfrm>
            <a:off x="714348" y="5357826"/>
            <a:ext cx="4500594" cy="461665"/>
          </a:xfrm>
          <a:prstGeom prst="rect">
            <a:avLst/>
          </a:prstGeom>
          <a:noFill/>
        </p:spPr>
        <p:txBody>
          <a:bodyPr wrap="square" rtlCol="0">
            <a:spAutoFit/>
          </a:bodyPr>
          <a:lstStyle/>
          <a:p>
            <a:r>
              <a:rPr kumimoji="1" lang="ja-JP" altLang="en-US" sz="2400" dirty="0" smtClean="0"/>
              <a:t>電子銃の回路図</a:t>
            </a:r>
            <a:endParaRPr kumimoji="1" lang="ja-JP" altLang="en-US" sz="2400" dirty="0"/>
          </a:p>
        </p:txBody>
      </p:sp>
      <p:pic>
        <p:nvPicPr>
          <p:cNvPr id="27650" name="Picture 2" descr="C:\Documents and Settings\pone2008\My Documents\My Pictures\実験写真\実験写真 018.jpg"/>
          <p:cNvPicPr>
            <a:picLocks noChangeAspect="1" noChangeArrowheads="1"/>
          </p:cNvPicPr>
          <p:nvPr/>
        </p:nvPicPr>
        <p:blipFill>
          <a:blip r:embed="rId4"/>
          <a:srcRect/>
          <a:stretch>
            <a:fillRect/>
          </a:stretch>
        </p:blipFill>
        <p:spPr bwMode="auto">
          <a:xfrm>
            <a:off x="4643438" y="1357298"/>
            <a:ext cx="3952903" cy="3500463"/>
          </a:xfrm>
          <a:prstGeom prst="rect">
            <a:avLst/>
          </a:prstGeom>
          <a:noFill/>
        </p:spPr>
      </p:pic>
      <p:sp>
        <p:nvSpPr>
          <p:cNvPr id="8" name="テキスト ボックス 7"/>
          <p:cNvSpPr txBox="1"/>
          <p:nvPr/>
        </p:nvSpPr>
        <p:spPr>
          <a:xfrm>
            <a:off x="5214942" y="5357826"/>
            <a:ext cx="2571768" cy="461665"/>
          </a:xfrm>
          <a:prstGeom prst="rect">
            <a:avLst/>
          </a:prstGeom>
          <a:noFill/>
        </p:spPr>
        <p:txBody>
          <a:bodyPr wrap="square" rtlCol="0">
            <a:spAutoFit/>
          </a:bodyPr>
          <a:lstStyle/>
          <a:p>
            <a:r>
              <a:rPr lang="ja-JP" altLang="en-US" sz="2400" dirty="0" smtClean="0"/>
              <a:t>回路の写真</a:t>
            </a:r>
            <a:endParaRPr kumimoji="1" lang="ja-JP" altLang="en-US" sz="2400" dirty="0"/>
          </a:p>
        </p:txBody>
      </p:sp>
      <p:cxnSp>
        <p:nvCxnSpPr>
          <p:cNvPr id="10" name="直線矢印コネクタ 9"/>
          <p:cNvCxnSpPr/>
          <p:nvPr/>
        </p:nvCxnSpPr>
        <p:spPr>
          <a:xfrm rot="16200000" flipH="1">
            <a:off x="5286380" y="1500174"/>
            <a:ext cx="1928826" cy="78581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直線矢印コネクタ 11"/>
          <p:cNvCxnSpPr/>
          <p:nvPr/>
        </p:nvCxnSpPr>
        <p:spPr>
          <a:xfrm rot="5400000">
            <a:off x="7036611" y="964389"/>
            <a:ext cx="1214446" cy="8572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テキスト ボックス 12"/>
          <p:cNvSpPr txBox="1"/>
          <p:nvPr/>
        </p:nvSpPr>
        <p:spPr>
          <a:xfrm>
            <a:off x="5000628" y="571480"/>
            <a:ext cx="1785950" cy="461665"/>
          </a:xfrm>
          <a:prstGeom prst="rect">
            <a:avLst/>
          </a:prstGeom>
          <a:noFill/>
        </p:spPr>
        <p:txBody>
          <a:bodyPr wrap="square" rtlCol="0">
            <a:spAutoFit/>
          </a:bodyPr>
          <a:lstStyle/>
          <a:p>
            <a:r>
              <a:rPr kumimoji="1" lang="ja-JP" altLang="en-US" sz="2400" dirty="0" smtClean="0"/>
              <a:t>コンデンサ</a:t>
            </a:r>
            <a:endParaRPr kumimoji="1" lang="ja-JP" altLang="en-US" sz="2400" dirty="0"/>
          </a:p>
        </p:txBody>
      </p:sp>
      <p:sp>
        <p:nvSpPr>
          <p:cNvPr id="14" name="テキスト ボックス 13"/>
          <p:cNvSpPr txBox="1"/>
          <p:nvPr/>
        </p:nvSpPr>
        <p:spPr>
          <a:xfrm>
            <a:off x="7572396" y="357166"/>
            <a:ext cx="1285884" cy="461665"/>
          </a:xfrm>
          <a:prstGeom prst="rect">
            <a:avLst/>
          </a:prstGeom>
          <a:noFill/>
        </p:spPr>
        <p:txBody>
          <a:bodyPr wrap="square" rtlCol="0">
            <a:spAutoFit/>
          </a:bodyPr>
          <a:lstStyle/>
          <a:p>
            <a:r>
              <a:rPr kumimoji="1" lang="ja-JP" altLang="en-US" sz="2400" dirty="0" smtClean="0"/>
              <a:t>抵抗</a:t>
            </a:r>
            <a:endParaRPr kumimoji="1" lang="ja-JP" altLang="en-US" sz="2400"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1285852" y="1571612"/>
            <a:ext cx="7215238" cy="707886"/>
          </a:xfrm>
          <a:prstGeom prst="rect">
            <a:avLst/>
          </a:prstGeom>
          <a:noFill/>
        </p:spPr>
        <p:txBody>
          <a:bodyPr wrap="square" rtlCol="0">
            <a:spAutoFit/>
          </a:bodyPr>
          <a:lstStyle/>
          <a:p>
            <a:r>
              <a:rPr kumimoji="1" lang="ja-JP" altLang="en-US" sz="4000" dirty="0" smtClean="0"/>
              <a:t>以上のような改良を行った結果</a:t>
            </a:r>
            <a:endParaRPr kumimoji="1" lang="ja-JP" altLang="en-US" sz="4000" dirty="0"/>
          </a:p>
        </p:txBody>
      </p:sp>
      <p:sp>
        <p:nvSpPr>
          <p:cNvPr id="5" name="テキスト ボックス 4"/>
          <p:cNvSpPr txBox="1"/>
          <p:nvPr/>
        </p:nvSpPr>
        <p:spPr>
          <a:xfrm>
            <a:off x="285720" y="3143248"/>
            <a:ext cx="8858280" cy="1200329"/>
          </a:xfrm>
          <a:prstGeom prst="rect">
            <a:avLst/>
          </a:prstGeom>
          <a:noFill/>
        </p:spPr>
        <p:txBody>
          <a:bodyPr wrap="square" rtlCol="0">
            <a:spAutoFit/>
          </a:bodyPr>
          <a:lstStyle/>
          <a:p>
            <a:r>
              <a:rPr kumimoji="1" lang="ja-JP" altLang="en-US" sz="7200" dirty="0" smtClean="0">
                <a:solidFill>
                  <a:srgbClr val="FF0000"/>
                </a:solidFill>
              </a:rPr>
              <a:t>信号が見えた！！！</a:t>
            </a:r>
            <a:endParaRPr kumimoji="1" lang="ja-JP" altLang="en-US" sz="72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928926" y="357166"/>
            <a:ext cx="3786214" cy="707886"/>
          </a:xfrm>
          <a:prstGeom prst="rect">
            <a:avLst/>
          </a:prstGeom>
          <a:noFill/>
        </p:spPr>
        <p:txBody>
          <a:bodyPr wrap="square" rtlCol="0">
            <a:spAutoFit/>
          </a:bodyPr>
          <a:lstStyle/>
          <a:p>
            <a:r>
              <a:rPr lang="ja-JP" altLang="en-US" sz="4000" dirty="0" smtClean="0"/>
              <a:t>改良後</a:t>
            </a:r>
            <a:r>
              <a:rPr kumimoji="1" lang="ja-JP" altLang="en-US" sz="4000" dirty="0" smtClean="0"/>
              <a:t>の</a:t>
            </a:r>
            <a:r>
              <a:rPr kumimoji="1" lang="ja-JP" altLang="en-US" sz="4000" dirty="0" smtClean="0"/>
              <a:t>写真</a:t>
            </a:r>
            <a:endParaRPr kumimoji="1" lang="ja-JP" altLang="en-US" sz="4000" dirty="0"/>
          </a:p>
        </p:txBody>
      </p:sp>
      <p:pic>
        <p:nvPicPr>
          <p:cNvPr id="28678" name="Picture 6" descr="C:\Documents and Settings\pone2008\My Documents\My Pictures\実験写真\画像 049.jpg"/>
          <p:cNvPicPr>
            <a:picLocks noChangeAspect="1" noChangeArrowheads="1"/>
          </p:cNvPicPr>
          <p:nvPr/>
        </p:nvPicPr>
        <p:blipFill>
          <a:blip r:embed="rId3" cstate="print"/>
          <a:srcRect/>
          <a:stretch>
            <a:fillRect/>
          </a:stretch>
        </p:blipFill>
        <p:spPr bwMode="auto">
          <a:xfrm>
            <a:off x="1000100" y="1142984"/>
            <a:ext cx="7215238" cy="5411427"/>
          </a:xfrm>
          <a:prstGeom prst="rect">
            <a:avLst/>
          </a:prstGeom>
          <a:noFill/>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857224" y="3143249"/>
            <a:ext cx="7429552" cy="1015663"/>
          </a:xfrm>
          <a:prstGeom prst="rect">
            <a:avLst/>
          </a:prstGeom>
          <a:noFill/>
        </p:spPr>
        <p:txBody>
          <a:bodyPr wrap="square" rtlCol="0">
            <a:spAutoFit/>
          </a:bodyPr>
          <a:lstStyle/>
          <a:p>
            <a:r>
              <a:rPr kumimoji="1" lang="ja-JP" altLang="en-US" sz="6000" dirty="0" smtClean="0"/>
              <a:t>電子銃に問題が！！</a:t>
            </a:r>
            <a:endParaRPr kumimoji="1" lang="ja-JP" altLang="en-US" sz="6000" dirty="0"/>
          </a:p>
        </p:txBody>
      </p:sp>
      <p:sp>
        <p:nvSpPr>
          <p:cNvPr id="3" name="テキスト ボックス 2"/>
          <p:cNvSpPr txBox="1"/>
          <p:nvPr/>
        </p:nvSpPr>
        <p:spPr>
          <a:xfrm>
            <a:off x="857224" y="1643051"/>
            <a:ext cx="6143668" cy="1015663"/>
          </a:xfrm>
          <a:prstGeom prst="rect">
            <a:avLst/>
          </a:prstGeom>
          <a:noFill/>
        </p:spPr>
        <p:txBody>
          <a:bodyPr wrap="square" rtlCol="0">
            <a:spAutoFit/>
          </a:bodyPr>
          <a:lstStyle/>
          <a:p>
            <a:r>
              <a:rPr kumimoji="1" lang="ja-JP" altLang="en-US" sz="6000" dirty="0" smtClean="0"/>
              <a:t>ところがここで</a:t>
            </a:r>
            <a:endParaRPr kumimoji="1" lang="ja-JP" altLang="en-US" sz="6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3"/>
          <p:cNvGraphicFramePr>
            <a:graphicFrameLocks noChangeAspect="1"/>
          </p:cNvGraphicFramePr>
          <p:nvPr/>
        </p:nvGraphicFramePr>
        <p:xfrm>
          <a:off x="1428728" y="1571612"/>
          <a:ext cx="1285884" cy="1061636"/>
        </p:xfrm>
        <a:graphic>
          <a:graphicData uri="http://schemas.openxmlformats.org/presentationml/2006/ole">
            <p:oleObj spid="_x0000_s40962" name="数式" r:id="rId3" imgW="291960" imgH="241200" progId="Equation.3">
              <p:embed/>
            </p:oleObj>
          </a:graphicData>
        </a:graphic>
      </p:graphicFrame>
      <p:sp>
        <p:nvSpPr>
          <p:cNvPr id="4" name="テキスト ボックス 3"/>
          <p:cNvSpPr txBox="1"/>
          <p:nvPr/>
        </p:nvSpPr>
        <p:spPr>
          <a:xfrm>
            <a:off x="2786050" y="1857364"/>
            <a:ext cx="2428892" cy="584775"/>
          </a:xfrm>
          <a:prstGeom prst="rect">
            <a:avLst/>
          </a:prstGeom>
          <a:noFill/>
        </p:spPr>
        <p:txBody>
          <a:bodyPr wrap="square" rtlCol="0">
            <a:spAutoFit/>
          </a:bodyPr>
          <a:lstStyle/>
          <a:p>
            <a:r>
              <a:rPr kumimoji="1" lang="ja-JP" altLang="en-US" sz="3200" dirty="0" smtClean="0"/>
              <a:t>は準</a:t>
            </a:r>
            <a:r>
              <a:rPr lang="ja-JP" altLang="en-US" sz="3200" dirty="0" smtClean="0"/>
              <a:t>安定</a:t>
            </a:r>
            <a:endParaRPr kumimoji="1" lang="ja-JP" altLang="en-US" sz="3200" dirty="0"/>
          </a:p>
        </p:txBody>
      </p:sp>
      <p:graphicFrame>
        <p:nvGraphicFramePr>
          <p:cNvPr id="5" name="Object 7"/>
          <p:cNvGraphicFramePr>
            <a:graphicFrameLocks noChangeAspect="1"/>
          </p:cNvGraphicFramePr>
          <p:nvPr/>
        </p:nvGraphicFramePr>
        <p:xfrm>
          <a:off x="1428728" y="3143248"/>
          <a:ext cx="1369165" cy="1000132"/>
        </p:xfrm>
        <a:graphic>
          <a:graphicData uri="http://schemas.openxmlformats.org/presentationml/2006/ole">
            <p:oleObj spid="_x0000_s40963" name="数式" r:id="rId4" imgW="330120" imgH="241200" progId="Equation.3">
              <p:embed/>
            </p:oleObj>
          </a:graphicData>
        </a:graphic>
      </p:graphicFrame>
      <p:sp>
        <p:nvSpPr>
          <p:cNvPr id="6" name="テキスト ボックス 5"/>
          <p:cNvSpPr txBox="1"/>
          <p:nvPr/>
        </p:nvSpPr>
        <p:spPr>
          <a:xfrm>
            <a:off x="2643174" y="3429000"/>
            <a:ext cx="5143536" cy="1077218"/>
          </a:xfrm>
          <a:prstGeom prst="rect">
            <a:avLst/>
          </a:prstGeom>
          <a:noFill/>
        </p:spPr>
        <p:txBody>
          <a:bodyPr wrap="square" rtlCol="0">
            <a:spAutoFit/>
          </a:bodyPr>
          <a:lstStyle/>
          <a:p>
            <a:r>
              <a:rPr kumimoji="1" lang="ja-JP" altLang="en-US" sz="3200" dirty="0" smtClean="0"/>
              <a:t>は不</a:t>
            </a:r>
            <a:r>
              <a:rPr lang="ja-JP" altLang="en-US" sz="3200" dirty="0" smtClean="0"/>
              <a:t>安定</a:t>
            </a:r>
            <a:endParaRPr lang="en-US" altLang="ja-JP" sz="3200" dirty="0" smtClean="0"/>
          </a:p>
          <a:p>
            <a:r>
              <a:rPr kumimoji="1" lang="ja-JP" altLang="en-US" sz="3200" dirty="0" smtClean="0"/>
              <a:t>　　すぐに基底状態に落ちる</a:t>
            </a:r>
            <a:endParaRPr kumimoji="1" lang="ja-JP" altLang="en-US" sz="3200"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コンテンツ プレースホルダ 6" descr="電子銃.bmp"/>
          <p:cNvPicPr>
            <a:picLocks noGrp="1" noChangeAspect="1"/>
          </p:cNvPicPr>
          <p:nvPr>
            <p:ph sz="quarter" idx="4"/>
          </p:nvPr>
        </p:nvPicPr>
        <p:blipFill>
          <a:blip r:embed="rId3"/>
          <a:stretch>
            <a:fillRect/>
          </a:stretch>
        </p:blipFill>
        <p:spPr>
          <a:xfrm>
            <a:off x="4645025" y="1643050"/>
            <a:ext cx="4041775" cy="4643470"/>
          </a:xfrm>
        </p:spPr>
      </p:pic>
      <p:sp>
        <p:nvSpPr>
          <p:cNvPr id="4" name="コンテンツ プレースホルダ 3"/>
          <p:cNvSpPr>
            <a:spLocks noGrp="1"/>
          </p:cNvSpPr>
          <p:nvPr>
            <p:ph sz="half" idx="2"/>
          </p:nvPr>
        </p:nvSpPr>
        <p:spPr>
          <a:xfrm>
            <a:off x="457200" y="785794"/>
            <a:ext cx="4040188" cy="5786478"/>
          </a:xfrm>
        </p:spPr>
        <p:txBody>
          <a:bodyPr/>
          <a:lstStyle/>
          <a:p>
            <a:r>
              <a:rPr kumimoji="1" lang="ja-JP" altLang="en-US" dirty="0" smtClean="0"/>
              <a:t>熱電子を放出する回路自体の電位を下げるために、もうひとつ電源を用いたが、なぜかしばらく使っているとその電圧が安定しなくなるという問題が発生した。（右図）</a:t>
            </a:r>
            <a:endParaRPr kumimoji="1" lang="en-US" altLang="ja-JP" dirty="0" smtClean="0"/>
          </a:p>
          <a:p>
            <a:r>
              <a:rPr lang="ja-JP" altLang="en-US" dirty="0" smtClean="0"/>
              <a:t>具体的には、はじめ</a:t>
            </a:r>
            <a:r>
              <a:rPr lang="en-US" altLang="ja-JP" dirty="0" smtClean="0"/>
              <a:t>10V</a:t>
            </a:r>
            <a:r>
              <a:rPr lang="ja-JP" altLang="en-US" dirty="0" smtClean="0"/>
              <a:t>に設定していたのが、突然、－</a:t>
            </a:r>
            <a:r>
              <a:rPr lang="en-US" altLang="ja-JP" dirty="0" smtClean="0"/>
              <a:t>0.9V</a:t>
            </a:r>
            <a:r>
              <a:rPr lang="ja-JP" altLang="en-US" dirty="0" smtClean="0"/>
              <a:t>になり、それに伴って主電源のほうも</a:t>
            </a:r>
            <a:r>
              <a:rPr lang="en-US" altLang="ja-JP" dirty="0" smtClean="0"/>
              <a:t>1.9V</a:t>
            </a:r>
            <a:r>
              <a:rPr lang="ja-JP" altLang="en-US" dirty="0" smtClean="0"/>
              <a:t>から</a:t>
            </a:r>
            <a:r>
              <a:rPr lang="en-US" altLang="ja-JP" dirty="0" smtClean="0"/>
              <a:t>1.4V</a:t>
            </a:r>
            <a:r>
              <a:rPr lang="ja-JP" altLang="en-US" dirty="0" smtClean="0"/>
              <a:t>になった。</a:t>
            </a:r>
            <a:endParaRPr kumimoji="1" lang="ja-JP" altLang="en-US" dirty="0"/>
          </a:p>
        </p:txBody>
      </p:sp>
      <p:sp>
        <p:nvSpPr>
          <p:cNvPr id="5" name="テキスト プレースホルダ 4"/>
          <p:cNvSpPr>
            <a:spLocks noGrp="1"/>
          </p:cNvSpPr>
          <p:nvPr>
            <p:ph type="body" sz="quarter" idx="3"/>
          </p:nvPr>
        </p:nvSpPr>
        <p:spPr/>
        <p:txBody>
          <a:bodyPr/>
          <a:lstStyle/>
          <a:p>
            <a:endParaRPr kumimoji="1" lang="ja-JP" altLang="en-US"/>
          </a:p>
        </p:txBody>
      </p:sp>
      <p:sp>
        <p:nvSpPr>
          <p:cNvPr id="9" name="円/楕円 8"/>
          <p:cNvSpPr/>
          <p:nvPr/>
        </p:nvSpPr>
        <p:spPr>
          <a:xfrm>
            <a:off x="7143768" y="5072074"/>
            <a:ext cx="785818" cy="928694"/>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上矢印 9"/>
          <p:cNvSpPr/>
          <p:nvPr/>
        </p:nvSpPr>
        <p:spPr>
          <a:xfrm rot="13595653">
            <a:off x="7942320" y="4359870"/>
            <a:ext cx="484632" cy="833726"/>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円/楕円 10"/>
          <p:cNvSpPr/>
          <p:nvPr/>
        </p:nvSpPr>
        <p:spPr>
          <a:xfrm>
            <a:off x="6429388" y="4500570"/>
            <a:ext cx="785818" cy="928694"/>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上矢印 11"/>
          <p:cNvSpPr/>
          <p:nvPr/>
        </p:nvSpPr>
        <p:spPr>
          <a:xfrm rot="13595653">
            <a:off x="7227939" y="3831824"/>
            <a:ext cx="484632" cy="833726"/>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mph" presetSubtype="0" fill="hold" grpId="0" nodeType="clickEffect">
                                  <p:stCondLst>
                                    <p:cond delay="0"/>
                                  </p:stCondLst>
                                  <p:childTnLst>
                                    <p:anim calcmode="discrete" valueType="str">
                                      <p:cBhvr>
                                        <p:cTn id="6" dur="1000" fill="hold"/>
                                        <p:tgtEl>
                                          <p:spTgt spid="9"/>
                                        </p:tgtEl>
                                        <p:attrNameLst>
                                          <p:attrName>style.visibility</p:attrName>
                                        </p:attrNameLst>
                                      </p:cBhvr>
                                      <p:tavLst>
                                        <p:tav tm="0">
                                          <p:val>
                                            <p:strVal val="hidden"/>
                                          </p:val>
                                        </p:tav>
                                        <p:tav tm="50000">
                                          <p:val>
                                            <p:strVal val="visible"/>
                                          </p:val>
                                        </p:tav>
                                      </p:tavLst>
                                    </p:anim>
                                  </p:childTnLst>
                                </p:cTn>
                              </p:par>
                              <p:par>
                                <p:cTn id="7" presetID="35" presetClass="emph" presetSubtype="0" fill="hold" grpId="0" nodeType="withEffect">
                                  <p:stCondLst>
                                    <p:cond delay="0"/>
                                  </p:stCondLst>
                                  <p:childTnLst>
                                    <p:anim calcmode="discrete" valueType="str">
                                      <p:cBhvr>
                                        <p:cTn id="8" dur="1000" fill="hold"/>
                                        <p:tgtEl>
                                          <p:spTgt spid="10"/>
                                        </p:tgtEl>
                                        <p:attrNameLst>
                                          <p:attrName>style.visibility</p:attrName>
                                        </p:attrNameLst>
                                      </p:cBhvr>
                                      <p:tavLst>
                                        <p:tav tm="0">
                                          <p:val>
                                            <p:strVal val="hidden"/>
                                          </p:val>
                                        </p:tav>
                                        <p:tav tm="50000">
                                          <p:val>
                                            <p:strVal val="visible"/>
                                          </p:val>
                                        </p:tav>
                                      </p:tavLst>
                                    </p:anim>
                                  </p:childTnLst>
                                </p:cTn>
                              </p:par>
                            </p:childTnLst>
                          </p:cTn>
                        </p:par>
                        <p:par>
                          <p:cTn id="9" fill="hold">
                            <p:stCondLst>
                              <p:cond delay="1000"/>
                            </p:stCondLst>
                            <p:childTnLst>
                              <p:par>
                                <p:cTn id="10" presetID="35" presetClass="emph" presetSubtype="0" fill="hold" grpId="1" nodeType="afterEffect">
                                  <p:stCondLst>
                                    <p:cond delay="0"/>
                                  </p:stCondLst>
                                  <p:childTnLst>
                                    <p:anim calcmode="discrete" valueType="str">
                                      <p:cBhvr>
                                        <p:cTn id="11" dur="1000" fill="hold"/>
                                        <p:tgtEl>
                                          <p:spTgt spid="9"/>
                                        </p:tgtEl>
                                        <p:attrNameLst>
                                          <p:attrName>style.visibility</p:attrName>
                                        </p:attrNameLst>
                                      </p:cBhvr>
                                      <p:tavLst>
                                        <p:tav tm="0">
                                          <p:val>
                                            <p:strVal val="hidden"/>
                                          </p:val>
                                        </p:tav>
                                        <p:tav tm="50000">
                                          <p:val>
                                            <p:strVal val="visible"/>
                                          </p:val>
                                        </p:tav>
                                      </p:tavLst>
                                    </p:anim>
                                  </p:childTnLst>
                                </p:cTn>
                              </p:par>
                              <p:par>
                                <p:cTn id="12" presetID="35" presetClass="emph" presetSubtype="0" fill="hold" grpId="1" nodeType="withEffect">
                                  <p:stCondLst>
                                    <p:cond delay="0"/>
                                  </p:stCondLst>
                                  <p:childTnLst>
                                    <p:anim calcmode="discrete" valueType="str">
                                      <p:cBhvr>
                                        <p:cTn id="13" dur="1000" fill="hold"/>
                                        <p:tgtEl>
                                          <p:spTgt spid="10"/>
                                        </p:tgtEl>
                                        <p:attrNameLst>
                                          <p:attrName>style.visibility</p:attrName>
                                        </p:attrNameLst>
                                      </p:cBhvr>
                                      <p:tavLst>
                                        <p:tav tm="0">
                                          <p:val>
                                            <p:strVal val="hidden"/>
                                          </p:val>
                                        </p:tav>
                                        <p:tav tm="50000">
                                          <p:val>
                                            <p:strVal val="visible"/>
                                          </p:val>
                                        </p:tav>
                                      </p:tavLst>
                                    </p:anim>
                                  </p:childTnLst>
                                </p:cTn>
                              </p:par>
                            </p:childTnLst>
                          </p:cTn>
                        </p:par>
                        <p:par>
                          <p:cTn id="14" fill="hold">
                            <p:stCondLst>
                              <p:cond delay="2000"/>
                            </p:stCondLst>
                            <p:childTnLst>
                              <p:par>
                                <p:cTn id="15" presetID="35" presetClass="emph" presetSubtype="0" fill="hold" grpId="2" nodeType="afterEffect">
                                  <p:stCondLst>
                                    <p:cond delay="0"/>
                                  </p:stCondLst>
                                  <p:childTnLst>
                                    <p:anim calcmode="discrete" valueType="str">
                                      <p:cBhvr>
                                        <p:cTn id="16" dur="1000" fill="hold"/>
                                        <p:tgtEl>
                                          <p:spTgt spid="9"/>
                                        </p:tgtEl>
                                        <p:attrNameLst>
                                          <p:attrName>style.visibility</p:attrName>
                                        </p:attrNameLst>
                                      </p:cBhvr>
                                      <p:tavLst>
                                        <p:tav tm="0">
                                          <p:val>
                                            <p:strVal val="hidden"/>
                                          </p:val>
                                        </p:tav>
                                        <p:tav tm="50000">
                                          <p:val>
                                            <p:strVal val="visible"/>
                                          </p:val>
                                        </p:tav>
                                      </p:tavLst>
                                    </p:anim>
                                  </p:childTnLst>
                                </p:cTn>
                              </p:par>
                              <p:par>
                                <p:cTn id="17" presetID="35" presetClass="emph" presetSubtype="0" fill="hold" grpId="2" nodeType="withEffect">
                                  <p:stCondLst>
                                    <p:cond delay="0"/>
                                  </p:stCondLst>
                                  <p:childTnLst>
                                    <p:anim calcmode="discrete" valueType="str">
                                      <p:cBhvr>
                                        <p:cTn id="18" dur="1000" fill="hold"/>
                                        <p:tgtEl>
                                          <p:spTgt spid="10"/>
                                        </p:tgtEl>
                                        <p:attrNameLst>
                                          <p:attrName>style.visibility</p:attrName>
                                        </p:attrNameLst>
                                      </p:cBhvr>
                                      <p:tavLst>
                                        <p:tav tm="0">
                                          <p:val>
                                            <p:strVal val="hidden"/>
                                          </p:val>
                                        </p:tav>
                                        <p:tav tm="50000">
                                          <p:val>
                                            <p:strVal val="visible"/>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grpId="3" nodeType="clickEffect">
                                  <p:stCondLst>
                                    <p:cond delay="0"/>
                                  </p:stCondLst>
                                  <p:childTnLst>
                                    <p:animEffect transition="out" filter="fade">
                                      <p:cBhvr>
                                        <p:cTn id="22" dur="500"/>
                                        <p:tgtEl>
                                          <p:spTgt spid="9"/>
                                        </p:tgtEl>
                                      </p:cBhvr>
                                    </p:animEffect>
                                    <p:set>
                                      <p:cBhvr>
                                        <p:cTn id="23" dur="1" fill="hold">
                                          <p:stCondLst>
                                            <p:cond delay="499"/>
                                          </p:stCondLst>
                                        </p:cTn>
                                        <p:tgtEl>
                                          <p:spTgt spid="9"/>
                                        </p:tgtEl>
                                        <p:attrNameLst>
                                          <p:attrName>style.visibility</p:attrName>
                                        </p:attrNameLst>
                                      </p:cBhvr>
                                      <p:to>
                                        <p:strVal val="hidden"/>
                                      </p:to>
                                    </p:set>
                                  </p:childTnLst>
                                </p:cTn>
                              </p:par>
                              <p:par>
                                <p:cTn id="24" presetID="10" presetClass="exit" presetSubtype="0" fill="hold" grpId="3" nodeType="withEffect">
                                  <p:stCondLst>
                                    <p:cond delay="0"/>
                                  </p:stCondLst>
                                  <p:childTnLst>
                                    <p:animEffect transition="out" filter="fade">
                                      <p:cBhvr>
                                        <p:cTn id="25" dur="500"/>
                                        <p:tgtEl>
                                          <p:spTgt spid="10"/>
                                        </p:tgtEl>
                                      </p:cBhvr>
                                    </p:animEffect>
                                    <p:set>
                                      <p:cBhvr>
                                        <p:cTn id="26" dur="1" fill="hold">
                                          <p:stCondLst>
                                            <p:cond delay="499"/>
                                          </p:stCondLst>
                                        </p:cTn>
                                        <p:tgtEl>
                                          <p:spTgt spid="10"/>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3"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par>
                                <p:cTn id="32" presetID="10" presetClass="entr" presetSubtype="0" fill="hold" grpId="3"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500"/>
                                        <p:tgtEl>
                                          <p:spTgt spid="12"/>
                                        </p:tgtEl>
                                      </p:cBhvr>
                                    </p:animEffect>
                                  </p:childTnLst>
                                </p:cTn>
                              </p:par>
                            </p:childTnLst>
                          </p:cTn>
                        </p:par>
                        <p:par>
                          <p:cTn id="35" fill="hold">
                            <p:stCondLst>
                              <p:cond delay="500"/>
                            </p:stCondLst>
                            <p:childTnLst>
                              <p:par>
                                <p:cTn id="36" presetID="35" presetClass="emph" presetSubtype="0" repeatCount="3000" fill="hold" grpId="0" nodeType="afterEffect">
                                  <p:stCondLst>
                                    <p:cond delay="0"/>
                                  </p:stCondLst>
                                  <p:childTnLst>
                                    <p:anim calcmode="discrete" valueType="str">
                                      <p:cBhvr>
                                        <p:cTn id="37" dur="1000" fill="hold"/>
                                        <p:tgtEl>
                                          <p:spTgt spid="11"/>
                                        </p:tgtEl>
                                        <p:attrNameLst>
                                          <p:attrName>style.visibility</p:attrName>
                                        </p:attrNameLst>
                                      </p:cBhvr>
                                      <p:tavLst>
                                        <p:tav tm="0">
                                          <p:val>
                                            <p:strVal val="hidden"/>
                                          </p:val>
                                        </p:tav>
                                        <p:tav tm="50000">
                                          <p:val>
                                            <p:strVal val="visible"/>
                                          </p:val>
                                        </p:tav>
                                      </p:tavLst>
                                    </p:anim>
                                  </p:childTnLst>
                                </p:cTn>
                              </p:par>
                              <p:par>
                                <p:cTn id="38" presetID="35" presetClass="emph" presetSubtype="0" repeatCount="3000" fill="hold" grpId="1" nodeType="withEffect">
                                  <p:stCondLst>
                                    <p:cond delay="0"/>
                                  </p:stCondLst>
                                  <p:childTnLst>
                                    <p:anim calcmode="discrete" valueType="str">
                                      <p:cBhvr>
                                        <p:cTn id="39" dur="1000" fill="hold"/>
                                        <p:tgtEl>
                                          <p:spTgt spid="11"/>
                                        </p:tgtEl>
                                        <p:attrNameLst>
                                          <p:attrName>style.visibility</p:attrName>
                                        </p:attrNameLst>
                                      </p:cBhvr>
                                      <p:tavLst>
                                        <p:tav tm="0">
                                          <p:val>
                                            <p:strVal val="hidden"/>
                                          </p:val>
                                        </p:tav>
                                        <p:tav tm="50000">
                                          <p:val>
                                            <p:strVal val="visible"/>
                                          </p:val>
                                        </p:tav>
                                      </p:tavLst>
                                    </p:anim>
                                  </p:childTnLst>
                                </p:cTn>
                              </p:par>
                              <p:par>
                                <p:cTn id="40" presetID="35" presetClass="emph" presetSubtype="0" repeatCount="3000" fill="hold" grpId="2" nodeType="withEffect">
                                  <p:stCondLst>
                                    <p:cond delay="0"/>
                                  </p:stCondLst>
                                  <p:childTnLst>
                                    <p:anim calcmode="discrete" valueType="str">
                                      <p:cBhvr>
                                        <p:cTn id="41" dur="1000" fill="hold"/>
                                        <p:tgtEl>
                                          <p:spTgt spid="11"/>
                                        </p:tgtEl>
                                        <p:attrNameLst>
                                          <p:attrName>style.visibility</p:attrName>
                                        </p:attrNameLst>
                                      </p:cBhvr>
                                      <p:tavLst>
                                        <p:tav tm="0">
                                          <p:val>
                                            <p:strVal val="hidden"/>
                                          </p:val>
                                        </p:tav>
                                        <p:tav tm="50000">
                                          <p:val>
                                            <p:strVal val="visible"/>
                                          </p:val>
                                        </p:tav>
                                      </p:tavLst>
                                    </p:anim>
                                  </p:childTnLst>
                                </p:cTn>
                              </p:par>
                              <p:par>
                                <p:cTn id="42" presetID="35" presetClass="emph" presetSubtype="0" repeatCount="3000" fill="hold" grpId="0" nodeType="withEffect">
                                  <p:stCondLst>
                                    <p:cond delay="0"/>
                                  </p:stCondLst>
                                  <p:childTnLst>
                                    <p:anim calcmode="discrete" valueType="str">
                                      <p:cBhvr>
                                        <p:cTn id="43" dur="1000" fill="hold"/>
                                        <p:tgtEl>
                                          <p:spTgt spid="12"/>
                                        </p:tgtEl>
                                        <p:attrNameLst>
                                          <p:attrName>style.visibility</p:attrName>
                                        </p:attrNameLst>
                                      </p:cBhvr>
                                      <p:tavLst>
                                        <p:tav tm="0">
                                          <p:val>
                                            <p:strVal val="hidden"/>
                                          </p:val>
                                        </p:tav>
                                        <p:tav tm="50000">
                                          <p:val>
                                            <p:strVal val="visible"/>
                                          </p:val>
                                        </p:tav>
                                      </p:tavLst>
                                    </p:anim>
                                  </p:childTnLst>
                                </p:cTn>
                              </p:par>
                              <p:par>
                                <p:cTn id="44" presetID="35" presetClass="emph" presetSubtype="0" repeatCount="3000" fill="hold" grpId="1" nodeType="withEffect">
                                  <p:stCondLst>
                                    <p:cond delay="0"/>
                                  </p:stCondLst>
                                  <p:childTnLst>
                                    <p:anim calcmode="discrete" valueType="str">
                                      <p:cBhvr>
                                        <p:cTn id="45" dur="1000" fill="hold"/>
                                        <p:tgtEl>
                                          <p:spTgt spid="12"/>
                                        </p:tgtEl>
                                        <p:attrNameLst>
                                          <p:attrName>style.visibility</p:attrName>
                                        </p:attrNameLst>
                                      </p:cBhvr>
                                      <p:tavLst>
                                        <p:tav tm="0">
                                          <p:val>
                                            <p:strVal val="hidden"/>
                                          </p:val>
                                        </p:tav>
                                        <p:tav tm="50000">
                                          <p:val>
                                            <p:strVal val="visible"/>
                                          </p:val>
                                        </p:tav>
                                      </p:tavLst>
                                    </p:anim>
                                  </p:childTnLst>
                                </p:cTn>
                              </p:par>
                              <p:par>
                                <p:cTn id="46" presetID="35" presetClass="emph" presetSubtype="0" repeatCount="3000" fill="hold" grpId="2" nodeType="withEffect">
                                  <p:stCondLst>
                                    <p:cond delay="0"/>
                                  </p:stCondLst>
                                  <p:childTnLst>
                                    <p:anim calcmode="discrete" valueType="str">
                                      <p:cBhvr>
                                        <p:cTn id="47" dur="1000" fill="hold"/>
                                        <p:tgtEl>
                                          <p:spTgt spid="12"/>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9" grpId="2" animBg="1"/>
      <p:bldP spid="9" grpId="3" animBg="1"/>
      <p:bldP spid="10" grpId="0" animBg="1"/>
      <p:bldP spid="10" grpId="1" animBg="1"/>
      <p:bldP spid="10" grpId="2" animBg="1"/>
      <p:bldP spid="10" grpId="3" animBg="1"/>
      <p:bldP spid="11" grpId="0" animBg="1"/>
      <p:bldP spid="11" grpId="1" animBg="1"/>
      <p:bldP spid="11" grpId="2" animBg="1"/>
      <p:bldP spid="11" grpId="3" animBg="1"/>
      <p:bldP spid="12" grpId="0" animBg="1"/>
      <p:bldP spid="12" grpId="1" animBg="1"/>
      <p:bldP spid="12" grpId="2" animBg="1"/>
      <p:bldP spid="12" grpId="3"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コンテンツ プレースホルダ 6" descr="電子銃.bmp"/>
          <p:cNvPicPr>
            <a:picLocks noChangeAspect="1"/>
          </p:cNvPicPr>
          <p:nvPr/>
        </p:nvPicPr>
        <p:blipFill>
          <a:blip r:embed="rId2"/>
          <a:stretch>
            <a:fillRect/>
          </a:stretch>
        </p:blipFill>
        <p:spPr>
          <a:xfrm>
            <a:off x="4929190" y="1643050"/>
            <a:ext cx="4041775" cy="4643470"/>
          </a:xfrm>
          <a:prstGeom prst="rect">
            <a:avLst/>
          </a:prstGeom>
        </p:spPr>
      </p:pic>
      <p:sp>
        <p:nvSpPr>
          <p:cNvPr id="7" name="テキスト ボックス 6"/>
          <p:cNvSpPr txBox="1"/>
          <p:nvPr/>
        </p:nvSpPr>
        <p:spPr>
          <a:xfrm>
            <a:off x="928662" y="571480"/>
            <a:ext cx="3571900" cy="707886"/>
          </a:xfrm>
          <a:prstGeom prst="rect">
            <a:avLst/>
          </a:prstGeom>
          <a:noFill/>
        </p:spPr>
        <p:txBody>
          <a:bodyPr wrap="square" rtlCol="0">
            <a:spAutoFit/>
          </a:bodyPr>
          <a:lstStyle/>
          <a:p>
            <a:r>
              <a:rPr lang="ja-JP" altLang="en-US" sz="4000" dirty="0" smtClean="0"/>
              <a:t>原因は？</a:t>
            </a:r>
            <a:endParaRPr kumimoji="1" lang="ja-JP" altLang="en-US" sz="4000" dirty="0"/>
          </a:p>
        </p:txBody>
      </p:sp>
      <p:sp>
        <p:nvSpPr>
          <p:cNvPr id="8" name="テキスト ボックス 7"/>
          <p:cNvSpPr txBox="1"/>
          <p:nvPr/>
        </p:nvSpPr>
        <p:spPr>
          <a:xfrm>
            <a:off x="500034" y="3071810"/>
            <a:ext cx="3500462" cy="1384995"/>
          </a:xfrm>
          <a:prstGeom prst="rect">
            <a:avLst/>
          </a:prstGeom>
          <a:noFill/>
        </p:spPr>
        <p:txBody>
          <a:bodyPr wrap="square" rtlCol="0">
            <a:spAutoFit/>
          </a:bodyPr>
          <a:lstStyle/>
          <a:p>
            <a:r>
              <a:rPr kumimoji="1" lang="ja-JP" altLang="en-US" sz="2800" dirty="0" smtClean="0"/>
              <a:t>①電子銃の放電部が</a:t>
            </a:r>
            <a:endParaRPr kumimoji="1" lang="en-US" altLang="ja-JP" sz="2800" dirty="0" smtClean="0"/>
          </a:p>
          <a:p>
            <a:r>
              <a:rPr kumimoji="1" lang="ja-JP" altLang="en-US" sz="2800" dirty="0" smtClean="0"/>
              <a:t>　　</a:t>
            </a:r>
            <a:r>
              <a:rPr lang="ja-JP" altLang="en-US" sz="2800" dirty="0" smtClean="0"/>
              <a:t>グリッド</a:t>
            </a:r>
            <a:r>
              <a:rPr kumimoji="1" lang="ja-JP" altLang="en-US" sz="2800" dirty="0" smtClean="0"/>
              <a:t>に</a:t>
            </a:r>
            <a:r>
              <a:rPr kumimoji="1" lang="ja-JP" altLang="en-US" sz="2800" dirty="0" smtClean="0"/>
              <a:t>接して</a:t>
            </a:r>
            <a:endParaRPr lang="en-US" altLang="ja-JP" sz="2800" dirty="0" smtClean="0"/>
          </a:p>
          <a:p>
            <a:r>
              <a:rPr kumimoji="1" lang="ja-JP" altLang="en-US" sz="2800" dirty="0" smtClean="0"/>
              <a:t>　　ショート</a:t>
            </a:r>
            <a:r>
              <a:rPr kumimoji="1" lang="ja-JP" altLang="en-US" sz="2800" dirty="0" smtClean="0"/>
              <a:t>してた</a:t>
            </a:r>
            <a:endParaRPr kumimoji="1" lang="ja-JP" altLang="en-US" sz="2800" dirty="0"/>
          </a:p>
        </p:txBody>
      </p:sp>
      <p:sp>
        <p:nvSpPr>
          <p:cNvPr id="10" name="円/楕円 9"/>
          <p:cNvSpPr/>
          <p:nvPr/>
        </p:nvSpPr>
        <p:spPr>
          <a:xfrm>
            <a:off x="5286380" y="3000372"/>
            <a:ext cx="785818" cy="928694"/>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上矢印 10"/>
          <p:cNvSpPr/>
          <p:nvPr/>
        </p:nvSpPr>
        <p:spPr>
          <a:xfrm rot="13595653">
            <a:off x="6156369" y="2260188"/>
            <a:ext cx="484632" cy="833726"/>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p:cNvSpPr txBox="1"/>
          <p:nvPr/>
        </p:nvSpPr>
        <p:spPr>
          <a:xfrm>
            <a:off x="6500826" y="1643050"/>
            <a:ext cx="2357454" cy="523220"/>
          </a:xfrm>
          <a:prstGeom prst="rect">
            <a:avLst/>
          </a:prstGeom>
          <a:noFill/>
        </p:spPr>
        <p:txBody>
          <a:bodyPr wrap="square" rtlCol="0">
            <a:spAutoFit/>
          </a:bodyPr>
          <a:lstStyle/>
          <a:p>
            <a:r>
              <a:rPr kumimoji="1" lang="ja-JP" altLang="en-US" sz="2800" dirty="0" smtClean="0"/>
              <a:t>接触！！</a:t>
            </a:r>
            <a:endParaRPr kumimoji="1" lang="ja-JP" altLang="en-US" sz="2800" dirty="0"/>
          </a:p>
        </p:txBody>
      </p:sp>
      <p:sp>
        <p:nvSpPr>
          <p:cNvPr id="13" name="テキスト ボックス 12"/>
          <p:cNvSpPr txBox="1"/>
          <p:nvPr/>
        </p:nvSpPr>
        <p:spPr>
          <a:xfrm>
            <a:off x="571472" y="4429132"/>
            <a:ext cx="4071966" cy="954107"/>
          </a:xfrm>
          <a:prstGeom prst="rect">
            <a:avLst/>
          </a:prstGeom>
          <a:noFill/>
        </p:spPr>
        <p:txBody>
          <a:bodyPr wrap="square" rtlCol="0">
            <a:spAutoFit/>
          </a:bodyPr>
          <a:lstStyle/>
          <a:p>
            <a:r>
              <a:rPr kumimoji="1" lang="ja-JP" altLang="en-US" sz="2800" dirty="0" smtClean="0"/>
              <a:t>②ローパスの抵抗が熱く　　          　　　　</a:t>
            </a:r>
            <a:r>
              <a:rPr kumimoji="1" lang="ja-JP" altLang="en-US" sz="2800" dirty="0" err="1" smtClean="0">
                <a:solidFill>
                  <a:schemeClr val="bg1"/>
                </a:solidFill>
              </a:rPr>
              <a:t>あ</a:t>
            </a:r>
            <a:r>
              <a:rPr kumimoji="1" lang="ja-JP" altLang="en-US" sz="2800" dirty="0" smtClean="0"/>
              <a:t>なっていた</a:t>
            </a:r>
            <a:endParaRPr kumimoji="1" lang="ja-JP" altLang="en-US" sz="2800" dirty="0"/>
          </a:p>
        </p:txBody>
      </p:sp>
      <p:sp>
        <p:nvSpPr>
          <p:cNvPr id="17" name="テキスト ボックス 16"/>
          <p:cNvSpPr txBox="1"/>
          <p:nvPr/>
        </p:nvSpPr>
        <p:spPr>
          <a:xfrm>
            <a:off x="7715272" y="2714620"/>
            <a:ext cx="1428728" cy="584775"/>
          </a:xfrm>
          <a:prstGeom prst="rect">
            <a:avLst/>
          </a:prstGeom>
          <a:noFill/>
        </p:spPr>
        <p:txBody>
          <a:bodyPr wrap="square" rtlCol="0">
            <a:spAutoFit/>
          </a:bodyPr>
          <a:lstStyle/>
          <a:p>
            <a:r>
              <a:rPr kumimoji="1" lang="en-US" altLang="ja-JP" sz="3200" dirty="0" smtClean="0">
                <a:solidFill>
                  <a:srgbClr val="FF0000"/>
                </a:solidFill>
              </a:rPr>
              <a:t>Hot!!</a:t>
            </a:r>
            <a:endParaRPr kumimoji="1" lang="ja-JP" altLang="en-US" sz="3200" dirty="0">
              <a:solidFill>
                <a:srgbClr val="FF0000"/>
              </a:solidFill>
            </a:endParaRPr>
          </a:p>
        </p:txBody>
      </p:sp>
      <p:sp>
        <p:nvSpPr>
          <p:cNvPr id="18" name="上矢印 17"/>
          <p:cNvSpPr/>
          <p:nvPr/>
        </p:nvSpPr>
        <p:spPr>
          <a:xfrm rot="13595653">
            <a:off x="7585130" y="3188880"/>
            <a:ext cx="484632" cy="833726"/>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円/楕円 19"/>
          <p:cNvSpPr/>
          <p:nvPr/>
        </p:nvSpPr>
        <p:spPr>
          <a:xfrm>
            <a:off x="6715140" y="3857628"/>
            <a:ext cx="785818" cy="928694"/>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テキスト ボックス 20"/>
          <p:cNvSpPr txBox="1"/>
          <p:nvPr/>
        </p:nvSpPr>
        <p:spPr>
          <a:xfrm>
            <a:off x="500034" y="2214554"/>
            <a:ext cx="3500462" cy="523220"/>
          </a:xfrm>
          <a:prstGeom prst="rect">
            <a:avLst/>
          </a:prstGeom>
          <a:noFill/>
        </p:spPr>
        <p:txBody>
          <a:bodyPr wrap="square" rtlCol="0">
            <a:spAutoFit/>
          </a:bodyPr>
          <a:lstStyle/>
          <a:p>
            <a:r>
              <a:rPr kumimoji="1" lang="ja-JP" altLang="en-US" sz="2800" dirty="0" smtClean="0"/>
              <a:t>考えられる原因は</a:t>
            </a:r>
            <a:r>
              <a:rPr kumimoji="1" lang="en-US" altLang="ja-JP" sz="2800" dirty="0" smtClean="0"/>
              <a:t>‥</a:t>
            </a:r>
            <a:endParaRPr kumimoji="1" lang="ja-JP" alt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4"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par>
                                <p:cTn id="8" presetID="35" presetClass="emph" presetSubtype="0" fill="hold" grpId="0" nodeType="withEffect">
                                  <p:stCondLst>
                                    <p:cond delay="0"/>
                                  </p:stCondLst>
                                  <p:childTnLst>
                                    <p:anim calcmode="discrete" valueType="str">
                                      <p:cBhvr>
                                        <p:cTn id="9" dur="1000" fill="hold"/>
                                        <p:tgtEl>
                                          <p:spTgt spid="10"/>
                                        </p:tgtEl>
                                        <p:attrNameLst>
                                          <p:attrName>style.visibility</p:attrName>
                                        </p:attrNameLst>
                                      </p:cBhvr>
                                      <p:tavLst>
                                        <p:tav tm="0">
                                          <p:val>
                                            <p:strVal val="hidden"/>
                                          </p:val>
                                        </p:tav>
                                        <p:tav tm="50000">
                                          <p:val>
                                            <p:strVal val="visible"/>
                                          </p:val>
                                        </p:tav>
                                      </p:tavLst>
                                    </p:anim>
                                  </p:childTnLst>
                                </p:cTn>
                              </p:par>
                              <p:par>
                                <p:cTn id="10" presetID="10" presetClass="entr" presetSubtype="0"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par>
                                <p:cTn id="13" presetID="10" presetClass="entr" presetSubtype="0" fill="hold" grpId="1"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1000"/>
                                        <p:tgtEl>
                                          <p:spTgt spid="11"/>
                                        </p:tgtEl>
                                      </p:cBhvr>
                                    </p:animEffect>
                                  </p:childTnLst>
                                </p:cTn>
                              </p:par>
                            </p:childTnLst>
                          </p:cTn>
                        </p:par>
                        <p:par>
                          <p:cTn id="16" fill="hold">
                            <p:stCondLst>
                              <p:cond delay="1000"/>
                            </p:stCondLst>
                            <p:childTnLst>
                              <p:par>
                                <p:cTn id="17" presetID="35" presetClass="emph" presetSubtype="0" fill="hold" grpId="1" nodeType="afterEffect">
                                  <p:stCondLst>
                                    <p:cond delay="0"/>
                                  </p:stCondLst>
                                  <p:childTnLst>
                                    <p:anim calcmode="discrete" valueType="str">
                                      <p:cBhvr>
                                        <p:cTn id="18" dur="1000" fill="hold"/>
                                        <p:tgtEl>
                                          <p:spTgt spid="10"/>
                                        </p:tgtEl>
                                        <p:attrNameLst>
                                          <p:attrName>style.visibility</p:attrName>
                                        </p:attrNameLst>
                                      </p:cBhvr>
                                      <p:tavLst>
                                        <p:tav tm="0">
                                          <p:val>
                                            <p:strVal val="hidden"/>
                                          </p:val>
                                        </p:tav>
                                        <p:tav tm="50000">
                                          <p:val>
                                            <p:strVal val="visible"/>
                                          </p:val>
                                        </p:tav>
                                      </p:tavLst>
                                    </p:anim>
                                  </p:childTnLst>
                                </p:cTn>
                              </p:par>
                            </p:childTnLst>
                          </p:cTn>
                        </p:par>
                        <p:par>
                          <p:cTn id="19" fill="hold">
                            <p:stCondLst>
                              <p:cond delay="2000"/>
                            </p:stCondLst>
                            <p:childTnLst>
                              <p:par>
                                <p:cTn id="20" presetID="35" presetClass="emph" presetSubtype="0" fill="hold" grpId="2" nodeType="afterEffect">
                                  <p:stCondLst>
                                    <p:cond delay="0"/>
                                  </p:stCondLst>
                                  <p:childTnLst>
                                    <p:anim calcmode="discrete" valueType="str">
                                      <p:cBhvr>
                                        <p:cTn id="21" dur="1000" fill="hold"/>
                                        <p:tgtEl>
                                          <p:spTgt spid="10"/>
                                        </p:tgtEl>
                                        <p:attrNameLst>
                                          <p:attrName>style.visibility</p:attrName>
                                        </p:attrNameLst>
                                      </p:cBhvr>
                                      <p:tavLst>
                                        <p:tav tm="0">
                                          <p:val>
                                            <p:strVal val="hidden"/>
                                          </p:val>
                                        </p:tav>
                                        <p:tav tm="50000">
                                          <p:val>
                                            <p:strVal val="visible"/>
                                          </p:val>
                                        </p:tav>
                                      </p:tavLst>
                                    </p:anim>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grpId="3" nodeType="clickEffect">
                                  <p:stCondLst>
                                    <p:cond delay="0"/>
                                  </p:stCondLst>
                                  <p:childTnLst>
                                    <p:animEffect transition="out" filter="fade">
                                      <p:cBhvr>
                                        <p:cTn id="25" dur="500"/>
                                        <p:tgtEl>
                                          <p:spTgt spid="10"/>
                                        </p:tgtEl>
                                      </p:cBhvr>
                                    </p:animEffect>
                                    <p:set>
                                      <p:cBhvr>
                                        <p:cTn id="26" dur="1" fill="hold">
                                          <p:stCondLst>
                                            <p:cond delay="499"/>
                                          </p:stCondLst>
                                        </p:cTn>
                                        <p:tgtEl>
                                          <p:spTgt spid="10"/>
                                        </p:tgtEl>
                                        <p:attrNameLst>
                                          <p:attrName>style.visibility</p:attrName>
                                        </p:attrNameLst>
                                      </p:cBhvr>
                                      <p:to>
                                        <p:strVal val="hidden"/>
                                      </p:to>
                                    </p:set>
                                  </p:childTnLst>
                                </p:cTn>
                              </p:par>
                              <p:par>
                                <p:cTn id="27" presetID="10" presetClass="exit" presetSubtype="0" fill="hold" grpId="0" nodeType="withEffect">
                                  <p:stCondLst>
                                    <p:cond delay="0"/>
                                  </p:stCondLst>
                                  <p:childTnLst>
                                    <p:animEffect transition="out" filter="fade">
                                      <p:cBhvr>
                                        <p:cTn id="28" dur="500"/>
                                        <p:tgtEl>
                                          <p:spTgt spid="11"/>
                                        </p:tgtEl>
                                      </p:cBhvr>
                                    </p:animEffect>
                                    <p:set>
                                      <p:cBhvr>
                                        <p:cTn id="29" dur="1" fill="hold">
                                          <p:stCondLst>
                                            <p:cond delay="499"/>
                                          </p:stCondLst>
                                        </p:cTn>
                                        <p:tgtEl>
                                          <p:spTgt spid="11"/>
                                        </p:tgtEl>
                                        <p:attrNameLst>
                                          <p:attrName>style.visibility</p:attrName>
                                        </p:attrNameLst>
                                      </p:cBhvr>
                                      <p:to>
                                        <p:strVal val="hidden"/>
                                      </p:to>
                                    </p:set>
                                  </p:childTnLst>
                                </p:cTn>
                              </p:par>
                              <p:par>
                                <p:cTn id="30" presetID="10" presetClass="exit" presetSubtype="0" fill="hold" grpId="1" nodeType="withEffect">
                                  <p:stCondLst>
                                    <p:cond delay="0"/>
                                  </p:stCondLst>
                                  <p:childTnLst>
                                    <p:animEffect transition="out" filter="fade">
                                      <p:cBhvr>
                                        <p:cTn id="31" dur="500"/>
                                        <p:tgtEl>
                                          <p:spTgt spid="12"/>
                                        </p:tgtEl>
                                      </p:cBhvr>
                                    </p:animEffect>
                                    <p:set>
                                      <p:cBhvr>
                                        <p:cTn id="32" dur="1" fill="hold">
                                          <p:stCondLst>
                                            <p:cond delay="499"/>
                                          </p:stCondLst>
                                        </p:cTn>
                                        <p:tgtEl>
                                          <p:spTgt spid="12"/>
                                        </p:tgtEl>
                                        <p:attrNameLst>
                                          <p:attrName>style.visibility</p:attrName>
                                        </p:attrNameLst>
                                      </p:cBhvr>
                                      <p:to>
                                        <p:strVal val="hidden"/>
                                      </p:to>
                                    </p:set>
                                  </p:childTnLst>
                                </p:cTn>
                              </p:par>
                              <p:par>
                                <p:cTn id="33" presetID="10" presetClass="entr" presetSubtype="0" fill="hold" grpId="0" nodeType="with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500"/>
                                        <p:tgtEl>
                                          <p:spTgt spid="17"/>
                                        </p:tgtEl>
                                      </p:cBhvr>
                                    </p:animEffect>
                                  </p:childTnLst>
                                </p:cTn>
                              </p:par>
                              <p:par>
                                <p:cTn id="36" presetID="10" presetClass="entr" presetSubtype="0" fill="hold" grpId="4" nodeType="with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fade">
                                      <p:cBhvr>
                                        <p:cTn id="38" dur="1000"/>
                                        <p:tgtEl>
                                          <p:spTgt spid="18"/>
                                        </p:tgtEl>
                                      </p:cBhvr>
                                    </p:animEffect>
                                  </p:childTnLst>
                                </p:cTn>
                              </p:par>
                              <p:par>
                                <p:cTn id="39" presetID="10" presetClass="entr" presetSubtype="0" fill="hold" grpId="3" nodeType="with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fade">
                                      <p:cBhvr>
                                        <p:cTn id="41" dur="500"/>
                                        <p:tgtEl>
                                          <p:spTgt spid="20"/>
                                        </p:tgtEl>
                                      </p:cBhvr>
                                    </p:animEffect>
                                  </p:childTnLst>
                                </p:cTn>
                              </p:par>
                              <p:par>
                                <p:cTn id="42" presetID="35" presetClass="emph" presetSubtype="0" repeatCount="3000" fill="hold" grpId="0" nodeType="withEffect">
                                  <p:stCondLst>
                                    <p:cond delay="0"/>
                                  </p:stCondLst>
                                  <p:childTnLst>
                                    <p:anim calcmode="discrete" valueType="str">
                                      <p:cBhvr>
                                        <p:cTn id="43" dur="1000" fill="hold"/>
                                        <p:tgtEl>
                                          <p:spTgt spid="20"/>
                                        </p:tgtEl>
                                        <p:attrNameLst>
                                          <p:attrName>style.visibility</p:attrName>
                                        </p:attrNameLst>
                                      </p:cBhvr>
                                      <p:tavLst>
                                        <p:tav tm="0">
                                          <p:val>
                                            <p:strVal val="hidden"/>
                                          </p:val>
                                        </p:tav>
                                        <p:tav tm="50000">
                                          <p:val>
                                            <p:strVal val="visible"/>
                                          </p:val>
                                        </p:tav>
                                      </p:tavLst>
                                    </p:anim>
                                  </p:childTnLst>
                                </p:cTn>
                              </p:par>
                              <p:par>
                                <p:cTn id="44" presetID="35" presetClass="emph" presetSubtype="0" repeatCount="3000" fill="hold" grpId="1" nodeType="withEffect">
                                  <p:stCondLst>
                                    <p:cond delay="0"/>
                                  </p:stCondLst>
                                  <p:childTnLst>
                                    <p:anim calcmode="discrete" valueType="str">
                                      <p:cBhvr>
                                        <p:cTn id="45" dur="1000" fill="hold"/>
                                        <p:tgtEl>
                                          <p:spTgt spid="20"/>
                                        </p:tgtEl>
                                        <p:attrNameLst>
                                          <p:attrName>style.visibility</p:attrName>
                                        </p:attrNameLst>
                                      </p:cBhvr>
                                      <p:tavLst>
                                        <p:tav tm="0">
                                          <p:val>
                                            <p:strVal val="hidden"/>
                                          </p:val>
                                        </p:tav>
                                        <p:tav tm="50000">
                                          <p:val>
                                            <p:strVal val="visible"/>
                                          </p:val>
                                        </p:tav>
                                      </p:tavLst>
                                    </p:anim>
                                  </p:childTnLst>
                                </p:cTn>
                              </p:par>
                              <p:par>
                                <p:cTn id="46" presetID="35" presetClass="emph" presetSubtype="0" repeatCount="3000" fill="hold" grpId="2" nodeType="withEffect">
                                  <p:stCondLst>
                                    <p:cond delay="0"/>
                                  </p:stCondLst>
                                  <p:childTnLst>
                                    <p:anim calcmode="discrete" valueType="str">
                                      <p:cBhvr>
                                        <p:cTn id="47" dur="1000" fill="hold"/>
                                        <p:tgtEl>
                                          <p:spTgt spid="20"/>
                                        </p:tgtEl>
                                        <p:attrNameLst>
                                          <p:attrName>style.visibility</p:attrName>
                                        </p:attrNameLst>
                                      </p:cBhvr>
                                      <p:tavLst>
                                        <p:tav tm="0">
                                          <p:val>
                                            <p:strVal val="hidden"/>
                                          </p:val>
                                        </p:tav>
                                        <p:tav tm="50000">
                                          <p:val>
                                            <p:strVal val="visible"/>
                                          </p:val>
                                        </p:tav>
                                      </p:tavLst>
                                    </p:anim>
                                  </p:childTnLst>
                                </p:cTn>
                              </p:par>
                              <p:par>
                                <p:cTn id="48" presetID="35" presetClass="emph" presetSubtype="0" fill="hold" grpId="0" nodeType="withEffect">
                                  <p:stCondLst>
                                    <p:cond delay="0"/>
                                  </p:stCondLst>
                                  <p:childTnLst>
                                    <p:anim calcmode="discrete" valueType="str">
                                      <p:cBhvr>
                                        <p:cTn id="49" dur="1000" fill="hold"/>
                                        <p:tgtEl>
                                          <p:spTgt spid="18"/>
                                        </p:tgtEl>
                                        <p:attrNameLst>
                                          <p:attrName>style.visibility</p:attrName>
                                        </p:attrNameLst>
                                      </p:cBhvr>
                                      <p:tavLst>
                                        <p:tav tm="0">
                                          <p:val>
                                            <p:strVal val="hidden"/>
                                          </p:val>
                                        </p:tav>
                                        <p:tav tm="50000">
                                          <p:val>
                                            <p:strVal val="visible"/>
                                          </p:val>
                                        </p:tav>
                                      </p:tavLst>
                                    </p:anim>
                                  </p:childTnLst>
                                </p:cTn>
                              </p:par>
                              <p:par>
                                <p:cTn id="50" presetID="35" presetClass="emph" presetSubtype="0" fill="hold" grpId="1" nodeType="withEffect">
                                  <p:stCondLst>
                                    <p:cond delay="0"/>
                                  </p:stCondLst>
                                  <p:childTnLst>
                                    <p:anim calcmode="discrete" valueType="str">
                                      <p:cBhvr>
                                        <p:cTn id="51" dur="1000" fill="hold"/>
                                        <p:tgtEl>
                                          <p:spTgt spid="18"/>
                                        </p:tgtEl>
                                        <p:attrNameLst>
                                          <p:attrName>style.visibility</p:attrName>
                                        </p:attrNameLst>
                                      </p:cBhvr>
                                      <p:tavLst>
                                        <p:tav tm="0">
                                          <p:val>
                                            <p:strVal val="hidden"/>
                                          </p:val>
                                        </p:tav>
                                        <p:tav tm="50000">
                                          <p:val>
                                            <p:strVal val="visible"/>
                                          </p:val>
                                        </p:tav>
                                      </p:tavLst>
                                    </p:anim>
                                  </p:childTnLst>
                                </p:cTn>
                              </p:par>
                              <p:par>
                                <p:cTn id="52" presetID="35" presetClass="emph" presetSubtype="0" fill="hold" grpId="2" nodeType="withEffect">
                                  <p:stCondLst>
                                    <p:cond delay="0"/>
                                  </p:stCondLst>
                                  <p:childTnLst>
                                    <p:anim calcmode="discrete" valueType="str">
                                      <p:cBhvr>
                                        <p:cTn id="53" dur="1000" fill="hold"/>
                                        <p:tgtEl>
                                          <p:spTgt spid="18"/>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10" grpId="2" animBg="1"/>
      <p:bldP spid="10" grpId="3" animBg="1"/>
      <p:bldP spid="10" grpId="4" animBg="1"/>
      <p:bldP spid="11" grpId="0" animBg="1"/>
      <p:bldP spid="11" grpId="1" animBg="1"/>
      <p:bldP spid="12" grpId="0"/>
      <p:bldP spid="12" grpId="1"/>
      <p:bldP spid="17" grpId="0"/>
      <p:bldP spid="18" grpId="0" animBg="1"/>
      <p:bldP spid="18" grpId="1" animBg="1"/>
      <p:bldP spid="18" grpId="2" animBg="1"/>
      <p:bldP spid="18" grpId="4" animBg="1"/>
      <p:bldP spid="20" grpId="0" animBg="1"/>
      <p:bldP spid="20" grpId="1" animBg="1"/>
      <p:bldP spid="20" grpId="2" animBg="1"/>
      <p:bldP spid="20" grpId="3"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8" name="Picture 4"/>
          <p:cNvPicPr>
            <a:picLocks noChangeAspect="1" noChangeArrowheads="1"/>
          </p:cNvPicPr>
          <p:nvPr/>
        </p:nvPicPr>
        <p:blipFill>
          <a:blip r:embed="rId2"/>
          <a:srcRect/>
          <a:stretch>
            <a:fillRect/>
          </a:stretch>
        </p:blipFill>
        <p:spPr bwMode="auto">
          <a:xfrm>
            <a:off x="714348" y="3214686"/>
            <a:ext cx="7577881" cy="2571768"/>
          </a:xfrm>
          <a:prstGeom prst="rect">
            <a:avLst/>
          </a:prstGeom>
          <a:noFill/>
          <a:ln w="9525">
            <a:noFill/>
            <a:miter lim="800000"/>
            <a:headEnd/>
            <a:tailEnd/>
          </a:ln>
          <a:effectLst/>
        </p:spPr>
      </p:pic>
      <p:sp>
        <p:nvSpPr>
          <p:cNvPr id="2" name="テキスト ボックス 1"/>
          <p:cNvSpPr txBox="1"/>
          <p:nvPr/>
        </p:nvSpPr>
        <p:spPr>
          <a:xfrm>
            <a:off x="1000100" y="1214422"/>
            <a:ext cx="7072362" cy="769441"/>
          </a:xfrm>
          <a:prstGeom prst="rect">
            <a:avLst/>
          </a:prstGeom>
          <a:noFill/>
        </p:spPr>
        <p:txBody>
          <a:bodyPr wrap="square" rtlCol="0">
            <a:spAutoFit/>
          </a:bodyPr>
          <a:lstStyle/>
          <a:p>
            <a:r>
              <a:rPr kumimoji="1" lang="ja-JP" altLang="en-US" sz="4400" dirty="0" smtClean="0"/>
              <a:t>実際に電子銃を見てみると</a:t>
            </a:r>
            <a:r>
              <a:rPr kumimoji="1" lang="en-US" altLang="ja-JP" sz="4400" dirty="0" smtClean="0"/>
              <a:t>…</a:t>
            </a:r>
            <a:endParaRPr kumimoji="1" lang="ja-JP" altLang="en-US" sz="4400" dirty="0"/>
          </a:p>
        </p:txBody>
      </p:sp>
      <p:sp>
        <p:nvSpPr>
          <p:cNvPr id="3" name="テキスト ボックス 2"/>
          <p:cNvSpPr txBox="1"/>
          <p:nvPr/>
        </p:nvSpPr>
        <p:spPr>
          <a:xfrm>
            <a:off x="1928794" y="2285992"/>
            <a:ext cx="4786346" cy="584775"/>
          </a:xfrm>
          <a:prstGeom prst="rect">
            <a:avLst/>
          </a:prstGeom>
          <a:noFill/>
        </p:spPr>
        <p:txBody>
          <a:bodyPr wrap="square" rtlCol="0">
            <a:spAutoFit/>
          </a:bodyPr>
          <a:lstStyle/>
          <a:p>
            <a:r>
              <a:rPr kumimoji="1" lang="ja-JP" altLang="en-US" sz="3200" dirty="0" smtClean="0"/>
              <a:t>原因は①だった</a:t>
            </a:r>
            <a:endParaRPr kumimoji="1" lang="ja-JP" altLang="en-US" sz="3200" dirty="0"/>
          </a:p>
        </p:txBody>
      </p:sp>
      <p:sp>
        <p:nvSpPr>
          <p:cNvPr id="13" name="テキスト ボックス 12"/>
          <p:cNvSpPr txBox="1"/>
          <p:nvPr/>
        </p:nvSpPr>
        <p:spPr>
          <a:xfrm>
            <a:off x="6858016" y="5929330"/>
            <a:ext cx="1428760" cy="369332"/>
          </a:xfrm>
          <a:prstGeom prst="rect">
            <a:avLst/>
          </a:prstGeom>
          <a:noFill/>
        </p:spPr>
        <p:txBody>
          <a:bodyPr wrap="square" rtlCol="0">
            <a:spAutoFit/>
          </a:bodyPr>
          <a:lstStyle/>
          <a:p>
            <a:r>
              <a:rPr kumimoji="1" lang="ja-JP" altLang="en-US" b="1" dirty="0" smtClean="0"/>
              <a:t>タングステン</a:t>
            </a:r>
            <a:endParaRPr kumimoji="1" lang="ja-JP" altLang="en-US" b="1" dirty="0"/>
          </a:p>
        </p:txBody>
      </p:sp>
      <p:sp>
        <p:nvSpPr>
          <p:cNvPr id="15" name="円/楕円 14"/>
          <p:cNvSpPr/>
          <p:nvPr/>
        </p:nvSpPr>
        <p:spPr>
          <a:xfrm>
            <a:off x="2214546" y="3357562"/>
            <a:ext cx="1571636" cy="8572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8" name="直線矢印コネクタ 7"/>
          <p:cNvCxnSpPr/>
          <p:nvPr/>
        </p:nvCxnSpPr>
        <p:spPr>
          <a:xfrm>
            <a:off x="4714876" y="4286256"/>
            <a:ext cx="2143140" cy="1785950"/>
          </a:xfrm>
          <a:prstGeom prst="straightConnector1">
            <a:avLst/>
          </a:prstGeom>
          <a:ln w="34925" cmpd="sng">
            <a:solidFill>
              <a:schemeClr val="accent1"/>
            </a:solidFill>
            <a:headEnd type="stealth"/>
            <a:tailEnd type="none"/>
          </a:ln>
        </p:spPr>
        <p:style>
          <a:lnRef idx="1">
            <a:schemeClr val="accent1"/>
          </a:lnRef>
          <a:fillRef idx="0">
            <a:schemeClr val="accent1"/>
          </a:fillRef>
          <a:effectRef idx="0">
            <a:schemeClr val="accent1"/>
          </a:effectRef>
          <a:fontRef idx="minor">
            <a:schemeClr val="tx1"/>
          </a:fontRef>
        </p:style>
      </p:cxnSp>
      <p:cxnSp>
        <p:nvCxnSpPr>
          <p:cNvPr id="11" name="直線コネクタ 10"/>
          <p:cNvCxnSpPr/>
          <p:nvPr/>
        </p:nvCxnSpPr>
        <p:spPr>
          <a:xfrm flipV="1">
            <a:off x="4429124" y="2643182"/>
            <a:ext cx="1357322" cy="107157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2" name="テキスト ボックス 11"/>
          <p:cNvSpPr txBox="1"/>
          <p:nvPr/>
        </p:nvSpPr>
        <p:spPr>
          <a:xfrm>
            <a:off x="5572132" y="2357430"/>
            <a:ext cx="1071570" cy="369332"/>
          </a:xfrm>
          <a:prstGeom prst="rect">
            <a:avLst/>
          </a:prstGeom>
          <a:noFill/>
        </p:spPr>
        <p:txBody>
          <a:bodyPr wrap="square" rtlCol="0">
            <a:spAutoFit/>
          </a:bodyPr>
          <a:lstStyle/>
          <a:p>
            <a:r>
              <a:rPr kumimoji="1" lang="ja-JP" altLang="en-US" b="1" dirty="0" smtClean="0"/>
              <a:t>グリッド</a:t>
            </a:r>
            <a:endParaRPr kumimoji="1" lang="ja-JP" altLang="en-US"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mph" presetSubtype="0" fill="hold" grpId="0" nodeType="clickEffect">
                                  <p:stCondLst>
                                    <p:cond delay="0"/>
                                  </p:stCondLst>
                                  <p:childTnLst>
                                    <p:anim calcmode="discrete" valueType="str">
                                      <p:cBhvr>
                                        <p:cTn id="6" dur="1000" fill="hold"/>
                                        <p:tgtEl>
                                          <p:spTgt spid="15"/>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785786" y="714356"/>
            <a:ext cx="4572032" cy="707886"/>
          </a:xfrm>
          <a:prstGeom prst="rect">
            <a:avLst/>
          </a:prstGeom>
          <a:noFill/>
        </p:spPr>
        <p:txBody>
          <a:bodyPr wrap="square" rtlCol="0">
            <a:spAutoFit/>
          </a:bodyPr>
          <a:lstStyle/>
          <a:p>
            <a:r>
              <a:rPr lang="ja-JP" altLang="en-US" sz="4000" i="1" dirty="0" smtClean="0"/>
              <a:t>改善策</a:t>
            </a:r>
            <a:endParaRPr lang="en-US" altLang="ja-JP" sz="4000" i="1" dirty="0" smtClean="0"/>
          </a:p>
        </p:txBody>
      </p:sp>
      <p:sp>
        <p:nvSpPr>
          <p:cNvPr id="4" name="テキスト ボックス 3"/>
          <p:cNvSpPr txBox="1"/>
          <p:nvPr/>
        </p:nvSpPr>
        <p:spPr>
          <a:xfrm>
            <a:off x="1214414" y="1500174"/>
            <a:ext cx="7715304" cy="1077218"/>
          </a:xfrm>
          <a:prstGeom prst="rect">
            <a:avLst/>
          </a:prstGeom>
          <a:noFill/>
        </p:spPr>
        <p:txBody>
          <a:bodyPr wrap="square" rtlCol="0">
            <a:spAutoFit/>
          </a:bodyPr>
          <a:lstStyle/>
          <a:p>
            <a:r>
              <a:rPr lang="ja-JP" altLang="en-US" sz="2800" dirty="0" smtClean="0"/>
              <a:t>・</a:t>
            </a:r>
            <a:r>
              <a:rPr kumimoji="1" lang="ja-JP" altLang="en-US" sz="3200" dirty="0" smtClean="0"/>
              <a:t>グリッドとタングステンの間隔を</a:t>
            </a:r>
            <a:endParaRPr kumimoji="1" lang="en-US" altLang="ja-JP" sz="3200" dirty="0" smtClean="0"/>
          </a:p>
          <a:p>
            <a:r>
              <a:rPr lang="ja-JP" altLang="en-US" sz="3200" dirty="0" smtClean="0"/>
              <a:t>　</a:t>
            </a:r>
            <a:r>
              <a:rPr kumimoji="1" lang="ja-JP" altLang="en-US" sz="3200" dirty="0" smtClean="0"/>
              <a:t>できるだけ</a:t>
            </a:r>
            <a:r>
              <a:rPr kumimoji="1" lang="ja-JP" altLang="en-US" sz="3200" dirty="0" smtClean="0"/>
              <a:t>広げた</a:t>
            </a:r>
            <a:endParaRPr kumimoji="1" lang="en-US" altLang="ja-JP" sz="3200" dirty="0" smtClean="0"/>
          </a:p>
        </p:txBody>
      </p:sp>
      <p:sp>
        <p:nvSpPr>
          <p:cNvPr id="5" name="テキスト ボックス 4"/>
          <p:cNvSpPr txBox="1"/>
          <p:nvPr/>
        </p:nvSpPr>
        <p:spPr>
          <a:xfrm>
            <a:off x="1214414" y="3500438"/>
            <a:ext cx="7358114" cy="1077218"/>
          </a:xfrm>
          <a:prstGeom prst="rect">
            <a:avLst/>
          </a:prstGeom>
          <a:noFill/>
        </p:spPr>
        <p:txBody>
          <a:bodyPr wrap="square" rtlCol="0">
            <a:spAutoFit/>
          </a:bodyPr>
          <a:lstStyle/>
          <a:p>
            <a:r>
              <a:rPr kumimoji="1" lang="ja-JP" altLang="en-US" sz="3200" dirty="0" smtClean="0"/>
              <a:t>・長時間連続使用すると</a:t>
            </a:r>
            <a:endParaRPr kumimoji="1" lang="en-US" altLang="ja-JP" sz="3200" dirty="0" smtClean="0"/>
          </a:p>
          <a:p>
            <a:r>
              <a:rPr lang="ja-JP" altLang="en-US" sz="3200" dirty="0" smtClean="0"/>
              <a:t>　</a:t>
            </a:r>
            <a:r>
              <a:rPr kumimoji="1" lang="ja-JP" altLang="en-US" sz="3200" dirty="0" smtClean="0"/>
              <a:t>電圧がかからなくなる</a:t>
            </a:r>
            <a:endParaRPr kumimoji="1" lang="en-US" altLang="ja-JP" sz="3200" dirty="0" smtClean="0"/>
          </a:p>
        </p:txBody>
      </p:sp>
      <p:sp>
        <p:nvSpPr>
          <p:cNvPr id="6" name="テキスト ボックス 5"/>
          <p:cNvSpPr txBox="1"/>
          <p:nvPr/>
        </p:nvSpPr>
        <p:spPr>
          <a:xfrm>
            <a:off x="1214414" y="2786058"/>
            <a:ext cx="6643734" cy="584775"/>
          </a:xfrm>
          <a:prstGeom prst="rect">
            <a:avLst/>
          </a:prstGeom>
          <a:noFill/>
        </p:spPr>
        <p:txBody>
          <a:bodyPr wrap="square" rtlCol="0">
            <a:spAutoFit/>
          </a:bodyPr>
          <a:lstStyle/>
          <a:p>
            <a:r>
              <a:rPr lang="ja-JP" altLang="en-US" sz="3200" dirty="0" smtClean="0"/>
              <a:t>・抵抗を並列につなぎ、発熱を</a:t>
            </a:r>
            <a:r>
              <a:rPr lang="ja-JP" altLang="en-US" sz="3200" dirty="0" smtClean="0"/>
              <a:t>抑えた</a:t>
            </a:r>
            <a:endParaRPr kumimoji="1" lang="ja-JP" altLang="en-US" sz="3200" dirty="0"/>
          </a:p>
        </p:txBody>
      </p:sp>
      <p:sp>
        <p:nvSpPr>
          <p:cNvPr id="7" name="テキスト ボックス 6"/>
          <p:cNvSpPr txBox="1"/>
          <p:nvPr/>
        </p:nvSpPr>
        <p:spPr>
          <a:xfrm>
            <a:off x="1571604" y="4714884"/>
            <a:ext cx="6215106" cy="584775"/>
          </a:xfrm>
          <a:prstGeom prst="rect">
            <a:avLst/>
          </a:prstGeom>
          <a:noFill/>
        </p:spPr>
        <p:txBody>
          <a:bodyPr wrap="square" rtlCol="0">
            <a:spAutoFit/>
          </a:bodyPr>
          <a:lstStyle/>
          <a:p>
            <a:r>
              <a:rPr kumimoji="1" lang="ja-JP" altLang="en-US" sz="3200" dirty="0" smtClean="0"/>
              <a:t>⇒長時間の連続使用は</a:t>
            </a:r>
            <a:r>
              <a:rPr kumimoji="1" lang="ja-JP" altLang="en-US" sz="3200" dirty="0" smtClean="0"/>
              <a:t>避けた！</a:t>
            </a:r>
            <a:endParaRPr kumimoji="1" lang="ja-JP" alt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0-#ppt_w/2"/>
                                          </p:val>
                                        </p:tav>
                                        <p:tav tm="100000">
                                          <p:val>
                                            <p:strVal val="#ppt_x"/>
                                          </p:val>
                                        </p:tav>
                                      </p:tavLst>
                                    </p:anim>
                                    <p:anim calcmode="lin" valueType="num">
                                      <p:cBhvr additive="base">
                                        <p:cTn id="20"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714480" y="785794"/>
            <a:ext cx="2428892" cy="707886"/>
          </a:xfrm>
          <a:prstGeom prst="rect">
            <a:avLst/>
          </a:prstGeom>
          <a:noFill/>
        </p:spPr>
        <p:txBody>
          <a:bodyPr wrap="square" rtlCol="0">
            <a:spAutoFit/>
          </a:bodyPr>
          <a:lstStyle/>
          <a:p>
            <a:r>
              <a:rPr kumimoji="1" lang="ja-JP" altLang="en-US" sz="4000" dirty="0" smtClean="0"/>
              <a:t>測定</a:t>
            </a:r>
            <a:endParaRPr kumimoji="1" lang="ja-JP" altLang="en-US" sz="4000" dirty="0"/>
          </a:p>
        </p:txBody>
      </p:sp>
      <p:sp>
        <p:nvSpPr>
          <p:cNvPr id="3" name="テキスト ボックス 2"/>
          <p:cNvSpPr txBox="1"/>
          <p:nvPr/>
        </p:nvSpPr>
        <p:spPr>
          <a:xfrm>
            <a:off x="1428728" y="2143116"/>
            <a:ext cx="6572296" cy="3816429"/>
          </a:xfrm>
          <a:prstGeom prst="rect">
            <a:avLst/>
          </a:prstGeom>
          <a:noFill/>
        </p:spPr>
        <p:txBody>
          <a:bodyPr wrap="square" rtlCol="0">
            <a:spAutoFit/>
          </a:bodyPr>
          <a:lstStyle/>
          <a:p>
            <a:r>
              <a:rPr kumimoji="1" lang="ja-JP" altLang="en-US" sz="3200" dirty="0" smtClean="0"/>
              <a:t>電子銃のみ</a:t>
            </a:r>
            <a:endParaRPr kumimoji="1" lang="en-US" altLang="ja-JP" sz="3200" dirty="0" smtClean="0"/>
          </a:p>
          <a:p>
            <a:endParaRPr lang="en-US" altLang="ja-JP" sz="3200" dirty="0" smtClean="0"/>
          </a:p>
          <a:p>
            <a:r>
              <a:rPr lang="ja-JP" altLang="en-US" sz="3200" dirty="0" smtClean="0"/>
              <a:t>電子</a:t>
            </a:r>
            <a:r>
              <a:rPr lang="ja-JP" altLang="en-US" sz="3200" dirty="0" smtClean="0"/>
              <a:t>銃＋水素分子</a:t>
            </a:r>
            <a:endParaRPr lang="en-US" altLang="ja-JP" sz="3200" dirty="0" smtClean="0"/>
          </a:p>
          <a:p>
            <a:endParaRPr kumimoji="1" lang="en-US" altLang="ja-JP" sz="3200" dirty="0" smtClean="0"/>
          </a:p>
          <a:p>
            <a:r>
              <a:rPr lang="ja-JP" altLang="en-US" sz="3200" dirty="0" smtClean="0"/>
              <a:t>電子銃＋水素分子＋</a:t>
            </a:r>
            <a:r>
              <a:rPr lang="en-US" altLang="ja-JP" sz="3200" dirty="0" err="1" smtClean="0">
                <a:latin typeface="+mn-ea"/>
              </a:rPr>
              <a:t>dissociator</a:t>
            </a:r>
            <a:endParaRPr lang="en-US" altLang="ja-JP" sz="3200" dirty="0" smtClean="0">
              <a:latin typeface="+mn-ea"/>
            </a:endParaRPr>
          </a:p>
          <a:p>
            <a:endParaRPr kumimoji="1" lang="en-US" altLang="ja-JP" sz="3200" dirty="0" smtClean="0">
              <a:latin typeface="+mn-ea"/>
            </a:endParaRPr>
          </a:p>
          <a:p>
            <a:r>
              <a:rPr lang="ja-JP" altLang="en-US" sz="3200" dirty="0" smtClean="0"/>
              <a:t>水素</a:t>
            </a:r>
            <a:r>
              <a:rPr lang="ja-JP" altLang="en-US" sz="3200" dirty="0" smtClean="0"/>
              <a:t>分子＋</a:t>
            </a:r>
            <a:r>
              <a:rPr lang="en-US" altLang="ja-JP" sz="3200" dirty="0" err="1" smtClean="0">
                <a:latin typeface="+mn-ea"/>
              </a:rPr>
              <a:t>dissociator</a:t>
            </a:r>
            <a:r>
              <a:rPr lang="en-US" altLang="ja-JP" sz="3200" dirty="0" smtClean="0">
                <a:latin typeface="+mn-ea"/>
              </a:rPr>
              <a:t> </a:t>
            </a:r>
            <a:endParaRPr lang="en-US" altLang="ja-JP" sz="3200" dirty="0" smtClean="0">
              <a:latin typeface="+mn-ea"/>
            </a:endParaRPr>
          </a:p>
          <a:p>
            <a:endParaRPr kumimoji="1" lang="ja-JP" altLang="en-US" dirty="0">
              <a:latin typeface="+mn-ea"/>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214546" y="2643182"/>
            <a:ext cx="5929354" cy="1938992"/>
          </a:xfrm>
          <a:prstGeom prst="rect">
            <a:avLst/>
          </a:prstGeom>
          <a:noFill/>
        </p:spPr>
        <p:txBody>
          <a:bodyPr wrap="square" rtlCol="0">
            <a:spAutoFit/>
          </a:bodyPr>
          <a:lstStyle/>
          <a:p>
            <a:r>
              <a:rPr kumimoji="1" lang="ja-JP" altLang="en-US" sz="6000" dirty="0" smtClean="0"/>
              <a:t>得られた結果</a:t>
            </a:r>
            <a:endParaRPr kumimoji="1" lang="en-US" altLang="ja-JP" sz="6000" dirty="0" smtClean="0"/>
          </a:p>
          <a:p>
            <a:endParaRPr kumimoji="1" lang="ja-JP" altLang="en-US" sz="6000"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電子銃</a:t>
            </a:r>
            <a:endParaRPr kumimoji="1" lang="ja-JP" altLang="en-US" dirty="0"/>
          </a:p>
        </p:txBody>
      </p:sp>
      <p:graphicFrame>
        <p:nvGraphicFramePr>
          <p:cNvPr id="7" name="コンテンツ プレースホルダ 6"/>
          <p:cNvGraphicFramePr>
            <a:graphicFrameLocks noGrp="1"/>
          </p:cNvGraphicFramePr>
          <p:nvPr>
            <p:ph idx="1"/>
          </p:nvPr>
        </p:nvGraphicFramePr>
        <p:xfrm>
          <a:off x="214282" y="1285857"/>
          <a:ext cx="8643998" cy="4286282"/>
        </p:xfrm>
        <a:graphic>
          <a:graphicData uri="http://schemas.openxmlformats.org/drawingml/2006/table">
            <a:tbl>
              <a:tblPr/>
              <a:tblGrid>
                <a:gridCol w="1794468"/>
                <a:gridCol w="1130842"/>
                <a:gridCol w="1130842"/>
                <a:gridCol w="1709158"/>
                <a:gridCol w="1164176"/>
                <a:gridCol w="1714512"/>
              </a:tblGrid>
              <a:tr h="691336">
                <a:tc rowSpan="2">
                  <a:txBody>
                    <a:bodyPr/>
                    <a:lstStyle/>
                    <a:p>
                      <a:pPr algn="just">
                        <a:spcAft>
                          <a:spcPts val="0"/>
                        </a:spcAft>
                      </a:pPr>
                      <a:endParaRPr lang="en-US" sz="2400" kern="100" dirty="0">
                        <a:latin typeface="Century"/>
                        <a:ea typeface="ＭＳ 明朝"/>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tcPr>
                </a:tc>
                <a:tc gridSpan="2">
                  <a:txBody>
                    <a:bodyPr/>
                    <a:lstStyle/>
                    <a:p>
                      <a:pPr algn="just">
                        <a:spcAft>
                          <a:spcPts val="0"/>
                        </a:spcAft>
                      </a:pPr>
                      <a:r>
                        <a:rPr lang="ja-JP" sz="2400" kern="100">
                          <a:latin typeface="Century"/>
                          <a:ea typeface="ＭＳ 明朝"/>
                          <a:cs typeface="Times New Roman"/>
                        </a:rPr>
                        <a:t>カウント数</a:t>
                      </a:r>
                      <a:r>
                        <a:rPr lang="en-US" sz="2400" kern="100">
                          <a:latin typeface="Century"/>
                          <a:ea typeface="ＭＳ 明朝"/>
                          <a:cs typeface="Times New Roman"/>
                        </a:rPr>
                        <a:t>/</a:t>
                      </a:r>
                      <a:r>
                        <a:rPr lang="ja-JP" sz="2400" kern="100">
                          <a:latin typeface="Century"/>
                          <a:ea typeface="ＭＳ 明朝"/>
                          <a:cs typeface="Times New Roman"/>
                        </a:rPr>
                        <a:t>分</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rowSpan="2">
                  <a:txBody>
                    <a:bodyPr/>
                    <a:lstStyle/>
                    <a:p>
                      <a:pPr algn="just">
                        <a:spcAft>
                          <a:spcPts val="0"/>
                        </a:spcAft>
                      </a:pPr>
                      <a:r>
                        <a:rPr lang="ja-JP" sz="2400" kern="100" dirty="0">
                          <a:latin typeface="Century"/>
                          <a:ea typeface="ＭＳ 明朝"/>
                          <a:cs typeface="Times New Roman"/>
                        </a:rPr>
                        <a:t>気圧</a:t>
                      </a:r>
                      <a:r>
                        <a:rPr lang="en-US" sz="2400" kern="100" dirty="0" smtClean="0">
                          <a:latin typeface="Century"/>
                          <a:ea typeface="ＭＳ 明朝"/>
                          <a:cs typeface="Times New Roman"/>
                        </a:rPr>
                        <a:t>(Pa</a:t>
                      </a:r>
                      <a:r>
                        <a:rPr lang="en-US" sz="2400" kern="100" dirty="0">
                          <a:latin typeface="Century"/>
                          <a:ea typeface="ＭＳ 明朝"/>
                          <a:cs typeface="Times New Roman"/>
                        </a:rPr>
                        <a:t>)</a:t>
                      </a:r>
                      <a:endParaRPr lang="ja-JP" sz="2400" kern="100" dirty="0">
                        <a:latin typeface="Century"/>
                        <a:ea typeface="ＭＳ 明朝"/>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just">
                        <a:spcAft>
                          <a:spcPts val="0"/>
                        </a:spcAft>
                      </a:pPr>
                      <a:r>
                        <a:rPr lang="ja-JP" sz="2400" kern="100" dirty="0">
                          <a:latin typeface="Century"/>
                          <a:ea typeface="ＭＳ 明朝"/>
                          <a:cs typeface="Times New Roman"/>
                        </a:rPr>
                        <a:t>電子銃</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just">
                        <a:spcAft>
                          <a:spcPts val="0"/>
                        </a:spcAft>
                      </a:pPr>
                      <a:r>
                        <a:rPr lang="en-US" sz="2400" kern="100" dirty="0" err="1">
                          <a:latin typeface="Century"/>
                          <a:ea typeface="ＭＳ 明朝"/>
                          <a:cs typeface="Times New Roman"/>
                        </a:rPr>
                        <a:t>dissociator</a:t>
                      </a:r>
                      <a:endParaRPr lang="ja-JP" sz="2400" kern="100" dirty="0">
                        <a:latin typeface="Century"/>
                        <a:ea typeface="ＭＳ 明朝"/>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91336">
                <a:tc vMerge="1">
                  <a:txBody>
                    <a:bodyPr/>
                    <a:lstStyle/>
                    <a:p>
                      <a:endParaRPr kumimoji="1" lang="ja-JP" altLang="en-US"/>
                    </a:p>
                  </a:txBody>
                  <a:tcPr/>
                </a:tc>
                <a:tc>
                  <a:txBody>
                    <a:bodyPr/>
                    <a:lstStyle/>
                    <a:p>
                      <a:pPr algn="just">
                        <a:spcAft>
                          <a:spcPts val="0"/>
                        </a:spcAft>
                      </a:pPr>
                      <a:r>
                        <a:rPr lang="en-US" sz="2400" kern="100">
                          <a:latin typeface="Century"/>
                          <a:ea typeface="ＭＳ 明朝"/>
                          <a:cs typeface="Times New Roman"/>
                        </a:rPr>
                        <a:t>(</a:t>
                      </a:r>
                      <a:r>
                        <a:rPr lang="ja-JP" sz="2400" kern="100">
                          <a:latin typeface="Century"/>
                          <a:ea typeface="ＭＳ 明朝"/>
                          <a:cs typeface="Times New Roman"/>
                        </a:rPr>
                        <a:t>ⅰ</a:t>
                      </a:r>
                      <a:r>
                        <a:rPr lang="en-US" sz="2400" kern="100">
                          <a:latin typeface="Century"/>
                          <a:ea typeface="ＭＳ 明朝"/>
                          <a:cs typeface="Times New Roman"/>
                        </a:rPr>
                        <a:t>)</a:t>
                      </a:r>
                      <a:endParaRPr lang="ja-JP" sz="2400" kern="100">
                        <a:latin typeface="Century"/>
                        <a:ea typeface="ＭＳ 明朝"/>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2400" kern="100">
                          <a:latin typeface="Century"/>
                          <a:ea typeface="ＭＳ 明朝"/>
                          <a:cs typeface="Times New Roman"/>
                        </a:rPr>
                        <a:t>(ii)</a:t>
                      </a:r>
                      <a:endParaRPr lang="ja-JP" sz="2400" kern="100">
                        <a:latin typeface="Century"/>
                        <a:ea typeface="ＭＳ 明朝"/>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r>
              <a:tr h="967870">
                <a:tc>
                  <a:txBody>
                    <a:bodyPr/>
                    <a:lstStyle/>
                    <a:p>
                      <a:pPr algn="just">
                        <a:spcAft>
                          <a:spcPts val="0"/>
                        </a:spcAft>
                      </a:pPr>
                      <a:r>
                        <a:rPr lang="en-US" sz="2400" kern="100" dirty="0">
                          <a:latin typeface="Century"/>
                          <a:ea typeface="ＭＳ 明朝"/>
                          <a:cs typeface="Times New Roman"/>
                        </a:rPr>
                        <a:t>19.9</a:t>
                      </a:r>
                      <a:endParaRPr lang="ja-JP" sz="2400" kern="100" dirty="0">
                        <a:latin typeface="Century"/>
                        <a:ea typeface="ＭＳ 明朝"/>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2400" kern="100" dirty="0">
                          <a:latin typeface="Century"/>
                          <a:ea typeface="ＭＳ 明朝"/>
                          <a:cs typeface="Times New Roman"/>
                        </a:rPr>
                        <a:t>56</a:t>
                      </a:r>
                      <a:endParaRPr lang="ja-JP" sz="2400" kern="100" dirty="0">
                        <a:latin typeface="Century"/>
                        <a:ea typeface="ＭＳ 明朝"/>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2400" kern="100" dirty="0">
                          <a:latin typeface="Century"/>
                          <a:ea typeface="ＭＳ 明朝"/>
                          <a:cs typeface="Times New Roman"/>
                        </a:rPr>
                        <a:t>59</a:t>
                      </a:r>
                      <a:endParaRPr lang="ja-JP" sz="2400" kern="100" dirty="0">
                        <a:latin typeface="Century"/>
                        <a:ea typeface="ＭＳ 明朝"/>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2400" kern="100" dirty="0" smtClean="0">
                          <a:latin typeface="Century"/>
                          <a:ea typeface="ＭＳ 明朝"/>
                          <a:cs typeface="Times New Roman"/>
                        </a:rPr>
                        <a:t>2.3e-3</a:t>
                      </a:r>
                      <a:endParaRPr lang="ja-JP" sz="2400" kern="100" dirty="0">
                        <a:latin typeface="Century"/>
                        <a:ea typeface="ＭＳ 明朝"/>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2400" kern="100">
                          <a:latin typeface="Century"/>
                          <a:ea typeface="ＭＳ 明朝"/>
                          <a:cs typeface="Times New Roman"/>
                        </a:rPr>
                        <a:t>2.1V</a:t>
                      </a:r>
                      <a:endParaRPr lang="ja-JP" sz="2400" kern="100">
                        <a:latin typeface="Century"/>
                        <a:ea typeface="ＭＳ 明朝"/>
                        <a:cs typeface="Times New Roman"/>
                      </a:endParaRPr>
                    </a:p>
                    <a:p>
                      <a:pPr algn="just">
                        <a:spcAft>
                          <a:spcPts val="0"/>
                        </a:spcAft>
                      </a:pPr>
                      <a:r>
                        <a:rPr lang="en-US" sz="2400" kern="100">
                          <a:latin typeface="Century"/>
                          <a:ea typeface="ＭＳ 明朝"/>
                          <a:cs typeface="Times New Roman"/>
                        </a:rPr>
                        <a:t>5.9A</a:t>
                      </a:r>
                      <a:endParaRPr lang="ja-JP" sz="2400" kern="100">
                        <a:latin typeface="Century"/>
                        <a:ea typeface="ＭＳ 明朝"/>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2400" kern="100">
                          <a:latin typeface="Century"/>
                          <a:ea typeface="ＭＳ 明朝"/>
                          <a:cs typeface="Times New Roman"/>
                        </a:rPr>
                        <a:t>0V</a:t>
                      </a:r>
                      <a:endParaRPr lang="ja-JP" sz="2400" kern="100">
                        <a:latin typeface="Century"/>
                        <a:ea typeface="ＭＳ 明朝"/>
                        <a:cs typeface="Times New Roman"/>
                      </a:endParaRPr>
                    </a:p>
                    <a:p>
                      <a:pPr algn="just">
                        <a:spcAft>
                          <a:spcPts val="0"/>
                        </a:spcAft>
                      </a:pPr>
                      <a:r>
                        <a:rPr lang="en-US" sz="2400" kern="100">
                          <a:latin typeface="Century"/>
                          <a:ea typeface="ＭＳ 明朝"/>
                          <a:cs typeface="Times New Roman"/>
                        </a:rPr>
                        <a:t>0A</a:t>
                      </a:r>
                      <a:endParaRPr lang="ja-JP" sz="2400" kern="100">
                        <a:latin typeface="Century"/>
                        <a:ea typeface="ＭＳ 明朝"/>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67870">
                <a:tc>
                  <a:txBody>
                    <a:bodyPr/>
                    <a:lstStyle/>
                    <a:p>
                      <a:pPr algn="just">
                        <a:spcAft>
                          <a:spcPts val="0"/>
                        </a:spcAft>
                      </a:pPr>
                      <a:r>
                        <a:rPr lang="en-US" sz="2400" kern="100" dirty="0">
                          <a:latin typeface="Century"/>
                          <a:ea typeface="ＭＳ 明朝"/>
                          <a:cs typeface="Times New Roman"/>
                        </a:rPr>
                        <a:t>24.9</a:t>
                      </a:r>
                      <a:endParaRPr lang="ja-JP" sz="2400" kern="100" dirty="0">
                        <a:latin typeface="Century"/>
                        <a:ea typeface="ＭＳ 明朝"/>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2400" kern="100" dirty="0">
                          <a:latin typeface="Century"/>
                          <a:ea typeface="ＭＳ 明朝"/>
                          <a:cs typeface="Times New Roman"/>
                        </a:rPr>
                        <a:t>7</a:t>
                      </a:r>
                      <a:endParaRPr lang="ja-JP" sz="2400" kern="100" dirty="0">
                        <a:latin typeface="Century"/>
                        <a:ea typeface="ＭＳ 明朝"/>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2400" kern="100" dirty="0">
                          <a:latin typeface="Century"/>
                          <a:ea typeface="ＭＳ 明朝"/>
                          <a:cs typeface="Times New Roman"/>
                        </a:rPr>
                        <a:t>14</a:t>
                      </a:r>
                      <a:endParaRPr lang="ja-JP" sz="2400" kern="100" dirty="0">
                        <a:latin typeface="Century"/>
                        <a:ea typeface="ＭＳ 明朝"/>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2400" kern="100" dirty="0" smtClean="0">
                          <a:latin typeface="Century"/>
                          <a:ea typeface="ＭＳ 明朝"/>
                          <a:cs typeface="Times New Roman"/>
                        </a:rPr>
                        <a:t>1.8e-3</a:t>
                      </a:r>
                      <a:endParaRPr lang="ja-JP" sz="2400" kern="100" dirty="0">
                        <a:latin typeface="Century"/>
                        <a:ea typeface="ＭＳ 明朝"/>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2400" kern="100" dirty="0">
                          <a:latin typeface="Century"/>
                          <a:ea typeface="ＭＳ 明朝"/>
                          <a:cs typeface="Times New Roman"/>
                        </a:rPr>
                        <a:t>2.1V</a:t>
                      </a:r>
                      <a:endParaRPr lang="ja-JP" sz="2400" kern="100" dirty="0">
                        <a:latin typeface="Century"/>
                        <a:ea typeface="ＭＳ 明朝"/>
                        <a:cs typeface="Times New Roman"/>
                      </a:endParaRPr>
                    </a:p>
                    <a:p>
                      <a:pPr algn="just">
                        <a:spcAft>
                          <a:spcPts val="0"/>
                        </a:spcAft>
                      </a:pPr>
                      <a:r>
                        <a:rPr lang="en-US" sz="2400" kern="100" dirty="0">
                          <a:latin typeface="Century"/>
                          <a:ea typeface="ＭＳ 明朝"/>
                          <a:cs typeface="Times New Roman"/>
                        </a:rPr>
                        <a:t>5.7A</a:t>
                      </a:r>
                      <a:endParaRPr lang="ja-JP" sz="2400" kern="100" dirty="0">
                        <a:latin typeface="Century"/>
                        <a:ea typeface="ＭＳ 明朝"/>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2400" kern="100" dirty="0">
                          <a:latin typeface="Century"/>
                          <a:ea typeface="ＭＳ 明朝"/>
                          <a:cs typeface="Times New Roman"/>
                        </a:rPr>
                        <a:t>0V</a:t>
                      </a:r>
                      <a:endParaRPr lang="ja-JP" sz="2400" kern="100" dirty="0">
                        <a:latin typeface="Century"/>
                        <a:ea typeface="ＭＳ 明朝"/>
                        <a:cs typeface="Times New Roman"/>
                      </a:endParaRPr>
                    </a:p>
                    <a:p>
                      <a:pPr algn="just">
                        <a:spcAft>
                          <a:spcPts val="0"/>
                        </a:spcAft>
                      </a:pPr>
                      <a:r>
                        <a:rPr lang="en-US" sz="2400" kern="100" dirty="0">
                          <a:latin typeface="Century"/>
                          <a:ea typeface="ＭＳ 明朝"/>
                          <a:cs typeface="Times New Roman"/>
                        </a:rPr>
                        <a:t>0A</a:t>
                      </a:r>
                      <a:endParaRPr lang="ja-JP" sz="2400" kern="100" dirty="0">
                        <a:latin typeface="Century"/>
                        <a:ea typeface="ＭＳ 明朝"/>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67870">
                <a:tc>
                  <a:txBody>
                    <a:bodyPr/>
                    <a:lstStyle/>
                    <a:p>
                      <a:pPr algn="just">
                        <a:spcAft>
                          <a:spcPts val="0"/>
                        </a:spcAft>
                      </a:pPr>
                      <a:r>
                        <a:rPr lang="en-US" sz="2400" kern="100" dirty="0">
                          <a:latin typeface="Century"/>
                          <a:ea typeface="ＭＳ 明朝"/>
                          <a:cs typeface="Times New Roman"/>
                        </a:rPr>
                        <a:t>30.0</a:t>
                      </a:r>
                      <a:endParaRPr lang="ja-JP" sz="2400" kern="100" dirty="0">
                        <a:latin typeface="Century"/>
                        <a:ea typeface="ＭＳ 明朝"/>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2400" kern="100" dirty="0">
                          <a:latin typeface="Century"/>
                          <a:ea typeface="ＭＳ 明朝"/>
                          <a:cs typeface="Times New Roman"/>
                        </a:rPr>
                        <a:t>2</a:t>
                      </a:r>
                      <a:endParaRPr lang="ja-JP" sz="2400" kern="100" dirty="0">
                        <a:latin typeface="Century"/>
                        <a:ea typeface="ＭＳ 明朝"/>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2400" kern="100" dirty="0">
                          <a:latin typeface="Century"/>
                          <a:ea typeface="ＭＳ 明朝"/>
                          <a:cs typeface="Times New Roman"/>
                        </a:rPr>
                        <a:t>5</a:t>
                      </a:r>
                      <a:endParaRPr lang="ja-JP" sz="2400" kern="100" dirty="0">
                        <a:latin typeface="Century"/>
                        <a:ea typeface="ＭＳ 明朝"/>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2400" kern="100" dirty="0" smtClean="0">
                          <a:latin typeface="Century"/>
                          <a:ea typeface="ＭＳ 明朝"/>
                          <a:cs typeface="Times New Roman"/>
                        </a:rPr>
                        <a:t>1.7e-3</a:t>
                      </a:r>
                      <a:endParaRPr lang="ja-JP" sz="2400" kern="100" dirty="0">
                        <a:latin typeface="Century"/>
                        <a:ea typeface="ＭＳ 明朝"/>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2400" kern="100">
                          <a:latin typeface="Century"/>
                          <a:ea typeface="ＭＳ 明朝"/>
                          <a:cs typeface="Times New Roman"/>
                        </a:rPr>
                        <a:t>2.1V</a:t>
                      </a:r>
                      <a:endParaRPr lang="ja-JP" sz="2400" kern="100">
                        <a:latin typeface="Century"/>
                        <a:ea typeface="ＭＳ 明朝"/>
                        <a:cs typeface="Times New Roman"/>
                      </a:endParaRPr>
                    </a:p>
                    <a:p>
                      <a:pPr algn="just">
                        <a:spcAft>
                          <a:spcPts val="0"/>
                        </a:spcAft>
                      </a:pPr>
                      <a:r>
                        <a:rPr lang="en-US" sz="2400" kern="100">
                          <a:latin typeface="Century"/>
                          <a:ea typeface="ＭＳ 明朝"/>
                          <a:cs typeface="Times New Roman"/>
                        </a:rPr>
                        <a:t>5.7A</a:t>
                      </a:r>
                      <a:endParaRPr lang="ja-JP" sz="2400" kern="100">
                        <a:latin typeface="Century"/>
                        <a:ea typeface="ＭＳ 明朝"/>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2400" kern="100" dirty="0">
                          <a:latin typeface="Century"/>
                          <a:ea typeface="ＭＳ 明朝"/>
                          <a:cs typeface="Times New Roman"/>
                        </a:rPr>
                        <a:t>0V</a:t>
                      </a:r>
                      <a:endParaRPr lang="ja-JP" sz="2400" kern="100" dirty="0">
                        <a:latin typeface="Century"/>
                        <a:ea typeface="ＭＳ 明朝"/>
                        <a:cs typeface="Times New Roman"/>
                      </a:endParaRPr>
                    </a:p>
                    <a:p>
                      <a:pPr algn="just">
                        <a:spcAft>
                          <a:spcPts val="0"/>
                        </a:spcAft>
                      </a:pPr>
                      <a:r>
                        <a:rPr lang="en-US" sz="2400" kern="100" dirty="0">
                          <a:latin typeface="Century"/>
                          <a:ea typeface="ＭＳ 明朝"/>
                          <a:cs typeface="Times New Roman"/>
                        </a:rPr>
                        <a:t>0A</a:t>
                      </a:r>
                      <a:endParaRPr lang="ja-JP" sz="2400" kern="100" dirty="0">
                        <a:latin typeface="Century"/>
                        <a:ea typeface="ＭＳ 明朝"/>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テキスト ボックス 1"/>
          <p:cNvSpPr txBox="1"/>
          <p:nvPr/>
        </p:nvSpPr>
        <p:spPr>
          <a:xfrm>
            <a:off x="142844" y="2143116"/>
            <a:ext cx="1643074" cy="50004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altLang="ja-JP" sz="2400" dirty="0" err="1" smtClean="0"/>
              <a:t>Vth</a:t>
            </a:r>
            <a:r>
              <a:rPr lang="en-US" altLang="ja-JP" sz="2400" dirty="0" smtClean="0"/>
              <a:t>[mV]</a:t>
            </a:r>
            <a:endParaRPr lang="ja-JP" altLang="en-US" sz="2400"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dirty="0" smtClean="0">
                <a:latin typeface="Agency FB" pitchFamily="34" charset="0"/>
                <a:ea typeface="ＭＳ Ｐゴシック" pitchFamily="50" charset="-128"/>
              </a:rPr>
              <a:t>電子銃＋水素分子</a:t>
            </a:r>
            <a:endParaRPr kumimoji="1" lang="ja-JP" altLang="en-US" dirty="0">
              <a:latin typeface="Agency FB" pitchFamily="34" charset="0"/>
              <a:ea typeface="ＭＳ Ｐゴシック" pitchFamily="50" charset="-128"/>
            </a:endParaRPr>
          </a:p>
        </p:txBody>
      </p:sp>
      <p:graphicFrame>
        <p:nvGraphicFramePr>
          <p:cNvPr id="5" name="コンテンツ プレースホルダ 6"/>
          <p:cNvGraphicFramePr>
            <a:graphicFrameLocks/>
          </p:cNvGraphicFramePr>
          <p:nvPr/>
        </p:nvGraphicFramePr>
        <p:xfrm>
          <a:off x="285720" y="1714488"/>
          <a:ext cx="8643998" cy="4286282"/>
        </p:xfrm>
        <a:graphic>
          <a:graphicData uri="http://schemas.openxmlformats.org/drawingml/2006/table">
            <a:tbl>
              <a:tblPr/>
              <a:tblGrid>
                <a:gridCol w="1794468"/>
                <a:gridCol w="1130842"/>
                <a:gridCol w="1130842"/>
                <a:gridCol w="1709158"/>
                <a:gridCol w="1092770"/>
                <a:gridCol w="1785918"/>
              </a:tblGrid>
              <a:tr h="691336">
                <a:tc rowSpan="2">
                  <a:txBody>
                    <a:bodyPr/>
                    <a:lstStyle/>
                    <a:p>
                      <a:pPr algn="just">
                        <a:spcAft>
                          <a:spcPts val="0"/>
                        </a:spcAft>
                      </a:pPr>
                      <a:endParaRPr lang="en-US" sz="2400" kern="100" dirty="0">
                        <a:latin typeface="Century"/>
                        <a:ea typeface="ＭＳ 明朝"/>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tcPr>
                </a:tc>
                <a:tc gridSpan="2">
                  <a:txBody>
                    <a:bodyPr/>
                    <a:lstStyle/>
                    <a:p>
                      <a:pPr algn="just">
                        <a:spcAft>
                          <a:spcPts val="0"/>
                        </a:spcAft>
                      </a:pPr>
                      <a:r>
                        <a:rPr lang="ja-JP" sz="2400" kern="100" dirty="0">
                          <a:latin typeface="Century"/>
                          <a:ea typeface="ＭＳ 明朝"/>
                          <a:cs typeface="Times New Roman"/>
                        </a:rPr>
                        <a:t>カウント数</a:t>
                      </a:r>
                      <a:r>
                        <a:rPr lang="en-US" sz="2400" kern="100" dirty="0">
                          <a:latin typeface="Century"/>
                          <a:ea typeface="ＭＳ 明朝"/>
                          <a:cs typeface="Times New Roman"/>
                        </a:rPr>
                        <a:t>/</a:t>
                      </a:r>
                      <a:r>
                        <a:rPr lang="ja-JP" sz="2400" kern="100" dirty="0">
                          <a:latin typeface="Century"/>
                          <a:ea typeface="ＭＳ 明朝"/>
                          <a:cs typeface="Times New Roman"/>
                        </a:rPr>
                        <a:t>分</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rowSpan="2">
                  <a:txBody>
                    <a:bodyPr/>
                    <a:lstStyle/>
                    <a:p>
                      <a:pPr algn="just">
                        <a:spcAft>
                          <a:spcPts val="0"/>
                        </a:spcAft>
                      </a:pPr>
                      <a:r>
                        <a:rPr lang="ja-JP" sz="2400" kern="100" dirty="0">
                          <a:latin typeface="Century"/>
                          <a:ea typeface="ＭＳ 明朝"/>
                          <a:cs typeface="Times New Roman"/>
                        </a:rPr>
                        <a:t>気圧</a:t>
                      </a:r>
                      <a:r>
                        <a:rPr lang="en-US" sz="2400" kern="100" dirty="0" smtClean="0">
                          <a:latin typeface="Century"/>
                          <a:ea typeface="ＭＳ 明朝"/>
                          <a:cs typeface="Times New Roman"/>
                        </a:rPr>
                        <a:t>(Pa</a:t>
                      </a:r>
                      <a:r>
                        <a:rPr lang="en-US" sz="2400" kern="100" dirty="0">
                          <a:latin typeface="Century"/>
                          <a:ea typeface="ＭＳ 明朝"/>
                          <a:cs typeface="Times New Roman"/>
                        </a:rPr>
                        <a:t>)</a:t>
                      </a:r>
                      <a:endParaRPr lang="ja-JP" sz="2400" kern="100" dirty="0">
                        <a:latin typeface="Century"/>
                        <a:ea typeface="ＭＳ 明朝"/>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just">
                        <a:spcAft>
                          <a:spcPts val="0"/>
                        </a:spcAft>
                      </a:pPr>
                      <a:r>
                        <a:rPr lang="ja-JP" sz="2400" kern="100" dirty="0">
                          <a:latin typeface="Century"/>
                          <a:ea typeface="ＭＳ 明朝"/>
                          <a:cs typeface="Times New Roman"/>
                        </a:rPr>
                        <a:t>電子銃</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just">
                        <a:spcAft>
                          <a:spcPts val="0"/>
                        </a:spcAft>
                      </a:pPr>
                      <a:r>
                        <a:rPr lang="en-US" sz="2400" kern="100">
                          <a:latin typeface="Century"/>
                          <a:ea typeface="ＭＳ 明朝"/>
                          <a:cs typeface="Times New Roman"/>
                        </a:rPr>
                        <a:t>dissociator</a:t>
                      </a:r>
                      <a:endParaRPr lang="ja-JP" sz="2400" kern="100">
                        <a:latin typeface="Century"/>
                        <a:ea typeface="ＭＳ 明朝"/>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91336">
                <a:tc vMerge="1">
                  <a:txBody>
                    <a:bodyPr/>
                    <a:lstStyle/>
                    <a:p>
                      <a:endParaRPr kumimoji="1" lang="ja-JP" altLang="en-US"/>
                    </a:p>
                  </a:txBody>
                  <a:tcPr/>
                </a:tc>
                <a:tc>
                  <a:txBody>
                    <a:bodyPr/>
                    <a:lstStyle/>
                    <a:p>
                      <a:pPr algn="just">
                        <a:spcAft>
                          <a:spcPts val="0"/>
                        </a:spcAft>
                      </a:pPr>
                      <a:r>
                        <a:rPr lang="en-US" sz="2400" kern="100">
                          <a:latin typeface="Century"/>
                          <a:ea typeface="ＭＳ 明朝"/>
                          <a:cs typeface="Times New Roman"/>
                        </a:rPr>
                        <a:t>(</a:t>
                      </a:r>
                      <a:r>
                        <a:rPr lang="ja-JP" sz="2400" kern="100">
                          <a:latin typeface="Century"/>
                          <a:ea typeface="ＭＳ 明朝"/>
                          <a:cs typeface="Times New Roman"/>
                        </a:rPr>
                        <a:t>ⅰ</a:t>
                      </a:r>
                      <a:r>
                        <a:rPr lang="en-US" sz="2400" kern="100">
                          <a:latin typeface="Century"/>
                          <a:ea typeface="ＭＳ 明朝"/>
                          <a:cs typeface="Times New Roman"/>
                        </a:rPr>
                        <a:t>)</a:t>
                      </a:r>
                      <a:endParaRPr lang="ja-JP" sz="2400" kern="100">
                        <a:latin typeface="Century"/>
                        <a:ea typeface="ＭＳ 明朝"/>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2400" kern="100">
                          <a:latin typeface="Century"/>
                          <a:ea typeface="ＭＳ 明朝"/>
                          <a:cs typeface="Times New Roman"/>
                        </a:rPr>
                        <a:t>(ii)</a:t>
                      </a:r>
                      <a:endParaRPr lang="ja-JP" sz="2400" kern="100">
                        <a:latin typeface="Century"/>
                        <a:ea typeface="ＭＳ 明朝"/>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r>
              <a:tr h="967870">
                <a:tc>
                  <a:txBody>
                    <a:bodyPr/>
                    <a:lstStyle/>
                    <a:p>
                      <a:pPr algn="just">
                        <a:spcAft>
                          <a:spcPts val="0"/>
                        </a:spcAft>
                      </a:pPr>
                      <a:r>
                        <a:rPr lang="en-US" altLang="ja-JP" sz="2400" kern="100" dirty="0" smtClean="0">
                          <a:latin typeface="Century"/>
                          <a:ea typeface="ＭＳ 明朝"/>
                          <a:cs typeface="Times New Roman"/>
                        </a:rPr>
                        <a:t>20.1</a:t>
                      </a:r>
                      <a:endParaRPr lang="ja-JP" sz="2400" kern="100" dirty="0">
                        <a:latin typeface="Century"/>
                        <a:ea typeface="ＭＳ 明朝"/>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altLang="ja-JP" sz="2400" kern="100" dirty="0" smtClean="0">
                          <a:latin typeface="Century"/>
                          <a:ea typeface="ＭＳ 明朝"/>
                          <a:cs typeface="Times New Roman"/>
                        </a:rPr>
                        <a:t>3628</a:t>
                      </a:r>
                      <a:endParaRPr lang="ja-JP" sz="2400" kern="100" dirty="0">
                        <a:latin typeface="Century"/>
                        <a:ea typeface="ＭＳ 明朝"/>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altLang="ja-JP" sz="2400" kern="100" dirty="0" smtClean="0">
                          <a:latin typeface="Century"/>
                          <a:ea typeface="ＭＳ 明朝"/>
                          <a:cs typeface="Times New Roman"/>
                        </a:rPr>
                        <a:t>4030</a:t>
                      </a:r>
                      <a:endParaRPr lang="ja-JP" sz="2400" kern="100" dirty="0">
                        <a:latin typeface="Century"/>
                        <a:ea typeface="ＭＳ 明朝"/>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2400" kern="100" dirty="0" smtClean="0">
                          <a:latin typeface="Century"/>
                          <a:ea typeface="ＭＳ 明朝"/>
                          <a:cs typeface="Times New Roman"/>
                        </a:rPr>
                        <a:t>2.5e-1</a:t>
                      </a:r>
                      <a:endParaRPr lang="ja-JP" sz="2400" kern="100" dirty="0">
                        <a:latin typeface="Century"/>
                        <a:ea typeface="ＭＳ 明朝"/>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2400" kern="100" dirty="0">
                          <a:latin typeface="Century"/>
                          <a:ea typeface="ＭＳ 明朝"/>
                          <a:cs typeface="Times New Roman"/>
                        </a:rPr>
                        <a:t>2.1V</a:t>
                      </a:r>
                      <a:endParaRPr lang="ja-JP" sz="2400" kern="100" dirty="0">
                        <a:latin typeface="Century"/>
                        <a:ea typeface="ＭＳ 明朝"/>
                        <a:cs typeface="Times New Roman"/>
                      </a:endParaRPr>
                    </a:p>
                    <a:p>
                      <a:pPr algn="just">
                        <a:spcAft>
                          <a:spcPts val="0"/>
                        </a:spcAft>
                      </a:pPr>
                      <a:r>
                        <a:rPr lang="en-US" sz="2400" kern="100" dirty="0" smtClean="0">
                          <a:latin typeface="Century"/>
                          <a:ea typeface="ＭＳ 明朝"/>
                          <a:cs typeface="Times New Roman"/>
                        </a:rPr>
                        <a:t>5.6A</a:t>
                      </a:r>
                      <a:endParaRPr lang="ja-JP" sz="2400" kern="100" dirty="0">
                        <a:latin typeface="Century"/>
                        <a:ea typeface="ＭＳ 明朝"/>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2400" kern="100" dirty="0">
                          <a:latin typeface="Century"/>
                          <a:ea typeface="ＭＳ 明朝"/>
                          <a:cs typeface="Times New Roman"/>
                        </a:rPr>
                        <a:t>0V</a:t>
                      </a:r>
                      <a:endParaRPr lang="ja-JP" sz="2400" kern="100" dirty="0">
                        <a:latin typeface="Century"/>
                        <a:ea typeface="ＭＳ 明朝"/>
                        <a:cs typeface="Times New Roman"/>
                      </a:endParaRPr>
                    </a:p>
                    <a:p>
                      <a:pPr algn="just">
                        <a:spcAft>
                          <a:spcPts val="0"/>
                        </a:spcAft>
                      </a:pPr>
                      <a:r>
                        <a:rPr lang="en-US" sz="2400" kern="100" dirty="0">
                          <a:latin typeface="Century"/>
                          <a:ea typeface="ＭＳ 明朝"/>
                          <a:cs typeface="Times New Roman"/>
                        </a:rPr>
                        <a:t>0A</a:t>
                      </a:r>
                      <a:endParaRPr lang="ja-JP" sz="2400" kern="100" dirty="0">
                        <a:latin typeface="Century"/>
                        <a:ea typeface="ＭＳ 明朝"/>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67870">
                <a:tc>
                  <a:txBody>
                    <a:bodyPr/>
                    <a:lstStyle/>
                    <a:p>
                      <a:pPr algn="just">
                        <a:spcAft>
                          <a:spcPts val="0"/>
                        </a:spcAft>
                      </a:pPr>
                      <a:r>
                        <a:rPr lang="en-US" sz="2400" kern="100" dirty="0" smtClean="0">
                          <a:latin typeface="Century"/>
                          <a:ea typeface="ＭＳ 明朝"/>
                          <a:cs typeface="Times New Roman"/>
                        </a:rPr>
                        <a:t>25.0</a:t>
                      </a:r>
                      <a:endParaRPr lang="ja-JP" sz="2400" kern="100" dirty="0">
                        <a:latin typeface="Century"/>
                        <a:ea typeface="ＭＳ 明朝"/>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altLang="ja-JP" sz="2400" kern="100" dirty="0" smtClean="0">
                          <a:latin typeface="Century"/>
                          <a:ea typeface="ＭＳ 明朝"/>
                          <a:cs typeface="Times New Roman"/>
                        </a:rPr>
                        <a:t>769</a:t>
                      </a:r>
                      <a:endParaRPr lang="ja-JP" sz="2400" kern="100" dirty="0">
                        <a:latin typeface="Century"/>
                        <a:ea typeface="ＭＳ 明朝"/>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altLang="ja-JP" sz="2400" kern="100" dirty="0" smtClean="0">
                          <a:latin typeface="Century"/>
                          <a:ea typeface="ＭＳ 明朝"/>
                          <a:cs typeface="Times New Roman"/>
                        </a:rPr>
                        <a:t>952</a:t>
                      </a:r>
                      <a:endParaRPr lang="ja-JP" sz="2400" kern="100" dirty="0">
                        <a:latin typeface="Century"/>
                        <a:ea typeface="ＭＳ 明朝"/>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2400" kern="100" dirty="0" smtClean="0">
                          <a:latin typeface="Century"/>
                          <a:ea typeface="ＭＳ 明朝"/>
                          <a:cs typeface="Times New Roman"/>
                        </a:rPr>
                        <a:t>2.4e-1</a:t>
                      </a:r>
                      <a:endParaRPr lang="ja-JP" sz="2400" kern="100" dirty="0">
                        <a:latin typeface="Century"/>
                        <a:ea typeface="ＭＳ 明朝"/>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2400" kern="100" dirty="0">
                          <a:latin typeface="Century"/>
                          <a:ea typeface="ＭＳ 明朝"/>
                          <a:cs typeface="Times New Roman"/>
                        </a:rPr>
                        <a:t>2.1V</a:t>
                      </a:r>
                      <a:endParaRPr lang="ja-JP" sz="2400" kern="100" dirty="0">
                        <a:latin typeface="Century"/>
                        <a:ea typeface="ＭＳ 明朝"/>
                        <a:cs typeface="Times New Roman"/>
                      </a:endParaRPr>
                    </a:p>
                    <a:p>
                      <a:pPr algn="just">
                        <a:spcAft>
                          <a:spcPts val="0"/>
                        </a:spcAft>
                      </a:pPr>
                      <a:r>
                        <a:rPr lang="en-US" sz="2400" kern="100" dirty="0" smtClean="0">
                          <a:latin typeface="Century"/>
                          <a:ea typeface="ＭＳ 明朝"/>
                          <a:cs typeface="Times New Roman"/>
                        </a:rPr>
                        <a:t>5.6A</a:t>
                      </a:r>
                      <a:endParaRPr lang="ja-JP" sz="2400" kern="100" dirty="0">
                        <a:latin typeface="Century"/>
                        <a:ea typeface="ＭＳ 明朝"/>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2400" kern="100" dirty="0">
                          <a:latin typeface="Century"/>
                          <a:ea typeface="ＭＳ 明朝"/>
                          <a:cs typeface="Times New Roman"/>
                        </a:rPr>
                        <a:t>0V</a:t>
                      </a:r>
                      <a:endParaRPr lang="ja-JP" sz="2400" kern="100" dirty="0">
                        <a:latin typeface="Century"/>
                        <a:ea typeface="ＭＳ 明朝"/>
                        <a:cs typeface="Times New Roman"/>
                      </a:endParaRPr>
                    </a:p>
                    <a:p>
                      <a:pPr algn="just">
                        <a:spcAft>
                          <a:spcPts val="0"/>
                        </a:spcAft>
                      </a:pPr>
                      <a:r>
                        <a:rPr lang="en-US" sz="2400" kern="100" dirty="0">
                          <a:latin typeface="Century"/>
                          <a:ea typeface="ＭＳ 明朝"/>
                          <a:cs typeface="Times New Roman"/>
                        </a:rPr>
                        <a:t>0A</a:t>
                      </a:r>
                      <a:endParaRPr lang="ja-JP" sz="2400" kern="100" dirty="0">
                        <a:latin typeface="Century"/>
                        <a:ea typeface="ＭＳ 明朝"/>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67870">
                <a:tc>
                  <a:txBody>
                    <a:bodyPr/>
                    <a:lstStyle/>
                    <a:p>
                      <a:pPr algn="just">
                        <a:spcAft>
                          <a:spcPts val="0"/>
                        </a:spcAft>
                      </a:pPr>
                      <a:r>
                        <a:rPr lang="en-US" sz="2400" kern="100" dirty="0">
                          <a:latin typeface="Century"/>
                          <a:ea typeface="ＭＳ 明朝"/>
                          <a:cs typeface="Times New Roman"/>
                        </a:rPr>
                        <a:t>30.0</a:t>
                      </a:r>
                      <a:endParaRPr lang="ja-JP" sz="2400" kern="100" dirty="0">
                        <a:latin typeface="Century"/>
                        <a:ea typeface="ＭＳ 明朝"/>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altLang="ja-JP" sz="2400" kern="100" dirty="0" smtClean="0">
                          <a:latin typeface="Century"/>
                          <a:ea typeface="ＭＳ 明朝"/>
                          <a:cs typeface="Times New Roman"/>
                        </a:rPr>
                        <a:t>87</a:t>
                      </a:r>
                      <a:endParaRPr lang="ja-JP" sz="2400" kern="100" dirty="0">
                        <a:latin typeface="Century"/>
                        <a:ea typeface="ＭＳ 明朝"/>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altLang="ja-JP" sz="2400" kern="100" dirty="0" smtClean="0">
                          <a:latin typeface="Century"/>
                          <a:ea typeface="ＭＳ 明朝"/>
                          <a:cs typeface="Times New Roman"/>
                        </a:rPr>
                        <a:t>148</a:t>
                      </a:r>
                      <a:endParaRPr lang="ja-JP" sz="2400" kern="100" dirty="0">
                        <a:latin typeface="Century"/>
                        <a:ea typeface="ＭＳ 明朝"/>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altLang="ja-JP" sz="2400" kern="100" dirty="0" smtClean="0">
                          <a:latin typeface="Century"/>
                          <a:ea typeface="ＭＳ 明朝"/>
                          <a:cs typeface="Times New Roman"/>
                        </a:rPr>
                        <a:t>2.2e-1</a:t>
                      </a:r>
                      <a:endParaRPr lang="ja-JP" sz="2400" kern="100" dirty="0">
                        <a:latin typeface="Century"/>
                        <a:ea typeface="ＭＳ 明朝"/>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2400" kern="100" dirty="0">
                          <a:latin typeface="Century"/>
                          <a:ea typeface="ＭＳ 明朝"/>
                          <a:cs typeface="Times New Roman"/>
                        </a:rPr>
                        <a:t>2.1V</a:t>
                      </a:r>
                      <a:endParaRPr lang="ja-JP" sz="2400" kern="100" dirty="0">
                        <a:latin typeface="Century"/>
                        <a:ea typeface="ＭＳ 明朝"/>
                        <a:cs typeface="Times New Roman"/>
                      </a:endParaRPr>
                    </a:p>
                    <a:p>
                      <a:pPr algn="just">
                        <a:spcAft>
                          <a:spcPts val="0"/>
                        </a:spcAft>
                      </a:pPr>
                      <a:r>
                        <a:rPr lang="en-US" sz="2400" kern="100" dirty="0" smtClean="0">
                          <a:latin typeface="Century"/>
                          <a:ea typeface="ＭＳ 明朝"/>
                          <a:cs typeface="Times New Roman"/>
                        </a:rPr>
                        <a:t>5.6A</a:t>
                      </a:r>
                      <a:endParaRPr lang="ja-JP" sz="2400" kern="100" dirty="0">
                        <a:latin typeface="Century"/>
                        <a:ea typeface="ＭＳ 明朝"/>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2400" kern="100" dirty="0">
                          <a:latin typeface="Century"/>
                          <a:ea typeface="ＭＳ 明朝"/>
                          <a:cs typeface="Times New Roman"/>
                        </a:rPr>
                        <a:t>0V</a:t>
                      </a:r>
                      <a:endParaRPr lang="ja-JP" sz="2400" kern="100" dirty="0">
                        <a:latin typeface="Century"/>
                        <a:ea typeface="ＭＳ 明朝"/>
                        <a:cs typeface="Times New Roman"/>
                      </a:endParaRPr>
                    </a:p>
                    <a:p>
                      <a:pPr algn="just">
                        <a:spcAft>
                          <a:spcPts val="0"/>
                        </a:spcAft>
                      </a:pPr>
                      <a:r>
                        <a:rPr lang="en-US" sz="2400" kern="100" dirty="0">
                          <a:latin typeface="Century"/>
                          <a:ea typeface="ＭＳ 明朝"/>
                          <a:cs typeface="Times New Roman"/>
                        </a:rPr>
                        <a:t>0A</a:t>
                      </a:r>
                      <a:endParaRPr lang="ja-JP" sz="2400" kern="100" dirty="0">
                        <a:latin typeface="Century"/>
                        <a:ea typeface="ＭＳ 明朝"/>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7" name="テキスト ボックス 1"/>
          <p:cNvSpPr txBox="1"/>
          <p:nvPr/>
        </p:nvSpPr>
        <p:spPr>
          <a:xfrm>
            <a:off x="142844" y="2643182"/>
            <a:ext cx="1643074" cy="50004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altLang="ja-JP" sz="2400" dirty="0" err="1" smtClean="0"/>
              <a:t>Vth</a:t>
            </a:r>
            <a:r>
              <a:rPr lang="en-US" altLang="ja-JP" sz="2400" dirty="0" smtClean="0"/>
              <a:t>[mV]</a:t>
            </a:r>
            <a:endParaRPr lang="ja-JP" altLang="en-US" sz="2400"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dirty="0" smtClean="0">
                <a:latin typeface="Agency FB" pitchFamily="34" charset="0"/>
                <a:ea typeface="ＭＳ Ｐゴシック" pitchFamily="50" charset="-128"/>
              </a:rPr>
              <a:t>電子銃＋水素分子＋</a:t>
            </a:r>
            <a:r>
              <a:rPr kumimoji="1" lang="en-US" altLang="ja-JP" dirty="0" err="1" smtClean="0">
                <a:latin typeface="+mn-ea"/>
                <a:ea typeface="+mn-ea"/>
              </a:rPr>
              <a:t>dissociator</a:t>
            </a:r>
            <a:endParaRPr kumimoji="1" lang="ja-JP" altLang="en-US" dirty="0">
              <a:latin typeface="+mn-ea"/>
              <a:ea typeface="+mn-ea"/>
            </a:endParaRPr>
          </a:p>
        </p:txBody>
      </p:sp>
      <p:graphicFrame>
        <p:nvGraphicFramePr>
          <p:cNvPr id="5" name="コンテンツ プレースホルダ 6"/>
          <p:cNvGraphicFramePr>
            <a:graphicFrameLocks/>
          </p:cNvGraphicFramePr>
          <p:nvPr/>
        </p:nvGraphicFramePr>
        <p:xfrm>
          <a:off x="214282" y="2143116"/>
          <a:ext cx="8643998" cy="4286282"/>
        </p:xfrm>
        <a:graphic>
          <a:graphicData uri="http://schemas.openxmlformats.org/drawingml/2006/table">
            <a:tbl>
              <a:tblPr/>
              <a:tblGrid>
                <a:gridCol w="1794468"/>
                <a:gridCol w="1130842"/>
                <a:gridCol w="1130842"/>
                <a:gridCol w="1709158"/>
                <a:gridCol w="1092770"/>
                <a:gridCol w="1785918"/>
              </a:tblGrid>
              <a:tr h="691336">
                <a:tc rowSpan="2">
                  <a:txBody>
                    <a:bodyPr/>
                    <a:lstStyle/>
                    <a:p>
                      <a:pPr algn="just">
                        <a:spcAft>
                          <a:spcPts val="0"/>
                        </a:spcAft>
                      </a:pPr>
                      <a:endParaRPr lang="en-US" sz="2400" kern="100" dirty="0">
                        <a:latin typeface="Century"/>
                        <a:ea typeface="ＭＳ 明朝"/>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tcPr>
                </a:tc>
                <a:tc gridSpan="2">
                  <a:txBody>
                    <a:bodyPr/>
                    <a:lstStyle/>
                    <a:p>
                      <a:pPr algn="just">
                        <a:spcAft>
                          <a:spcPts val="0"/>
                        </a:spcAft>
                      </a:pPr>
                      <a:r>
                        <a:rPr lang="ja-JP" sz="2400" kern="100">
                          <a:latin typeface="Century"/>
                          <a:ea typeface="ＭＳ 明朝"/>
                          <a:cs typeface="Times New Roman"/>
                        </a:rPr>
                        <a:t>カウント数</a:t>
                      </a:r>
                      <a:r>
                        <a:rPr lang="en-US" sz="2400" kern="100">
                          <a:latin typeface="Century"/>
                          <a:ea typeface="ＭＳ 明朝"/>
                          <a:cs typeface="Times New Roman"/>
                        </a:rPr>
                        <a:t>/</a:t>
                      </a:r>
                      <a:r>
                        <a:rPr lang="ja-JP" sz="2400" kern="100">
                          <a:latin typeface="Century"/>
                          <a:ea typeface="ＭＳ 明朝"/>
                          <a:cs typeface="Times New Roman"/>
                        </a:rPr>
                        <a:t>分</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rowSpan="2">
                  <a:txBody>
                    <a:bodyPr/>
                    <a:lstStyle/>
                    <a:p>
                      <a:pPr algn="just">
                        <a:spcAft>
                          <a:spcPts val="0"/>
                        </a:spcAft>
                      </a:pPr>
                      <a:r>
                        <a:rPr lang="ja-JP" sz="2400" kern="100" dirty="0">
                          <a:latin typeface="Century"/>
                          <a:ea typeface="ＭＳ 明朝"/>
                          <a:cs typeface="Times New Roman"/>
                        </a:rPr>
                        <a:t>気圧</a:t>
                      </a:r>
                      <a:r>
                        <a:rPr lang="en-US" sz="2400" kern="100" dirty="0" smtClean="0">
                          <a:latin typeface="Century"/>
                          <a:ea typeface="ＭＳ 明朝"/>
                          <a:cs typeface="Times New Roman"/>
                        </a:rPr>
                        <a:t>(Pa</a:t>
                      </a:r>
                      <a:r>
                        <a:rPr lang="en-US" sz="2400" kern="100" dirty="0">
                          <a:latin typeface="Century"/>
                          <a:ea typeface="ＭＳ 明朝"/>
                          <a:cs typeface="Times New Roman"/>
                        </a:rPr>
                        <a:t>)</a:t>
                      </a:r>
                      <a:endParaRPr lang="ja-JP" sz="2400" kern="100" dirty="0">
                        <a:latin typeface="Century"/>
                        <a:ea typeface="ＭＳ 明朝"/>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just">
                        <a:spcAft>
                          <a:spcPts val="0"/>
                        </a:spcAft>
                      </a:pPr>
                      <a:r>
                        <a:rPr lang="ja-JP" sz="2400" kern="100" dirty="0">
                          <a:latin typeface="Century"/>
                          <a:ea typeface="ＭＳ 明朝"/>
                          <a:cs typeface="Times New Roman"/>
                        </a:rPr>
                        <a:t>電子銃</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just">
                        <a:spcAft>
                          <a:spcPts val="0"/>
                        </a:spcAft>
                      </a:pPr>
                      <a:r>
                        <a:rPr lang="en-US" sz="2400" kern="100" dirty="0" err="1">
                          <a:latin typeface="+mn-ea"/>
                          <a:ea typeface="+mn-ea"/>
                          <a:cs typeface="Times New Roman"/>
                        </a:rPr>
                        <a:t>dissociator</a:t>
                      </a:r>
                      <a:endParaRPr lang="ja-JP" sz="2400" kern="100" dirty="0">
                        <a:latin typeface="+mn-ea"/>
                        <a:ea typeface="+mn-ea"/>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91336">
                <a:tc vMerge="1">
                  <a:txBody>
                    <a:bodyPr/>
                    <a:lstStyle/>
                    <a:p>
                      <a:endParaRPr kumimoji="1" lang="ja-JP" altLang="en-US"/>
                    </a:p>
                  </a:txBody>
                  <a:tcPr/>
                </a:tc>
                <a:tc>
                  <a:txBody>
                    <a:bodyPr/>
                    <a:lstStyle/>
                    <a:p>
                      <a:pPr algn="just">
                        <a:spcAft>
                          <a:spcPts val="0"/>
                        </a:spcAft>
                      </a:pPr>
                      <a:r>
                        <a:rPr lang="en-US" sz="2400" kern="100">
                          <a:latin typeface="Century"/>
                          <a:ea typeface="ＭＳ 明朝"/>
                          <a:cs typeface="Times New Roman"/>
                        </a:rPr>
                        <a:t>(</a:t>
                      </a:r>
                      <a:r>
                        <a:rPr lang="ja-JP" sz="2400" kern="100">
                          <a:latin typeface="Century"/>
                          <a:ea typeface="ＭＳ 明朝"/>
                          <a:cs typeface="Times New Roman"/>
                        </a:rPr>
                        <a:t>ⅰ</a:t>
                      </a:r>
                      <a:r>
                        <a:rPr lang="en-US" sz="2400" kern="100">
                          <a:latin typeface="Century"/>
                          <a:ea typeface="ＭＳ 明朝"/>
                          <a:cs typeface="Times New Roman"/>
                        </a:rPr>
                        <a:t>)</a:t>
                      </a:r>
                      <a:endParaRPr lang="ja-JP" sz="2400" kern="100">
                        <a:latin typeface="Century"/>
                        <a:ea typeface="ＭＳ 明朝"/>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2400" kern="100">
                          <a:latin typeface="Century"/>
                          <a:ea typeface="ＭＳ 明朝"/>
                          <a:cs typeface="Times New Roman"/>
                        </a:rPr>
                        <a:t>(ii)</a:t>
                      </a:r>
                      <a:endParaRPr lang="ja-JP" sz="2400" kern="100">
                        <a:latin typeface="Century"/>
                        <a:ea typeface="ＭＳ 明朝"/>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r>
              <a:tr h="967870">
                <a:tc>
                  <a:txBody>
                    <a:bodyPr/>
                    <a:lstStyle/>
                    <a:p>
                      <a:pPr algn="just">
                        <a:spcAft>
                          <a:spcPts val="0"/>
                        </a:spcAft>
                      </a:pPr>
                      <a:r>
                        <a:rPr lang="en-US" altLang="ja-JP" sz="2400" kern="100" dirty="0" smtClean="0">
                          <a:latin typeface="Century"/>
                          <a:ea typeface="ＭＳ 明朝"/>
                          <a:cs typeface="Times New Roman"/>
                        </a:rPr>
                        <a:t>20.1</a:t>
                      </a:r>
                      <a:endParaRPr lang="ja-JP" sz="2400" kern="100" dirty="0">
                        <a:latin typeface="Century"/>
                        <a:ea typeface="ＭＳ 明朝"/>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altLang="ja-JP" sz="2400" kern="100" dirty="0" smtClean="0">
                          <a:latin typeface="Century"/>
                          <a:ea typeface="ＭＳ 明朝"/>
                          <a:cs typeface="Times New Roman"/>
                        </a:rPr>
                        <a:t>9573</a:t>
                      </a:r>
                      <a:endParaRPr lang="ja-JP" sz="2400" kern="100" dirty="0">
                        <a:latin typeface="Century"/>
                        <a:ea typeface="ＭＳ 明朝"/>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altLang="ja-JP" sz="2400" kern="100" dirty="0" smtClean="0">
                          <a:latin typeface="Century"/>
                          <a:ea typeface="ＭＳ 明朝"/>
                          <a:cs typeface="Times New Roman"/>
                        </a:rPr>
                        <a:t>9338</a:t>
                      </a:r>
                      <a:endParaRPr lang="ja-JP" sz="2400" kern="100" dirty="0">
                        <a:latin typeface="Century"/>
                        <a:ea typeface="ＭＳ 明朝"/>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2400" kern="100" dirty="0" smtClean="0">
                          <a:latin typeface="Century"/>
                          <a:ea typeface="ＭＳ 明朝"/>
                          <a:cs typeface="Times New Roman"/>
                        </a:rPr>
                        <a:t>2.1e-1</a:t>
                      </a:r>
                      <a:endParaRPr lang="ja-JP" sz="2400" kern="100" dirty="0">
                        <a:latin typeface="Century"/>
                        <a:ea typeface="ＭＳ 明朝"/>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2400" kern="100" dirty="0">
                          <a:latin typeface="Century"/>
                          <a:ea typeface="ＭＳ 明朝"/>
                          <a:cs typeface="Times New Roman"/>
                        </a:rPr>
                        <a:t>2.1V</a:t>
                      </a:r>
                      <a:endParaRPr lang="ja-JP" sz="2400" kern="100" dirty="0">
                        <a:latin typeface="Century"/>
                        <a:ea typeface="ＭＳ 明朝"/>
                        <a:cs typeface="Times New Roman"/>
                      </a:endParaRPr>
                    </a:p>
                    <a:p>
                      <a:pPr algn="just">
                        <a:spcAft>
                          <a:spcPts val="0"/>
                        </a:spcAft>
                      </a:pPr>
                      <a:r>
                        <a:rPr lang="en-US" sz="2400" kern="100" dirty="0" smtClean="0">
                          <a:latin typeface="Century"/>
                          <a:ea typeface="ＭＳ 明朝"/>
                          <a:cs typeface="Times New Roman"/>
                        </a:rPr>
                        <a:t>5.4A</a:t>
                      </a:r>
                      <a:endParaRPr lang="ja-JP" sz="2400" kern="100" dirty="0">
                        <a:latin typeface="Century"/>
                        <a:ea typeface="ＭＳ 明朝"/>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2400" kern="100" dirty="0" smtClean="0">
                          <a:latin typeface="Century"/>
                          <a:ea typeface="ＭＳ 明朝"/>
                          <a:cs typeface="Times New Roman"/>
                        </a:rPr>
                        <a:t>1.6V</a:t>
                      </a:r>
                      <a:endParaRPr lang="ja-JP" sz="2400" kern="100" dirty="0">
                        <a:latin typeface="Century"/>
                        <a:ea typeface="ＭＳ 明朝"/>
                        <a:cs typeface="Times New Roman"/>
                      </a:endParaRPr>
                    </a:p>
                    <a:p>
                      <a:pPr algn="just">
                        <a:spcAft>
                          <a:spcPts val="0"/>
                        </a:spcAft>
                      </a:pPr>
                      <a:r>
                        <a:rPr lang="en-US" sz="2400" kern="100" dirty="0" smtClean="0">
                          <a:latin typeface="Century"/>
                          <a:ea typeface="ＭＳ 明朝"/>
                          <a:cs typeface="Times New Roman"/>
                        </a:rPr>
                        <a:t>15A</a:t>
                      </a:r>
                      <a:endParaRPr lang="ja-JP" sz="2400" kern="100" dirty="0">
                        <a:latin typeface="Century"/>
                        <a:ea typeface="ＭＳ 明朝"/>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67870">
                <a:tc>
                  <a:txBody>
                    <a:bodyPr/>
                    <a:lstStyle/>
                    <a:p>
                      <a:pPr algn="just">
                        <a:spcAft>
                          <a:spcPts val="0"/>
                        </a:spcAft>
                      </a:pPr>
                      <a:r>
                        <a:rPr lang="en-US" sz="2400" kern="100" dirty="0">
                          <a:latin typeface="Century"/>
                          <a:ea typeface="ＭＳ 明朝"/>
                          <a:cs typeface="Times New Roman"/>
                        </a:rPr>
                        <a:t>24.9</a:t>
                      </a:r>
                      <a:endParaRPr lang="ja-JP" sz="2400" kern="100" dirty="0">
                        <a:latin typeface="Century"/>
                        <a:ea typeface="ＭＳ 明朝"/>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altLang="ja-JP" sz="2400" kern="100" dirty="0" smtClean="0">
                          <a:latin typeface="Century"/>
                          <a:ea typeface="ＭＳ 明朝"/>
                          <a:cs typeface="Times New Roman"/>
                        </a:rPr>
                        <a:t>3089</a:t>
                      </a:r>
                      <a:endParaRPr lang="ja-JP" sz="2400" kern="100" dirty="0">
                        <a:latin typeface="Century"/>
                        <a:ea typeface="ＭＳ 明朝"/>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altLang="ja-JP" sz="2400" kern="100" dirty="0" smtClean="0">
                          <a:latin typeface="Century"/>
                          <a:ea typeface="ＭＳ 明朝"/>
                          <a:cs typeface="Times New Roman"/>
                        </a:rPr>
                        <a:t>3464</a:t>
                      </a:r>
                      <a:endParaRPr lang="ja-JP" sz="2400" kern="100" dirty="0">
                        <a:latin typeface="Century"/>
                        <a:ea typeface="ＭＳ 明朝"/>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2400" kern="100" dirty="0" smtClean="0">
                          <a:latin typeface="Century"/>
                          <a:ea typeface="ＭＳ 明朝"/>
                          <a:cs typeface="Times New Roman"/>
                        </a:rPr>
                        <a:t>2.1e-1</a:t>
                      </a:r>
                      <a:endParaRPr lang="ja-JP" sz="2400" kern="100" dirty="0">
                        <a:latin typeface="Century"/>
                        <a:ea typeface="ＭＳ 明朝"/>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2400" kern="100" dirty="0">
                          <a:latin typeface="Century"/>
                          <a:ea typeface="ＭＳ 明朝"/>
                          <a:cs typeface="Times New Roman"/>
                        </a:rPr>
                        <a:t>2.1V</a:t>
                      </a:r>
                      <a:endParaRPr lang="ja-JP" sz="2400" kern="100" dirty="0">
                        <a:latin typeface="Century"/>
                        <a:ea typeface="ＭＳ 明朝"/>
                        <a:cs typeface="Times New Roman"/>
                      </a:endParaRPr>
                    </a:p>
                    <a:p>
                      <a:pPr algn="just">
                        <a:spcAft>
                          <a:spcPts val="0"/>
                        </a:spcAft>
                      </a:pPr>
                      <a:r>
                        <a:rPr lang="en-US" sz="2400" kern="100" dirty="0" smtClean="0">
                          <a:latin typeface="Century"/>
                          <a:ea typeface="ＭＳ 明朝"/>
                          <a:cs typeface="Times New Roman"/>
                        </a:rPr>
                        <a:t>5.4A</a:t>
                      </a:r>
                      <a:endParaRPr lang="ja-JP" sz="2400" kern="100" dirty="0">
                        <a:latin typeface="Century"/>
                        <a:ea typeface="ＭＳ 明朝"/>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2400" kern="100" dirty="0" smtClean="0">
                          <a:latin typeface="Century"/>
                          <a:ea typeface="ＭＳ 明朝"/>
                          <a:cs typeface="Times New Roman"/>
                        </a:rPr>
                        <a:t>1.6V</a:t>
                      </a:r>
                      <a:endParaRPr lang="ja-JP" altLang="en-US" sz="2400" kern="100" dirty="0" smtClean="0">
                        <a:latin typeface="Century"/>
                        <a:ea typeface="ＭＳ 明朝"/>
                        <a:cs typeface="Times New Roman"/>
                      </a:endParaRPr>
                    </a:p>
                    <a:p>
                      <a:pPr algn="just">
                        <a:spcAft>
                          <a:spcPts val="0"/>
                        </a:spcAft>
                      </a:pPr>
                      <a:r>
                        <a:rPr lang="en-US" sz="2400" kern="100" dirty="0" smtClean="0">
                          <a:latin typeface="Century"/>
                          <a:ea typeface="ＭＳ 明朝"/>
                          <a:cs typeface="Times New Roman"/>
                        </a:rPr>
                        <a:t>15A</a:t>
                      </a:r>
                      <a:endParaRPr lang="ja-JP" altLang="en-US" sz="2400" kern="100" dirty="0">
                        <a:latin typeface="Century"/>
                        <a:ea typeface="ＭＳ 明朝"/>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67870">
                <a:tc>
                  <a:txBody>
                    <a:bodyPr/>
                    <a:lstStyle/>
                    <a:p>
                      <a:pPr algn="just">
                        <a:spcAft>
                          <a:spcPts val="0"/>
                        </a:spcAft>
                      </a:pPr>
                      <a:r>
                        <a:rPr lang="en-US" sz="2400" kern="100" dirty="0">
                          <a:latin typeface="Century"/>
                          <a:ea typeface="ＭＳ 明朝"/>
                          <a:cs typeface="Times New Roman"/>
                        </a:rPr>
                        <a:t>30.0</a:t>
                      </a:r>
                      <a:endParaRPr lang="ja-JP" sz="2400" kern="100" dirty="0">
                        <a:latin typeface="Century"/>
                        <a:ea typeface="ＭＳ 明朝"/>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altLang="ja-JP" sz="2400" kern="100" dirty="0" smtClean="0">
                          <a:latin typeface="Century"/>
                          <a:ea typeface="ＭＳ 明朝"/>
                          <a:cs typeface="Times New Roman"/>
                        </a:rPr>
                        <a:t>1031</a:t>
                      </a:r>
                      <a:endParaRPr lang="ja-JP" sz="2400" kern="100" dirty="0">
                        <a:latin typeface="Century"/>
                        <a:ea typeface="ＭＳ 明朝"/>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altLang="ja-JP" sz="2400" kern="100" dirty="0" smtClean="0">
                          <a:latin typeface="Century"/>
                          <a:ea typeface="ＭＳ 明朝"/>
                          <a:cs typeface="Times New Roman"/>
                        </a:rPr>
                        <a:t>1008</a:t>
                      </a:r>
                      <a:endParaRPr lang="ja-JP" sz="2400" kern="100" dirty="0">
                        <a:latin typeface="Century"/>
                        <a:ea typeface="ＭＳ 明朝"/>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2400" kern="100" dirty="0" smtClean="0">
                          <a:latin typeface="Century"/>
                          <a:ea typeface="ＭＳ 明朝"/>
                          <a:cs typeface="Times New Roman"/>
                        </a:rPr>
                        <a:t>2.1e-1</a:t>
                      </a:r>
                      <a:endParaRPr lang="ja-JP" sz="2400" kern="100" dirty="0">
                        <a:latin typeface="Century"/>
                        <a:ea typeface="ＭＳ 明朝"/>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2400" kern="100" dirty="0">
                          <a:latin typeface="Century"/>
                          <a:ea typeface="ＭＳ 明朝"/>
                          <a:cs typeface="Times New Roman"/>
                        </a:rPr>
                        <a:t>2.1V</a:t>
                      </a:r>
                      <a:endParaRPr lang="ja-JP" sz="2400" kern="100" dirty="0">
                        <a:latin typeface="Century"/>
                        <a:ea typeface="ＭＳ 明朝"/>
                        <a:cs typeface="Times New Roman"/>
                      </a:endParaRPr>
                    </a:p>
                    <a:p>
                      <a:pPr algn="just">
                        <a:spcAft>
                          <a:spcPts val="0"/>
                        </a:spcAft>
                      </a:pPr>
                      <a:r>
                        <a:rPr lang="en-US" sz="2400" kern="100" dirty="0" smtClean="0">
                          <a:latin typeface="Century"/>
                          <a:ea typeface="ＭＳ 明朝"/>
                          <a:cs typeface="Times New Roman"/>
                        </a:rPr>
                        <a:t>5.4A</a:t>
                      </a:r>
                      <a:endParaRPr lang="ja-JP" sz="2400" kern="100" dirty="0">
                        <a:latin typeface="Century"/>
                        <a:ea typeface="ＭＳ 明朝"/>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2400" kern="100" dirty="0" smtClean="0">
                          <a:latin typeface="Century"/>
                          <a:ea typeface="ＭＳ 明朝"/>
                          <a:cs typeface="Times New Roman"/>
                        </a:rPr>
                        <a:t>1.6V</a:t>
                      </a:r>
                      <a:endParaRPr lang="ja-JP" altLang="en-US" sz="2400" kern="100" dirty="0" smtClean="0">
                        <a:latin typeface="Century"/>
                        <a:ea typeface="ＭＳ 明朝"/>
                        <a:cs typeface="Times New Roman"/>
                      </a:endParaRPr>
                    </a:p>
                    <a:p>
                      <a:pPr algn="just">
                        <a:spcAft>
                          <a:spcPts val="0"/>
                        </a:spcAft>
                      </a:pPr>
                      <a:r>
                        <a:rPr lang="en-US" sz="2400" kern="100" dirty="0" smtClean="0">
                          <a:latin typeface="Century"/>
                          <a:ea typeface="ＭＳ 明朝"/>
                          <a:cs typeface="Times New Roman"/>
                        </a:rPr>
                        <a:t>15A</a:t>
                      </a:r>
                      <a:endParaRPr lang="ja-JP" altLang="en-US" sz="2400" kern="100" dirty="0">
                        <a:latin typeface="Century"/>
                        <a:ea typeface="ＭＳ 明朝"/>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7" name="テキスト ボックス 1"/>
          <p:cNvSpPr txBox="1"/>
          <p:nvPr/>
        </p:nvSpPr>
        <p:spPr>
          <a:xfrm>
            <a:off x="71406" y="3071834"/>
            <a:ext cx="1643074" cy="50004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altLang="ja-JP" sz="2400" dirty="0" err="1" smtClean="0"/>
              <a:t>Vth</a:t>
            </a:r>
            <a:r>
              <a:rPr lang="en-US" altLang="ja-JP" sz="2400" dirty="0" smtClean="0"/>
              <a:t>[mV]</a:t>
            </a:r>
            <a:endParaRPr lang="ja-JP" altLang="en-US" sz="2400"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smtClean="0">
                <a:latin typeface="Agency FB" pitchFamily="34" charset="0"/>
                <a:ea typeface="ＭＳ Ｐゴシック" pitchFamily="50" charset="-128"/>
              </a:rPr>
              <a:t>水素分子＋</a:t>
            </a:r>
            <a:r>
              <a:rPr lang="en-US" altLang="ja-JP" dirty="0" err="1" smtClean="0">
                <a:latin typeface="+mn-ea"/>
                <a:ea typeface="+mn-ea"/>
              </a:rPr>
              <a:t>dissociator</a:t>
            </a:r>
            <a:endParaRPr kumimoji="1" lang="ja-JP" altLang="en-US" dirty="0">
              <a:latin typeface="+mn-ea"/>
              <a:ea typeface="+mn-ea"/>
            </a:endParaRPr>
          </a:p>
        </p:txBody>
      </p:sp>
      <p:graphicFrame>
        <p:nvGraphicFramePr>
          <p:cNvPr id="5" name="コンテンツ プレースホルダ 6"/>
          <p:cNvGraphicFramePr>
            <a:graphicFrameLocks/>
          </p:cNvGraphicFramePr>
          <p:nvPr/>
        </p:nvGraphicFramePr>
        <p:xfrm>
          <a:off x="285720" y="2214554"/>
          <a:ext cx="8643998" cy="4286282"/>
        </p:xfrm>
        <a:graphic>
          <a:graphicData uri="http://schemas.openxmlformats.org/drawingml/2006/table">
            <a:tbl>
              <a:tblPr/>
              <a:tblGrid>
                <a:gridCol w="1794468"/>
                <a:gridCol w="1130842"/>
                <a:gridCol w="1130842"/>
                <a:gridCol w="1709158"/>
                <a:gridCol w="1092738"/>
                <a:gridCol w="1785950"/>
              </a:tblGrid>
              <a:tr h="691336">
                <a:tc rowSpan="2">
                  <a:txBody>
                    <a:bodyPr/>
                    <a:lstStyle/>
                    <a:p>
                      <a:pPr algn="just">
                        <a:spcAft>
                          <a:spcPts val="0"/>
                        </a:spcAft>
                      </a:pPr>
                      <a:endParaRPr lang="en-US" sz="2400" kern="100" dirty="0">
                        <a:latin typeface="Century"/>
                        <a:ea typeface="ＭＳ 明朝"/>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tcPr>
                </a:tc>
                <a:tc gridSpan="2">
                  <a:txBody>
                    <a:bodyPr/>
                    <a:lstStyle/>
                    <a:p>
                      <a:pPr algn="just">
                        <a:spcAft>
                          <a:spcPts val="0"/>
                        </a:spcAft>
                      </a:pPr>
                      <a:r>
                        <a:rPr lang="ja-JP" altLang="en-US" sz="2400" kern="100" dirty="0" smtClean="0">
                          <a:latin typeface="Century"/>
                          <a:ea typeface="ＭＳ 明朝"/>
                          <a:cs typeface="Times New Roman"/>
                        </a:rPr>
                        <a:t>カウント数</a:t>
                      </a:r>
                      <a:r>
                        <a:rPr lang="en-US" sz="2400" kern="100" dirty="0" smtClean="0">
                          <a:latin typeface="Century"/>
                          <a:ea typeface="ＭＳ 明朝"/>
                          <a:cs typeface="Times New Roman"/>
                        </a:rPr>
                        <a:t>/</a:t>
                      </a:r>
                      <a:r>
                        <a:rPr lang="ja-JP" altLang="en-US" sz="2400" kern="100" dirty="0" smtClean="0">
                          <a:latin typeface="Century"/>
                          <a:ea typeface="ＭＳ 明朝"/>
                          <a:cs typeface="Times New Roman"/>
                        </a:rPr>
                        <a:t>分</a:t>
                      </a:r>
                      <a:endParaRPr lang="ja-JP" sz="2400" kern="100" dirty="0">
                        <a:latin typeface="Century"/>
                        <a:ea typeface="ＭＳ 明朝"/>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rowSpan="2">
                  <a:txBody>
                    <a:bodyPr/>
                    <a:lstStyle/>
                    <a:p>
                      <a:pPr algn="just">
                        <a:spcAft>
                          <a:spcPts val="0"/>
                        </a:spcAft>
                      </a:pPr>
                      <a:r>
                        <a:rPr lang="ja-JP" altLang="en-US" sz="2400" kern="100" dirty="0" smtClean="0">
                          <a:latin typeface="Century"/>
                          <a:ea typeface="ＭＳ 明朝"/>
                          <a:cs typeface="Times New Roman"/>
                        </a:rPr>
                        <a:t>気圧</a:t>
                      </a:r>
                      <a:r>
                        <a:rPr lang="en-US" sz="2400" kern="100" dirty="0" smtClean="0">
                          <a:latin typeface="Century"/>
                          <a:ea typeface="ＭＳ 明朝"/>
                          <a:cs typeface="Times New Roman"/>
                        </a:rPr>
                        <a:t>(Pa</a:t>
                      </a:r>
                      <a:r>
                        <a:rPr lang="en-US" sz="2400" kern="100" dirty="0">
                          <a:latin typeface="Century"/>
                          <a:ea typeface="ＭＳ 明朝"/>
                          <a:cs typeface="Times New Roman"/>
                        </a:rPr>
                        <a:t>)</a:t>
                      </a:r>
                      <a:endParaRPr lang="ja-JP" sz="2400" kern="100" dirty="0">
                        <a:latin typeface="Century"/>
                        <a:ea typeface="ＭＳ 明朝"/>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just">
                        <a:spcAft>
                          <a:spcPts val="0"/>
                        </a:spcAft>
                      </a:pPr>
                      <a:r>
                        <a:rPr lang="ja-JP" sz="2400" kern="100" dirty="0">
                          <a:latin typeface="Century"/>
                          <a:ea typeface="ＭＳ 明朝"/>
                          <a:cs typeface="Times New Roman"/>
                        </a:rPr>
                        <a:t>電子銃</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just">
                        <a:spcAft>
                          <a:spcPts val="0"/>
                        </a:spcAft>
                      </a:pPr>
                      <a:r>
                        <a:rPr lang="en-US" sz="2400" kern="100" dirty="0" err="1">
                          <a:latin typeface="Century"/>
                          <a:ea typeface="ＭＳ 明朝"/>
                          <a:cs typeface="Times New Roman"/>
                        </a:rPr>
                        <a:t>dissociator</a:t>
                      </a:r>
                      <a:endParaRPr lang="ja-JP" sz="2400" kern="100" dirty="0">
                        <a:latin typeface="Century"/>
                        <a:ea typeface="ＭＳ 明朝"/>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91336">
                <a:tc vMerge="1">
                  <a:txBody>
                    <a:bodyPr/>
                    <a:lstStyle/>
                    <a:p>
                      <a:endParaRPr kumimoji="1" lang="ja-JP" altLang="en-US"/>
                    </a:p>
                  </a:txBody>
                  <a:tcPr/>
                </a:tc>
                <a:tc>
                  <a:txBody>
                    <a:bodyPr/>
                    <a:lstStyle/>
                    <a:p>
                      <a:pPr algn="just">
                        <a:spcAft>
                          <a:spcPts val="0"/>
                        </a:spcAft>
                      </a:pPr>
                      <a:r>
                        <a:rPr lang="en-US" sz="2400" kern="100" dirty="0">
                          <a:latin typeface="Century"/>
                          <a:ea typeface="ＭＳ 明朝"/>
                          <a:cs typeface="Times New Roman"/>
                        </a:rPr>
                        <a:t>(</a:t>
                      </a:r>
                      <a:r>
                        <a:rPr lang="ja-JP" sz="2400" kern="100" dirty="0">
                          <a:latin typeface="Century"/>
                          <a:ea typeface="ＭＳ 明朝"/>
                          <a:cs typeface="Times New Roman"/>
                        </a:rPr>
                        <a:t>ⅰ</a:t>
                      </a:r>
                      <a:r>
                        <a:rPr lang="en-US" sz="2400" kern="100" dirty="0">
                          <a:latin typeface="Century"/>
                          <a:ea typeface="ＭＳ 明朝"/>
                          <a:cs typeface="Times New Roman"/>
                        </a:rPr>
                        <a:t>)</a:t>
                      </a:r>
                      <a:endParaRPr lang="ja-JP" sz="2400" kern="100" dirty="0">
                        <a:latin typeface="Century"/>
                        <a:ea typeface="ＭＳ 明朝"/>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2400" kern="100">
                          <a:latin typeface="Century"/>
                          <a:ea typeface="ＭＳ 明朝"/>
                          <a:cs typeface="Times New Roman"/>
                        </a:rPr>
                        <a:t>(ii)</a:t>
                      </a:r>
                      <a:endParaRPr lang="ja-JP" sz="2400" kern="100">
                        <a:latin typeface="Century"/>
                        <a:ea typeface="ＭＳ 明朝"/>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r>
              <a:tr h="967870">
                <a:tc>
                  <a:txBody>
                    <a:bodyPr/>
                    <a:lstStyle/>
                    <a:p>
                      <a:pPr algn="just">
                        <a:spcAft>
                          <a:spcPts val="0"/>
                        </a:spcAft>
                      </a:pPr>
                      <a:r>
                        <a:rPr lang="en-US" altLang="ja-JP" sz="2400" kern="100" dirty="0" smtClean="0">
                          <a:latin typeface="Century"/>
                          <a:ea typeface="ＭＳ 明朝"/>
                          <a:cs typeface="Times New Roman"/>
                        </a:rPr>
                        <a:t>20.1</a:t>
                      </a:r>
                      <a:endParaRPr lang="ja-JP" sz="2400" kern="100" dirty="0">
                        <a:latin typeface="Century"/>
                        <a:ea typeface="ＭＳ 明朝"/>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altLang="ja-JP" sz="2400" kern="100" dirty="0" smtClean="0">
                          <a:latin typeface="Century"/>
                          <a:ea typeface="ＭＳ 明朝"/>
                          <a:cs typeface="Times New Roman"/>
                        </a:rPr>
                        <a:t>117</a:t>
                      </a:r>
                      <a:endParaRPr lang="ja-JP" sz="2400" kern="100" dirty="0">
                        <a:latin typeface="Century"/>
                        <a:ea typeface="ＭＳ 明朝"/>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altLang="ja-JP" sz="2400" kern="100" dirty="0" smtClean="0">
                          <a:latin typeface="Century"/>
                          <a:ea typeface="ＭＳ 明朝"/>
                          <a:cs typeface="Times New Roman"/>
                        </a:rPr>
                        <a:t>96</a:t>
                      </a:r>
                      <a:endParaRPr lang="ja-JP" sz="2400" kern="100" dirty="0">
                        <a:latin typeface="Century"/>
                        <a:ea typeface="ＭＳ 明朝"/>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2400" kern="100" dirty="0" smtClean="0">
                          <a:latin typeface="Century"/>
                          <a:ea typeface="ＭＳ 明朝"/>
                          <a:cs typeface="Times New Roman"/>
                        </a:rPr>
                        <a:t>2.1e-1</a:t>
                      </a:r>
                      <a:endParaRPr lang="ja-JP" sz="2400" kern="100" dirty="0">
                        <a:latin typeface="Century"/>
                        <a:ea typeface="ＭＳ 明朝"/>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altLang="ja-JP" sz="2400" kern="100" dirty="0" smtClean="0">
                          <a:latin typeface="Century"/>
                          <a:ea typeface="ＭＳ 明朝"/>
                          <a:cs typeface="Times New Roman"/>
                        </a:rPr>
                        <a:t>0V</a:t>
                      </a:r>
                    </a:p>
                    <a:p>
                      <a:pPr algn="just">
                        <a:spcAft>
                          <a:spcPts val="0"/>
                        </a:spcAft>
                      </a:pPr>
                      <a:r>
                        <a:rPr lang="en-US" altLang="ja-JP" sz="2400" kern="100" dirty="0" smtClean="0">
                          <a:latin typeface="Century"/>
                          <a:ea typeface="ＭＳ 明朝"/>
                          <a:cs typeface="Times New Roman"/>
                        </a:rPr>
                        <a:t>0A</a:t>
                      </a:r>
                      <a:endParaRPr lang="ja-JP" altLang="en-US" sz="2400" kern="100" dirty="0" smtClean="0">
                        <a:latin typeface="Century"/>
                        <a:ea typeface="ＭＳ 明朝"/>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2400" kern="100" dirty="0" smtClean="0">
                          <a:latin typeface="Century"/>
                          <a:ea typeface="ＭＳ 明朝"/>
                          <a:cs typeface="Times New Roman"/>
                        </a:rPr>
                        <a:t>1.6V</a:t>
                      </a:r>
                      <a:endParaRPr lang="ja-JP" sz="2400" kern="100" dirty="0">
                        <a:latin typeface="Century"/>
                        <a:ea typeface="ＭＳ 明朝"/>
                        <a:cs typeface="Times New Roman"/>
                      </a:endParaRPr>
                    </a:p>
                    <a:p>
                      <a:pPr algn="just">
                        <a:spcAft>
                          <a:spcPts val="0"/>
                        </a:spcAft>
                      </a:pPr>
                      <a:r>
                        <a:rPr lang="en-US" sz="2400" kern="100" dirty="0" smtClean="0">
                          <a:latin typeface="Century"/>
                          <a:ea typeface="ＭＳ 明朝"/>
                          <a:cs typeface="Times New Roman"/>
                        </a:rPr>
                        <a:t>15A</a:t>
                      </a:r>
                      <a:endParaRPr lang="ja-JP" sz="2400" kern="100" dirty="0">
                        <a:latin typeface="Century"/>
                        <a:ea typeface="ＭＳ 明朝"/>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67870">
                <a:tc>
                  <a:txBody>
                    <a:bodyPr/>
                    <a:lstStyle/>
                    <a:p>
                      <a:pPr algn="just">
                        <a:spcAft>
                          <a:spcPts val="0"/>
                        </a:spcAft>
                      </a:pPr>
                      <a:r>
                        <a:rPr lang="en-US" sz="2400" kern="100" dirty="0" smtClean="0">
                          <a:latin typeface="Century"/>
                          <a:ea typeface="ＭＳ 明朝"/>
                          <a:cs typeface="Times New Roman"/>
                        </a:rPr>
                        <a:t>25.1</a:t>
                      </a:r>
                      <a:endParaRPr lang="ja-JP" sz="2400" kern="100" dirty="0">
                        <a:latin typeface="Century"/>
                        <a:ea typeface="ＭＳ 明朝"/>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altLang="ja-JP" sz="2400" kern="100" dirty="0" smtClean="0">
                          <a:latin typeface="Century"/>
                          <a:ea typeface="ＭＳ 明朝"/>
                          <a:cs typeface="Times New Roman"/>
                        </a:rPr>
                        <a:t>26</a:t>
                      </a:r>
                      <a:endParaRPr lang="ja-JP" sz="2400" kern="100" dirty="0">
                        <a:latin typeface="Century"/>
                        <a:ea typeface="ＭＳ 明朝"/>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altLang="ja-JP" sz="2400" kern="100" dirty="0" smtClean="0">
                          <a:latin typeface="Century"/>
                          <a:ea typeface="ＭＳ 明朝"/>
                          <a:cs typeface="Times New Roman"/>
                        </a:rPr>
                        <a:t>31</a:t>
                      </a:r>
                      <a:endParaRPr lang="ja-JP" sz="2400" kern="100" dirty="0">
                        <a:latin typeface="Century"/>
                        <a:ea typeface="ＭＳ 明朝"/>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2400" kern="100" dirty="0" smtClean="0">
                          <a:latin typeface="Century"/>
                          <a:ea typeface="ＭＳ 明朝"/>
                          <a:cs typeface="Times New Roman"/>
                        </a:rPr>
                        <a:t>2.1e-1</a:t>
                      </a:r>
                      <a:endParaRPr lang="ja-JP" sz="2400" kern="100" dirty="0">
                        <a:latin typeface="Century"/>
                        <a:ea typeface="ＭＳ 明朝"/>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altLang="ja-JP" sz="2400" kern="100" dirty="0" smtClean="0">
                          <a:latin typeface="Century"/>
                          <a:ea typeface="ＭＳ 明朝"/>
                          <a:cs typeface="Times New Roman"/>
                        </a:rPr>
                        <a:t>0V</a:t>
                      </a:r>
                    </a:p>
                    <a:p>
                      <a:pPr algn="just">
                        <a:spcAft>
                          <a:spcPts val="0"/>
                        </a:spcAft>
                      </a:pPr>
                      <a:r>
                        <a:rPr lang="en-US" altLang="ja-JP" sz="2400" kern="100" dirty="0" smtClean="0">
                          <a:latin typeface="Century"/>
                          <a:ea typeface="ＭＳ 明朝"/>
                          <a:cs typeface="Times New Roman"/>
                        </a:rPr>
                        <a:t>0A</a:t>
                      </a:r>
                      <a:endParaRPr lang="ja-JP" altLang="en-US" sz="2400" kern="100" dirty="0" smtClean="0">
                        <a:latin typeface="Century"/>
                        <a:ea typeface="ＭＳ 明朝"/>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2400" kern="100" dirty="0" smtClean="0">
                          <a:latin typeface="Century"/>
                          <a:ea typeface="ＭＳ 明朝"/>
                          <a:cs typeface="Times New Roman"/>
                        </a:rPr>
                        <a:t>1.6V</a:t>
                      </a:r>
                      <a:endParaRPr lang="ja-JP" altLang="en-US" sz="2400" kern="100" dirty="0" smtClean="0">
                        <a:latin typeface="Century"/>
                        <a:ea typeface="ＭＳ 明朝"/>
                        <a:cs typeface="Times New Roman"/>
                      </a:endParaRPr>
                    </a:p>
                    <a:p>
                      <a:pPr algn="just">
                        <a:spcAft>
                          <a:spcPts val="0"/>
                        </a:spcAft>
                      </a:pPr>
                      <a:r>
                        <a:rPr lang="en-US" sz="2400" kern="100" dirty="0" smtClean="0">
                          <a:latin typeface="Century"/>
                          <a:ea typeface="ＭＳ 明朝"/>
                          <a:cs typeface="Times New Roman"/>
                        </a:rPr>
                        <a:t>15A</a:t>
                      </a:r>
                      <a:endParaRPr lang="ja-JP" altLang="en-US" sz="2400" kern="100" dirty="0">
                        <a:latin typeface="Century"/>
                        <a:ea typeface="ＭＳ 明朝"/>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67870">
                <a:tc>
                  <a:txBody>
                    <a:bodyPr/>
                    <a:lstStyle/>
                    <a:p>
                      <a:pPr algn="just">
                        <a:spcAft>
                          <a:spcPts val="0"/>
                        </a:spcAft>
                      </a:pPr>
                      <a:r>
                        <a:rPr lang="en-US" sz="2400" kern="100" dirty="0">
                          <a:latin typeface="Century"/>
                          <a:ea typeface="ＭＳ 明朝"/>
                          <a:cs typeface="Times New Roman"/>
                        </a:rPr>
                        <a:t>30.0</a:t>
                      </a:r>
                      <a:endParaRPr lang="ja-JP" sz="2400" kern="100" dirty="0">
                        <a:latin typeface="Century"/>
                        <a:ea typeface="ＭＳ 明朝"/>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altLang="ja-JP" sz="2400" kern="100" dirty="0" smtClean="0">
                          <a:latin typeface="Century"/>
                          <a:ea typeface="ＭＳ 明朝"/>
                          <a:cs typeface="Times New Roman"/>
                        </a:rPr>
                        <a:t>9</a:t>
                      </a:r>
                      <a:endParaRPr lang="ja-JP" sz="2400" kern="100" dirty="0">
                        <a:latin typeface="Century"/>
                        <a:ea typeface="ＭＳ 明朝"/>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altLang="ja-JP" sz="2400" kern="100" dirty="0" smtClean="0">
                          <a:latin typeface="Century"/>
                          <a:ea typeface="ＭＳ 明朝"/>
                          <a:cs typeface="Times New Roman"/>
                        </a:rPr>
                        <a:t>8</a:t>
                      </a:r>
                      <a:endParaRPr lang="ja-JP" sz="2400" kern="100" dirty="0">
                        <a:latin typeface="Century"/>
                        <a:ea typeface="ＭＳ 明朝"/>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2400" kern="100" dirty="0" smtClean="0">
                          <a:latin typeface="Century"/>
                          <a:ea typeface="ＭＳ 明朝"/>
                          <a:cs typeface="Times New Roman"/>
                        </a:rPr>
                        <a:t>2.1e-1</a:t>
                      </a:r>
                      <a:endParaRPr lang="ja-JP" sz="2400" kern="100" dirty="0">
                        <a:latin typeface="Century"/>
                        <a:ea typeface="ＭＳ 明朝"/>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altLang="ja-JP" sz="2400" kern="100" dirty="0" smtClean="0">
                          <a:latin typeface="Century"/>
                          <a:ea typeface="ＭＳ 明朝"/>
                          <a:cs typeface="Times New Roman"/>
                        </a:rPr>
                        <a:t>0V</a:t>
                      </a:r>
                    </a:p>
                    <a:p>
                      <a:pPr algn="just">
                        <a:spcAft>
                          <a:spcPts val="0"/>
                        </a:spcAft>
                      </a:pPr>
                      <a:r>
                        <a:rPr lang="en-US" altLang="ja-JP" sz="2400" kern="100" dirty="0" smtClean="0">
                          <a:latin typeface="Century"/>
                          <a:ea typeface="ＭＳ 明朝"/>
                          <a:cs typeface="Times New Roman"/>
                        </a:rPr>
                        <a:t>0A</a:t>
                      </a:r>
                      <a:endParaRPr lang="ja-JP" sz="2400" kern="100" dirty="0">
                        <a:latin typeface="Century"/>
                        <a:ea typeface="ＭＳ 明朝"/>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2400" kern="100" dirty="0" smtClean="0">
                          <a:latin typeface="Century"/>
                          <a:ea typeface="ＭＳ 明朝"/>
                          <a:cs typeface="Times New Roman"/>
                        </a:rPr>
                        <a:t>1.6V</a:t>
                      </a:r>
                      <a:endParaRPr lang="ja-JP" altLang="en-US" sz="2400" kern="100" dirty="0" smtClean="0">
                        <a:latin typeface="Century"/>
                        <a:ea typeface="ＭＳ 明朝"/>
                        <a:cs typeface="Times New Roman"/>
                      </a:endParaRPr>
                    </a:p>
                    <a:p>
                      <a:pPr algn="just">
                        <a:spcAft>
                          <a:spcPts val="0"/>
                        </a:spcAft>
                      </a:pPr>
                      <a:r>
                        <a:rPr lang="en-US" sz="2400" kern="100" dirty="0" smtClean="0">
                          <a:latin typeface="Century"/>
                          <a:ea typeface="ＭＳ 明朝"/>
                          <a:cs typeface="Times New Roman"/>
                        </a:rPr>
                        <a:t>15A</a:t>
                      </a:r>
                      <a:endParaRPr lang="ja-JP" altLang="en-US" sz="2400" kern="100" dirty="0">
                        <a:latin typeface="Century"/>
                        <a:ea typeface="ＭＳ 明朝"/>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8" name="テキスト ボックス 1"/>
          <p:cNvSpPr txBox="1"/>
          <p:nvPr/>
        </p:nvSpPr>
        <p:spPr>
          <a:xfrm>
            <a:off x="142844" y="3143272"/>
            <a:ext cx="1643074" cy="50004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altLang="ja-JP" sz="2400" dirty="0" err="1" smtClean="0"/>
              <a:t>Vth</a:t>
            </a:r>
            <a:r>
              <a:rPr lang="en-US" altLang="ja-JP" sz="2400" dirty="0" smtClean="0"/>
              <a:t>[mV]</a:t>
            </a:r>
            <a:endParaRPr lang="ja-JP" altLang="en-US" sz="24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285720" y="357166"/>
            <a:ext cx="8572560" cy="1261884"/>
          </a:xfrm>
          <a:prstGeom prst="rect">
            <a:avLst/>
          </a:prstGeom>
          <a:noFill/>
        </p:spPr>
        <p:txBody>
          <a:bodyPr wrap="square" rtlCol="0">
            <a:spAutoFit/>
          </a:bodyPr>
          <a:lstStyle/>
          <a:p>
            <a:pPr algn="ctr"/>
            <a:r>
              <a:rPr kumimoji="1" lang="en-US" altLang="ja-JP" sz="4400" dirty="0" smtClean="0"/>
              <a:t>Lamb shift</a:t>
            </a:r>
            <a:r>
              <a:rPr kumimoji="1" lang="ja-JP" altLang="en-US" sz="4400" dirty="0" smtClean="0"/>
              <a:t>の測定に向けて</a:t>
            </a:r>
            <a:endParaRPr kumimoji="1" lang="en-US" altLang="ja-JP" sz="4400" dirty="0" smtClean="0"/>
          </a:p>
          <a:p>
            <a:pPr algn="ctr"/>
            <a:endParaRPr kumimoji="1" lang="ja-JP" altLang="en-US" sz="3200" dirty="0"/>
          </a:p>
        </p:txBody>
      </p:sp>
      <p:grpSp>
        <p:nvGrpSpPr>
          <p:cNvPr id="17" name="グループ化 16"/>
          <p:cNvGrpSpPr/>
          <p:nvPr/>
        </p:nvGrpSpPr>
        <p:grpSpPr>
          <a:xfrm>
            <a:off x="1000100" y="3050206"/>
            <a:ext cx="6786610" cy="1061636"/>
            <a:chOff x="642910" y="2407264"/>
            <a:chExt cx="6786610" cy="1061636"/>
          </a:xfrm>
        </p:grpSpPr>
        <p:sp>
          <p:nvSpPr>
            <p:cNvPr id="9" name="テキスト ボックス 8"/>
            <p:cNvSpPr txBox="1"/>
            <p:nvPr/>
          </p:nvSpPr>
          <p:spPr>
            <a:xfrm>
              <a:off x="5286380" y="2643182"/>
              <a:ext cx="2143140" cy="584775"/>
            </a:xfrm>
            <a:prstGeom prst="rect">
              <a:avLst/>
            </a:prstGeom>
            <a:noFill/>
          </p:spPr>
          <p:txBody>
            <a:bodyPr wrap="square" rtlCol="0">
              <a:spAutoFit/>
            </a:bodyPr>
            <a:lstStyle/>
            <a:p>
              <a:r>
                <a:rPr kumimoji="1" lang="ja-JP" altLang="en-US" sz="3200" dirty="0" smtClean="0"/>
                <a:t>水素原子</a:t>
              </a:r>
              <a:endParaRPr kumimoji="1" lang="ja-JP" altLang="en-US" sz="3200" dirty="0"/>
            </a:p>
          </p:txBody>
        </p:sp>
        <p:grpSp>
          <p:nvGrpSpPr>
            <p:cNvPr id="16" name="グループ化 15"/>
            <p:cNvGrpSpPr/>
            <p:nvPr/>
          </p:nvGrpSpPr>
          <p:grpSpPr>
            <a:xfrm>
              <a:off x="642910" y="2407264"/>
              <a:ext cx="4643470" cy="1061636"/>
              <a:chOff x="642910" y="2407264"/>
              <a:chExt cx="4643470" cy="1061636"/>
            </a:xfrm>
          </p:grpSpPr>
          <p:graphicFrame>
            <p:nvGraphicFramePr>
              <p:cNvPr id="39939" name="Object 3"/>
              <p:cNvGraphicFramePr>
                <a:graphicFrameLocks noChangeAspect="1"/>
              </p:cNvGraphicFramePr>
              <p:nvPr/>
            </p:nvGraphicFramePr>
            <p:xfrm>
              <a:off x="4000496" y="2407264"/>
              <a:ext cx="1285884" cy="1061636"/>
            </p:xfrm>
            <a:graphic>
              <a:graphicData uri="http://schemas.openxmlformats.org/presentationml/2006/ole">
                <p:oleObj spid="_x0000_s39939" name="数式" r:id="rId3" imgW="291960" imgH="241200" progId="Equation.3">
                  <p:embed/>
                </p:oleObj>
              </a:graphicData>
            </a:graphic>
          </p:graphicFrame>
          <p:sp>
            <p:nvSpPr>
              <p:cNvPr id="12" name="テキスト ボックス 11"/>
              <p:cNvSpPr txBox="1"/>
              <p:nvPr/>
            </p:nvSpPr>
            <p:spPr>
              <a:xfrm>
                <a:off x="642910" y="2643182"/>
                <a:ext cx="2214578" cy="584775"/>
              </a:xfrm>
              <a:prstGeom prst="rect">
                <a:avLst/>
              </a:prstGeom>
              <a:noFill/>
            </p:spPr>
            <p:txBody>
              <a:bodyPr wrap="square" rtlCol="0">
                <a:spAutoFit/>
              </a:bodyPr>
              <a:lstStyle/>
              <a:p>
                <a:r>
                  <a:rPr kumimoji="1" lang="ja-JP" altLang="en-US" sz="3200" dirty="0" smtClean="0"/>
                  <a:t>水素分子</a:t>
                </a:r>
                <a:endParaRPr kumimoji="1" lang="ja-JP" altLang="en-US" sz="3200" dirty="0"/>
              </a:p>
            </p:txBody>
          </p:sp>
          <p:sp>
            <p:nvSpPr>
              <p:cNvPr id="13" name="右矢印 12"/>
              <p:cNvSpPr/>
              <p:nvPr/>
            </p:nvSpPr>
            <p:spPr>
              <a:xfrm>
                <a:off x="3000364" y="2786058"/>
                <a:ext cx="928694" cy="4286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
        <p:nvSpPr>
          <p:cNvPr id="18" name="テキスト ボックス 17"/>
          <p:cNvSpPr txBox="1"/>
          <p:nvPr/>
        </p:nvSpPr>
        <p:spPr>
          <a:xfrm>
            <a:off x="3071802" y="4929198"/>
            <a:ext cx="4357718" cy="1323439"/>
          </a:xfrm>
          <a:prstGeom prst="rect">
            <a:avLst/>
          </a:prstGeom>
          <a:noFill/>
        </p:spPr>
        <p:txBody>
          <a:bodyPr wrap="square" rtlCol="0">
            <a:spAutoFit/>
          </a:bodyPr>
          <a:lstStyle/>
          <a:p>
            <a:r>
              <a:rPr lang="ja-JP" altLang="en-US" sz="4000" dirty="0" smtClean="0"/>
              <a:t>今回はここまでしかできなかった</a:t>
            </a:r>
            <a:endParaRPr kumimoji="1" lang="ja-JP" alt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1000" fill="hold"/>
                                        <p:tgtEl>
                                          <p:spTgt spid="18"/>
                                        </p:tgtEl>
                                        <p:attrNameLst>
                                          <p:attrName>ppt_x</p:attrName>
                                        </p:attrNameLst>
                                      </p:cBhvr>
                                      <p:tavLst>
                                        <p:tav tm="0">
                                          <p:val>
                                            <p:strVal val="#ppt_x"/>
                                          </p:val>
                                        </p:tav>
                                        <p:tav tm="100000">
                                          <p:val>
                                            <p:strVal val="#ppt_x"/>
                                          </p:val>
                                        </p:tav>
                                      </p:tavLst>
                                    </p:anim>
                                    <p:anim calcmode="lin" valueType="num">
                                      <p:cBhvr additive="base">
                                        <p:cTn id="8" dur="10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3347864" y="2708920"/>
            <a:ext cx="2232248" cy="1015663"/>
          </a:xfrm>
          <a:prstGeom prst="rect">
            <a:avLst/>
          </a:prstGeom>
          <a:noFill/>
        </p:spPr>
        <p:txBody>
          <a:bodyPr wrap="square" rtlCol="0">
            <a:spAutoFit/>
          </a:bodyPr>
          <a:lstStyle/>
          <a:p>
            <a:r>
              <a:rPr kumimoji="1" lang="ja-JP" altLang="en-US" sz="6000" dirty="0" smtClean="0"/>
              <a:t>考察</a:t>
            </a:r>
            <a:endParaRPr kumimoji="1" lang="ja-JP" altLang="en-US" sz="6000"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428596" y="404665"/>
            <a:ext cx="8031836" cy="1569660"/>
          </a:xfrm>
          <a:prstGeom prst="rect">
            <a:avLst/>
          </a:prstGeom>
          <a:noFill/>
        </p:spPr>
        <p:txBody>
          <a:bodyPr wrap="square" rtlCol="0">
            <a:spAutoFit/>
          </a:bodyPr>
          <a:lstStyle/>
          <a:p>
            <a:r>
              <a:rPr kumimoji="1" lang="ja-JP" altLang="en-US" sz="3200" dirty="0" smtClean="0"/>
              <a:t>電子銃＋水素分子の場合は、電子銃のみの場合と比べ、カウント数が約１００倍多い。</a:t>
            </a:r>
            <a:endParaRPr kumimoji="1" lang="en-US" altLang="ja-JP" sz="3200" dirty="0" smtClean="0"/>
          </a:p>
          <a:p>
            <a:endParaRPr kumimoji="1" lang="ja-JP" altLang="en-US" sz="3200" dirty="0"/>
          </a:p>
        </p:txBody>
      </p:sp>
      <p:graphicFrame>
        <p:nvGraphicFramePr>
          <p:cNvPr id="13" name="グラフ 12"/>
          <p:cNvGraphicFramePr/>
          <p:nvPr/>
        </p:nvGraphicFramePr>
        <p:xfrm>
          <a:off x="1071538" y="1643050"/>
          <a:ext cx="6000792" cy="4929222"/>
        </p:xfrm>
        <a:graphic>
          <a:graphicData uri="http://schemas.openxmlformats.org/drawingml/2006/chart">
            <c:chart xmlns:c="http://schemas.openxmlformats.org/drawingml/2006/chart" xmlns:r="http://schemas.openxmlformats.org/officeDocument/2006/relationships" r:id="rId2"/>
          </a:graphicData>
        </a:graphic>
      </p:graphicFrame>
      <p:sp>
        <p:nvSpPr>
          <p:cNvPr id="14" name="テキスト ボックス 13"/>
          <p:cNvSpPr txBox="1"/>
          <p:nvPr/>
        </p:nvSpPr>
        <p:spPr>
          <a:xfrm>
            <a:off x="71406" y="2143116"/>
            <a:ext cx="1714512" cy="461665"/>
          </a:xfrm>
          <a:prstGeom prst="rect">
            <a:avLst/>
          </a:prstGeom>
          <a:noFill/>
        </p:spPr>
        <p:txBody>
          <a:bodyPr wrap="square" rtlCol="0">
            <a:spAutoFit/>
          </a:bodyPr>
          <a:lstStyle/>
          <a:p>
            <a:r>
              <a:rPr kumimoji="1" lang="ja-JP" altLang="en-US" sz="2400" dirty="0" smtClean="0"/>
              <a:t>カウント数</a:t>
            </a:r>
            <a:endParaRPr kumimoji="1" lang="ja-JP" altLang="en-US" sz="2400" dirty="0"/>
          </a:p>
        </p:txBody>
      </p:sp>
      <p:sp>
        <p:nvSpPr>
          <p:cNvPr id="15" name="正方形/長方形 14"/>
          <p:cNvSpPr/>
          <p:nvPr/>
        </p:nvSpPr>
        <p:spPr>
          <a:xfrm>
            <a:off x="6858016" y="2643182"/>
            <a:ext cx="357190" cy="3571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p:cNvSpPr/>
          <p:nvPr/>
        </p:nvSpPr>
        <p:spPr>
          <a:xfrm>
            <a:off x="6858016" y="3643314"/>
            <a:ext cx="357190" cy="35719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ボックス 16"/>
          <p:cNvSpPr txBox="1"/>
          <p:nvPr/>
        </p:nvSpPr>
        <p:spPr>
          <a:xfrm>
            <a:off x="7358082" y="2506800"/>
            <a:ext cx="1571636" cy="707886"/>
          </a:xfrm>
          <a:prstGeom prst="rect">
            <a:avLst/>
          </a:prstGeom>
          <a:noFill/>
        </p:spPr>
        <p:txBody>
          <a:bodyPr wrap="square" rtlCol="0">
            <a:spAutoFit/>
          </a:bodyPr>
          <a:lstStyle/>
          <a:p>
            <a:r>
              <a:rPr lang="ja-JP" altLang="en-US" sz="2000" dirty="0" smtClean="0"/>
              <a:t>電子銃</a:t>
            </a:r>
            <a:endParaRPr lang="en-US" altLang="ja-JP" sz="2000" dirty="0" smtClean="0"/>
          </a:p>
          <a:p>
            <a:r>
              <a:rPr lang="ja-JP" altLang="en-US" sz="2000" dirty="0" smtClean="0"/>
              <a:t>＋水素分子</a:t>
            </a:r>
            <a:endParaRPr lang="en-US" altLang="ja-JP" sz="2000" dirty="0" smtClean="0"/>
          </a:p>
        </p:txBody>
      </p:sp>
      <p:sp>
        <p:nvSpPr>
          <p:cNvPr id="18" name="テキスト ボックス 17"/>
          <p:cNvSpPr txBox="1"/>
          <p:nvPr/>
        </p:nvSpPr>
        <p:spPr>
          <a:xfrm>
            <a:off x="7358082" y="3643314"/>
            <a:ext cx="1571636" cy="400110"/>
          </a:xfrm>
          <a:prstGeom prst="rect">
            <a:avLst/>
          </a:prstGeom>
          <a:noFill/>
        </p:spPr>
        <p:txBody>
          <a:bodyPr wrap="square" rtlCol="0">
            <a:spAutoFit/>
          </a:bodyPr>
          <a:lstStyle/>
          <a:p>
            <a:r>
              <a:rPr lang="ja-JP" altLang="en-US" sz="2000" dirty="0" smtClean="0"/>
              <a:t>電子銃</a:t>
            </a:r>
            <a:endParaRPr lang="en-US" altLang="ja-JP" sz="2000" dirty="0" smtClean="0"/>
          </a:p>
        </p:txBody>
      </p:sp>
      <p:sp>
        <p:nvSpPr>
          <p:cNvPr id="19" name="テキスト ボックス 1"/>
          <p:cNvSpPr txBox="1"/>
          <p:nvPr/>
        </p:nvSpPr>
        <p:spPr>
          <a:xfrm>
            <a:off x="6286512" y="6286520"/>
            <a:ext cx="1643074" cy="50004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altLang="ja-JP" sz="2400" dirty="0" err="1" smtClean="0"/>
              <a:t>Vth</a:t>
            </a:r>
            <a:r>
              <a:rPr lang="en-US" altLang="ja-JP" sz="2400" dirty="0" smtClean="0"/>
              <a:t>[mV]</a:t>
            </a:r>
            <a:endParaRPr lang="ja-JP" altLang="en-US" sz="2400"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グラフ 2"/>
          <p:cNvGraphicFramePr/>
          <p:nvPr/>
        </p:nvGraphicFramePr>
        <p:xfrm>
          <a:off x="1142976" y="1928802"/>
          <a:ext cx="5929354" cy="4500593"/>
        </p:xfrm>
        <a:graphic>
          <a:graphicData uri="http://schemas.openxmlformats.org/drawingml/2006/chart">
            <c:chart xmlns:c="http://schemas.openxmlformats.org/drawingml/2006/chart" xmlns:r="http://schemas.openxmlformats.org/officeDocument/2006/relationships" r:id="rId2"/>
          </a:graphicData>
        </a:graphic>
      </p:graphicFrame>
      <p:sp>
        <p:nvSpPr>
          <p:cNvPr id="4" name="テキスト ボックス 3"/>
          <p:cNvSpPr txBox="1"/>
          <p:nvPr/>
        </p:nvSpPr>
        <p:spPr>
          <a:xfrm>
            <a:off x="142844" y="2571744"/>
            <a:ext cx="1714512" cy="461665"/>
          </a:xfrm>
          <a:prstGeom prst="rect">
            <a:avLst/>
          </a:prstGeom>
          <a:noFill/>
        </p:spPr>
        <p:txBody>
          <a:bodyPr wrap="square" rtlCol="0">
            <a:spAutoFit/>
          </a:bodyPr>
          <a:lstStyle/>
          <a:p>
            <a:r>
              <a:rPr kumimoji="1" lang="ja-JP" altLang="en-US" sz="2400" dirty="0" smtClean="0"/>
              <a:t>カウント数</a:t>
            </a:r>
            <a:endParaRPr kumimoji="1" lang="ja-JP" altLang="en-US" sz="2400" dirty="0"/>
          </a:p>
        </p:txBody>
      </p:sp>
      <p:sp>
        <p:nvSpPr>
          <p:cNvPr id="5" name="正方形/長方形 4"/>
          <p:cNvSpPr/>
          <p:nvPr/>
        </p:nvSpPr>
        <p:spPr>
          <a:xfrm>
            <a:off x="6858016" y="2643182"/>
            <a:ext cx="357190" cy="3571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p:cNvSpPr/>
          <p:nvPr/>
        </p:nvSpPr>
        <p:spPr>
          <a:xfrm>
            <a:off x="6858016" y="3643314"/>
            <a:ext cx="357190" cy="35719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p:cNvSpPr txBox="1"/>
          <p:nvPr/>
        </p:nvSpPr>
        <p:spPr>
          <a:xfrm>
            <a:off x="7358082" y="2341899"/>
            <a:ext cx="1571636" cy="1015663"/>
          </a:xfrm>
          <a:prstGeom prst="rect">
            <a:avLst/>
          </a:prstGeom>
          <a:noFill/>
        </p:spPr>
        <p:txBody>
          <a:bodyPr wrap="square" rtlCol="0">
            <a:spAutoFit/>
          </a:bodyPr>
          <a:lstStyle/>
          <a:p>
            <a:r>
              <a:rPr lang="ja-JP" altLang="en-US" sz="2000" dirty="0" smtClean="0"/>
              <a:t>電子銃</a:t>
            </a:r>
            <a:endParaRPr lang="en-US" altLang="ja-JP" sz="2000" dirty="0" smtClean="0"/>
          </a:p>
          <a:p>
            <a:r>
              <a:rPr lang="ja-JP" altLang="en-US" sz="2000" dirty="0" smtClean="0"/>
              <a:t>＋水素分子</a:t>
            </a:r>
            <a:endParaRPr lang="en-US" altLang="ja-JP" sz="2000" dirty="0" smtClean="0"/>
          </a:p>
          <a:p>
            <a:r>
              <a:rPr lang="ja-JP" altLang="en-US" sz="2000" dirty="0" smtClean="0"/>
              <a:t>＋</a:t>
            </a:r>
            <a:r>
              <a:rPr lang="en-US" altLang="ja-JP" sz="2000" dirty="0" err="1" smtClean="0"/>
              <a:t>dissociator</a:t>
            </a:r>
            <a:endParaRPr kumimoji="1" lang="ja-JP" altLang="en-US" sz="2000" dirty="0"/>
          </a:p>
        </p:txBody>
      </p:sp>
      <p:sp>
        <p:nvSpPr>
          <p:cNvPr id="8" name="テキスト ボックス 7"/>
          <p:cNvSpPr txBox="1"/>
          <p:nvPr/>
        </p:nvSpPr>
        <p:spPr>
          <a:xfrm>
            <a:off x="7358082" y="3506932"/>
            <a:ext cx="1571636" cy="707886"/>
          </a:xfrm>
          <a:prstGeom prst="rect">
            <a:avLst/>
          </a:prstGeom>
          <a:noFill/>
        </p:spPr>
        <p:txBody>
          <a:bodyPr wrap="square" rtlCol="0">
            <a:spAutoFit/>
          </a:bodyPr>
          <a:lstStyle/>
          <a:p>
            <a:r>
              <a:rPr lang="ja-JP" altLang="en-US" sz="2000" dirty="0" smtClean="0"/>
              <a:t>電子銃</a:t>
            </a:r>
            <a:endParaRPr lang="en-US" altLang="ja-JP" sz="2000" dirty="0" smtClean="0"/>
          </a:p>
          <a:p>
            <a:r>
              <a:rPr lang="ja-JP" altLang="en-US" sz="2000" dirty="0" smtClean="0"/>
              <a:t>＋水素分子</a:t>
            </a:r>
            <a:endParaRPr lang="en-US" altLang="ja-JP" sz="2000" dirty="0" smtClean="0"/>
          </a:p>
        </p:txBody>
      </p:sp>
      <p:sp>
        <p:nvSpPr>
          <p:cNvPr id="9" name="テキスト ボックス 1"/>
          <p:cNvSpPr txBox="1"/>
          <p:nvPr/>
        </p:nvSpPr>
        <p:spPr>
          <a:xfrm>
            <a:off x="6000760" y="6143644"/>
            <a:ext cx="1643074" cy="50004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altLang="ja-JP" sz="2400" dirty="0" err="1" smtClean="0"/>
              <a:t>Vth</a:t>
            </a:r>
            <a:r>
              <a:rPr lang="en-US" altLang="ja-JP" sz="2400" dirty="0" smtClean="0"/>
              <a:t>[mV]</a:t>
            </a:r>
            <a:endParaRPr lang="ja-JP" altLang="en-US" sz="2400" dirty="0"/>
          </a:p>
        </p:txBody>
      </p:sp>
      <p:sp>
        <p:nvSpPr>
          <p:cNvPr id="10" name="正方形/長方形 9"/>
          <p:cNvSpPr/>
          <p:nvPr/>
        </p:nvSpPr>
        <p:spPr>
          <a:xfrm>
            <a:off x="285720" y="214290"/>
            <a:ext cx="8643998" cy="1569660"/>
          </a:xfrm>
          <a:prstGeom prst="rect">
            <a:avLst/>
          </a:prstGeom>
        </p:spPr>
        <p:txBody>
          <a:bodyPr wrap="square">
            <a:spAutoFit/>
          </a:bodyPr>
          <a:lstStyle/>
          <a:p>
            <a:r>
              <a:rPr lang="ja-JP" altLang="en-US" sz="3200" dirty="0" smtClean="0"/>
              <a:t>電子銃＋水素分子＋</a:t>
            </a:r>
            <a:r>
              <a:rPr lang="en-US" altLang="ja-JP" sz="3200" dirty="0" err="1" smtClean="0"/>
              <a:t>dissociator</a:t>
            </a:r>
            <a:r>
              <a:rPr lang="ja-JP" altLang="en-US" sz="3200" dirty="0" smtClean="0"/>
              <a:t>と、電子銃＋水素分子とを比べると、前者のほうが後者より約２～１０倍多い。</a:t>
            </a:r>
            <a:endParaRPr lang="en-US" altLang="ja-JP" sz="3200" dirty="0" smtClean="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899592" y="692696"/>
            <a:ext cx="7128792" cy="646331"/>
          </a:xfrm>
          <a:prstGeom prst="rect">
            <a:avLst/>
          </a:prstGeom>
          <a:noFill/>
        </p:spPr>
        <p:txBody>
          <a:bodyPr wrap="square" rtlCol="0">
            <a:spAutoFit/>
          </a:bodyPr>
          <a:lstStyle/>
          <a:p>
            <a:r>
              <a:rPr kumimoji="1" lang="ja-JP" altLang="en-US" sz="3600" b="1" u="sng" dirty="0" smtClean="0"/>
              <a:t>考えられる可能性</a:t>
            </a:r>
            <a:endParaRPr kumimoji="1" lang="en-US" altLang="ja-JP" sz="3600" b="1" u="sng" dirty="0" smtClean="0"/>
          </a:p>
        </p:txBody>
      </p:sp>
      <p:sp>
        <p:nvSpPr>
          <p:cNvPr id="4" name="テキスト ボックス 3"/>
          <p:cNvSpPr txBox="1"/>
          <p:nvPr/>
        </p:nvSpPr>
        <p:spPr>
          <a:xfrm>
            <a:off x="1043608" y="1700808"/>
            <a:ext cx="7416824" cy="4031873"/>
          </a:xfrm>
          <a:prstGeom prst="rect">
            <a:avLst/>
          </a:prstGeom>
          <a:noFill/>
        </p:spPr>
        <p:txBody>
          <a:bodyPr wrap="square" rtlCol="0">
            <a:spAutoFit/>
          </a:bodyPr>
          <a:lstStyle/>
          <a:p>
            <a:pPr marL="514350" indent="-514350">
              <a:buFont typeface="+mj-ea"/>
              <a:buAutoNum type="circleNumDbPlain"/>
            </a:pPr>
            <a:r>
              <a:rPr kumimoji="1" lang="ja-JP" altLang="en-US" sz="3200" dirty="0" smtClean="0"/>
              <a:t>水素分子が励起し、それを観測した。</a:t>
            </a:r>
            <a:endParaRPr kumimoji="1" lang="en-US" altLang="ja-JP" sz="3200" dirty="0" smtClean="0"/>
          </a:p>
          <a:p>
            <a:pPr marL="514350" indent="-514350">
              <a:buFont typeface="+mj-ea"/>
              <a:buAutoNum type="circleNumDbPlain"/>
            </a:pPr>
            <a:r>
              <a:rPr lang="ja-JP" altLang="en-US" sz="3200" dirty="0"/>
              <a:t>水素</a:t>
            </a:r>
            <a:r>
              <a:rPr lang="ja-JP" altLang="en-US" sz="3200" dirty="0" smtClean="0"/>
              <a:t>分子の結合エネルギーが</a:t>
            </a:r>
            <a:r>
              <a:rPr kumimoji="1" lang="en-US" altLang="ja-JP" sz="3200" dirty="0" smtClean="0"/>
              <a:t>4.5eV</a:t>
            </a:r>
            <a:r>
              <a:rPr kumimoji="1" lang="ja-JP" altLang="en-US" sz="3200" dirty="0" smtClean="0"/>
              <a:t>で、水素原子の</a:t>
            </a:r>
            <a:r>
              <a:rPr kumimoji="1" lang="en-US" altLang="ja-JP" sz="3200" dirty="0" smtClean="0"/>
              <a:t>1S</a:t>
            </a:r>
            <a:r>
              <a:rPr kumimoji="1" lang="ja-JP" altLang="en-US" sz="3200" dirty="0" smtClean="0"/>
              <a:t>と</a:t>
            </a:r>
            <a:r>
              <a:rPr kumimoji="1" lang="en-US" altLang="ja-JP" sz="3200" dirty="0" smtClean="0"/>
              <a:t>2S</a:t>
            </a:r>
            <a:r>
              <a:rPr lang="ja-JP" altLang="en-US" sz="3200" dirty="0" smtClean="0"/>
              <a:t>間のエネルギー差がよそ</a:t>
            </a:r>
            <a:r>
              <a:rPr lang="en-US" altLang="ja-JP" sz="3200" dirty="0" smtClean="0"/>
              <a:t>9eV</a:t>
            </a:r>
            <a:r>
              <a:rPr lang="ja-JP" altLang="en-US" sz="3200" dirty="0" smtClean="0"/>
              <a:t>だから、電子銃により水素分子が分離し、さらに励起して、それを観測した。</a:t>
            </a:r>
            <a:endParaRPr lang="en-US" altLang="ja-JP" sz="3200" dirty="0" smtClean="0"/>
          </a:p>
          <a:p>
            <a:pPr marL="514350" indent="-514350"/>
            <a:r>
              <a:rPr lang="ja-JP" altLang="en-US" sz="3200" dirty="0" smtClean="0"/>
              <a:t>③基底状態の水素分子に反応してしまった。</a:t>
            </a:r>
            <a:endParaRPr lang="en-US" altLang="ja-JP" sz="3200" dirty="0" smtClean="0"/>
          </a:p>
        </p:txBody>
      </p:sp>
      <p:sp>
        <p:nvSpPr>
          <p:cNvPr id="5" name="乗算記号 4"/>
          <p:cNvSpPr/>
          <p:nvPr/>
        </p:nvSpPr>
        <p:spPr>
          <a:xfrm>
            <a:off x="323528" y="4581128"/>
            <a:ext cx="864096" cy="720080"/>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二等辺三角形 5"/>
          <p:cNvSpPr/>
          <p:nvPr/>
        </p:nvSpPr>
        <p:spPr>
          <a:xfrm>
            <a:off x="395536" y="2492896"/>
            <a:ext cx="648072" cy="504056"/>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円/楕円 6"/>
          <p:cNvSpPr/>
          <p:nvPr/>
        </p:nvSpPr>
        <p:spPr>
          <a:xfrm>
            <a:off x="467544" y="1700808"/>
            <a:ext cx="576064" cy="576064"/>
          </a:xfrm>
          <a:prstGeom prst="ellipse">
            <a:avLst/>
          </a:prstGeom>
          <a:solidFill>
            <a:schemeClr val="bg1"/>
          </a:solidFill>
          <a:ln w="793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6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785850" y="500042"/>
            <a:ext cx="9715536" cy="1569660"/>
          </a:xfrm>
          <a:prstGeom prst="rect">
            <a:avLst/>
          </a:prstGeom>
        </p:spPr>
        <p:txBody>
          <a:bodyPr wrap="square">
            <a:spAutoFit/>
          </a:bodyPr>
          <a:lstStyle/>
          <a:p>
            <a:pPr lvl="3"/>
            <a:r>
              <a:rPr lang="ja-JP" altLang="en-US" sz="3200" dirty="0" smtClean="0"/>
              <a:t>電子銃＋水素分子＋</a:t>
            </a:r>
            <a:r>
              <a:rPr lang="en-US" altLang="ja-JP" sz="3200" dirty="0" err="1" smtClean="0"/>
              <a:t>dissociator</a:t>
            </a:r>
            <a:r>
              <a:rPr lang="ja-JP" altLang="en-US" sz="3200" dirty="0" smtClean="0"/>
              <a:t>と、水素分子＋</a:t>
            </a:r>
            <a:r>
              <a:rPr lang="en-US" altLang="ja-JP" sz="3200" dirty="0" err="1" smtClean="0"/>
              <a:t>dissociator</a:t>
            </a:r>
            <a:r>
              <a:rPr lang="ja-JP" altLang="en-US" sz="3200" dirty="0" err="1" smtClean="0"/>
              <a:t>とを</a:t>
            </a:r>
            <a:r>
              <a:rPr lang="ja-JP" altLang="en-US" sz="3200" dirty="0" smtClean="0"/>
              <a:t>比べると、前者のほうが後者より１００倍ほど多い。</a:t>
            </a:r>
            <a:endParaRPr lang="en-US" altLang="ja-JP" sz="3200" dirty="0"/>
          </a:p>
        </p:txBody>
      </p:sp>
      <p:graphicFrame>
        <p:nvGraphicFramePr>
          <p:cNvPr id="4" name="グラフ 3"/>
          <p:cNvGraphicFramePr/>
          <p:nvPr/>
        </p:nvGraphicFramePr>
        <p:xfrm>
          <a:off x="1000100" y="1928802"/>
          <a:ext cx="6357982" cy="4595835"/>
        </p:xfrm>
        <a:graphic>
          <a:graphicData uri="http://schemas.openxmlformats.org/drawingml/2006/chart">
            <c:chart xmlns:c="http://schemas.openxmlformats.org/drawingml/2006/chart" xmlns:r="http://schemas.openxmlformats.org/officeDocument/2006/relationships" r:id="rId2"/>
          </a:graphicData>
        </a:graphic>
      </p:graphicFrame>
      <p:sp>
        <p:nvSpPr>
          <p:cNvPr id="5" name="テキスト ボックス 4"/>
          <p:cNvSpPr txBox="1"/>
          <p:nvPr/>
        </p:nvSpPr>
        <p:spPr>
          <a:xfrm>
            <a:off x="71406" y="2285992"/>
            <a:ext cx="1714512" cy="461665"/>
          </a:xfrm>
          <a:prstGeom prst="rect">
            <a:avLst/>
          </a:prstGeom>
          <a:noFill/>
        </p:spPr>
        <p:txBody>
          <a:bodyPr wrap="square" rtlCol="0">
            <a:spAutoFit/>
          </a:bodyPr>
          <a:lstStyle/>
          <a:p>
            <a:r>
              <a:rPr kumimoji="1" lang="ja-JP" altLang="en-US" sz="2400" dirty="0" smtClean="0"/>
              <a:t>カウント数</a:t>
            </a:r>
            <a:endParaRPr kumimoji="1" lang="ja-JP" altLang="en-US" sz="2400" dirty="0"/>
          </a:p>
        </p:txBody>
      </p:sp>
      <p:sp>
        <p:nvSpPr>
          <p:cNvPr id="6" name="正方形/長方形 5"/>
          <p:cNvSpPr/>
          <p:nvPr/>
        </p:nvSpPr>
        <p:spPr>
          <a:xfrm>
            <a:off x="6858016" y="2643182"/>
            <a:ext cx="357190" cy="3571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p:cNvSpPr/>
          <p:nvPr/>
        </p:nvSpPr>
        <p:spPr>
          <a:xfrm>
            <a:off x="6858016" y="3643314"/>
            <a:ext cx="357190" cy="35719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p:cNvSpPr txBox="1"/>
          <p:nvPr/>
        </p:nvSpPr>
        <p:spPr>
          <a:xfrm>
            <a:off x="7358082" y="2341899"/>
            <a:ext cx="1571636" cy="1015663"/>
          </a:xfrm>
          <a:prstGeom prst="rect">
            <a:avLst/>
          </a:prstGeom>
          <a:noFill/>
        </p:spPr>
        <p:txBody>
          <a:bodyPr wrap="square" rtlCol="0">
            <a:spAutoFit/>
          </a:bodyPr>
          <a:lstStyle/>
          <a:p>
            <a:r>
              <a:rPr lang="ja-JP" altLang="en-US" sz="2000" dirty="0" smtClean="0"/>
              <a:t>電子銃</a:t>
            </a:r>
            <a:endParaRPr lang="en-US" altLang="ja-JP" sz="2000" dirty="0" smtClean="0"/>
          </a:p>
          <a:p>
            <a:r>
              <a:rPr lang="ja-JP" altLang="en-US" sz="2000" dirty="0" smtClean="0"/>
              <a:t>＋水素分子</a:t>
            </a:r>
            <a:endParaRPr lang="en-US" altLang="ja-JP" sz="2000" dirty="0" smtClean="0"/>
          </a:p>
          <a:p>
            <a:r>
              <a:rPr lang="ja-JP" altLang="en-US" sz="2000" dirty="0" smtClean="0"/>
              <a:t>＋</a:t>
            </a:r>
            <a:r>
              <a:rPr lang="en-US" altLang="ja-JP" sz="2000" dirty="0" err="1" smtClean="0"/>
              <a:t>dissociator</a:t>
            </a:r>
            <a:endParaRPr kumimoji="1" lang="ja-JP" altLang="en-US" sz="2000" dirty="0"/>
          </a:p>
        </p:txBody>
      </p:sp>
      <p:sp>
        <p:nvSpPr>
          <p:cNvPr id="9" name="テキスト ボックス 8"/>
          <p:cNvSpPr txBox="1"/>
          <p:nvPr/>
        </p:nvSpPr>
        <p:spPr>
          <a:xfrm>
            <a:off x="7358082" y="3506932"/>
            <a:ext cx="1571636" cy="707886"/>
          </a:xfrm>
          <a:prstGeom prst="rect">
            <a:avLst/>
          </a:prstGeom>
          <a:noFill/>
        </p:spPr>
        <p:txBody>
          <a:bodyPr wrap="square" rtlCol="0">
            <a:spAutoFit/>
          </a:bodyPr>
          <a:lstStyle/>
          <a:p>
            <a:r>
              <a:rPr lang="ja-JP" altLang="en-US" sz="2000" dirty="0" smtClean="0"/>
              <a:t>水素分子</a:t>
            </a:r>
            <a:endParaRPr lang="en-US" altLang="ja-JP" sz="2000" dirty="0" smtClean="0"/>
          </a:p>
          <a:p>
            <a:r>
              <a:rPr lang="ja-JP" altLang="en-US" sz="2000" dirty="0" smtClean="0"/>
              <a:t>＋</a:t>
            </a:r>
            <a:r>
              <a:rPr lang="en-US" altLang="ja-JP" sz="2000" dirty="0" err="1" smtClean="0"/>
              <a:t>dissociator</a:t>
            </a:r>
            <a:endParaRPr lang="en-US" altLang="ja-JP" sz="2000" dirty="0" smtClean="0"/>
          </a:p>
        </p:txBody>
      </p:sp>
      <p:sp>
        <p:nvSpPr>
          <p:cNvPr id="10" name="テキスト ボックス 1"/>
          <p:cNvSpPr txBox="1"/>
          <p:nvPr/>
        </p:nvSpPr>
        <p:spPr>
          <a:xfrm>
            <a:off x="6215074" y="6286544"/>
            <a:ext cx="1643074" cy="50004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altLang="ja-JP" sz="2400" dirty="0" err="1" smtClean="0"/>
              <a:t>Vth</a:t>
            </a:r>
            <a:r>
              <a:rPr lang="en-US" altLang="ja-JP" sz="2400" dirty="0" smtClean="0"/>
              <a:t>[mV]</a:t>
            </a:r>
            <a:endParaRPr lang="ja-JP" altLang="en-US" sz="2400" dirty="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285720" y="428604"/>
            <a:ext cx="8572560" cy="5632311"/>
          </a:xfrm>
          <a:prstGeom prst="rect">
            <a:avLst/>
          </a:prstGeom>
        </p:spPr>
        <p:txBody>
          <a:bodyPr wrap="square">
            <a:spAutoFit/>
          </a:bodyPr>
          <a:lstStyle/>
          <a:p>
            <a:pPr algn="ctr"/>
            <a:r>
              <a:rPr lang="ja-JP" altLang="en-US" sz="7200" dirty="0" smtClean="0"/>
              <a:t>電子銃により</a:t>
            </a:r>
            <a:endParaRPr lang="en-US" altLang="ja-JP" sz="7200" dirty="0" smtClean="0"/>
          </a:p>
          <a:p>
            <a:pPr algn="ctr"/>
            <a:endParaRPr lang="en-US" altLang="ja-JP" sz="7200" dirty="0" smtClean="0"/>
          </a:p>
          <a:p>
            <a:pPr algn="ctr"/>
            <a:r>
              <a:rPr lang="ja-JP" altLang="en-US" sz="7200" dirty="0" smtClean="0"/>
              <a:t>水素原子は励起され</a:t>
            </a:r>
            <a:endParaRPr lang="en-US" altLang="ja-JP" sz="7200" dirty="0" smtClean="0"/>
          </a:p>
          <a:p>
            <a:pPr algn="ctr"/>
            <a:endParaRPr lang="en-US" altLang="ja-JP" sz="7200" dirty="0" smtClean="0"/>
          </a:p>
          <a:p>
            <a:pPr algn="ctr"/>
            <a:r>
              <a:rPr lang="ja-JP" altLang="en-US" sz="7200" dirty="0" smtClean="0"/>
              <a:t>２Ｓ</a:t>
            </a:r>
            <a:r>
              <a:rPr lang="en-US" altLang="ja-JP" sz="4000" dirty="0" smtClean="0"/>
              <a:t>1/2</a:t>
            </a:r>
            <a:r>
              <a:rPr lang="ja-JP" altLang="en-US" sz="7200" dirty="0" smtClean="0"/>
              <a:t>ができている</a:t>
            </a:r>
            <a:endParaRPr lang="ja-JP" altLang="en-US" sz="7200" dirty="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txBox="1">
            <a:spLocks/>
          </p:cNvSpPr>
          <p:nvPr/>
        </p:nvSpPr>
        <p:spPr>
          <a:xfrm>
            <a:off x="500034" y="571480"/>
            <a:ext cx="82296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sz="4400" b="0" i="0" u="none" strike="noStrike" kern="1200" cap="none" spc="0" normalizeH="0" baseline="0" noProof="0" dirty="0" smtClean="0">
                <a:ln>
                  <a:noFill/>
                </a:ln>
                <a:solidFill>
                  <a:schemeClr val="tx1"/>
                </a:solidFill>
                <a:effectLst/>
                <a:uLnTx/>
                <a:uFillTx/>
                <a:latin typeface="+mj-lt"/>
                <a:ea typeface="+mj-ea"/>
                <a:cs typeface="+mj-cs"/>
              </a:rPr>
              <a:t>謝辞</a:t>
            </a:r>
          </a:p>
        </p:txBody>
      </p:sp>
      <p:sp>
        <p:nvSpPr>
          <p:cNvPr id="3" name="タイトル 1"/>
          <p:cNvSpPr txBox="1">
            <a:spLocks/>
          </p:cNvSpPr>
          <p:nvPr/>
        </p:nvSpPr>
        <p:spPr>
          <a:xfrm>
            <a:off x="0" y="2000240"/>
            <a:ext cx="8229600" cy="1714504"/>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1" lang="ja-JP" altLang="en-US" sz="4400" b="0"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4" name="テキスト ボックス 3"/>
          <p:cNvSpPr txBox="1"/>
          <p:nvPr/>
        </p:nvSpPr>
        <p:spPr>
          <a:xfrm>
            <a:off x="571472" y="1928802"/>
            <a:ext cx="8215370" cy="2062103"/>
          </a:xfrm>
          <a:prstGeom prst="rect">
            <a:avLst/>
          </a:prstGeom>
          <a:noFill/>
        </p:spPr>
        <p:txBody>
          <a:bodyPr wrap="square" rtlCol="0">
            <a:spAutoFit/>
          </a:bodyPr>
          <a:lstStyle/>
          <a:p>
            <a:r>
              <a:rPr kumimoji="1" lang="ja-JP" altLang="en-US" sz="3200" dirty="0" smtClean="0"/>
              <a:t>実験全体を通して市川さんと</a:t>
            </a:r>
            <a:r>
              <a:rPr kumimoji="1" lang="en-US" altLang="ja-JP" sz="3200" dirty="0" smtClean="0"/>
              <a:t>TA</a:t>
            </a:r>
            <a:r>
              <a:rPr kumimoji="1" lang="ja-JP" altLang="en-US" sz="3200" dirty="0" smtClean="0"/>
              <a:t>の松岡さんには大変お世話になりました。</a:t>
            </a:r>
            <a:endParaRPr kumimoji="1" lang="en-US" altLang="ja-JP" sz="3200" dirty="0" smtClean="0"/>
          </a:p>
          <a:p>
            <a:r>
              <a:rPr lang="ja-JP" altLang="en-US" sz="3200" dirty="0" smtClean="0"/>
              <a:t>最後に、偉大なる</a:t>
            </a:r>
            <a:r>
              <a:rPr lang="en-US" altLang="ja-JP" sz="3200" dirty="0" smtClean="0"/>
              <a:t>Lamb</a:t>
            </a:r>
            <a:r>
              <a:rPr lang="ja-JP" altLang="en-US" sz="3200" dirty="0" smtClean="0"/>
              <a:t>と</a:t>
            </a:r>
            <a:r>
              <a:rPr lang="en-US" altLang="ja-JP" sz="3200" dirty="0" err="1" smtClean="0"/>
              <a:t>Retherford</a:t>
            </a:r>
            <a:r>
              <a:rPr lang="ja-JP" altLang="en-US" sz="3200" dirty="0" smtClean="0"/>
              <a:t>に敬意を表す。</a:t>
            </a:r>
            <a:endParaRPr kumimoji="1" lang="ja-JP" altLang="en-US" sz="3200" dirty="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214546" y="2573720"/>
            <a:ext cx="4643470" cy="1569660"/>
          </a:xfrm>
          <a:prstGeom prst="rect">
            <a:avLst/>
          </a:prstGeom>
          <a:noFill/>
        </p:spPr>
        <p:txBody>
          <a:bodyPr wrap="square" rtlCol="0">
            <a:spAutoFit/>
          </a:bodyPr>
          <a:lstStyle/>
          <a:p>
            <a:pPr algn="ctr"/>
            <a:r>
              <a:rPr kumimoji="1" lang="ja-JP" altLang="en-US" sz="9600" dirty="0" smtClean="0">
                <a:latin typeface="HGP行書体" pitchFamily="66" charset="-128"/>
                <a:ea typeface="HGP行書体" pitchFamily="66" charset="-128"/>
              </a:rPr>
              <a:t>おわり</a:t>
            </a:r>
            <a:endParaRPr kumimoji="1" lang="ja-JP" altLang="en-US" sz="9600" dirty="0">
              <a:latin typeface="HGP行書体" pitchFamily="66" charset="-128"/>
              <a:ea typeface="HGP行書体" pitchFamily="66" charset="-128"/>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Text Box 4"/>
          <p:cNvSpPr txBox="1">
            <a:spLocks noChangeArrowheads="1"/>
          </p:cNvSpPr>
          <p:nvPr/>
        </p:nvSpPr>
        <p:spPr bwMode="auto">
          <a:xfrm>
            <a:off x="827088" y="2708275"/>
            <a:ext cx="7488237" cy="1066800"/>
          </a:xfrm>
          <a:prstGeom prst="rect">
            <a:avLst/>
          </a:prstGeom>
          <a:noFill/>
          <a:ln w="9525">
            <a:noFill/>
            <a:miter lim="800000"/>
            <a:headEnd/>
            <a:tailEnd/>
          </a:ln>
          <a:effectLst/>
        </p:spPr>
        <p:txBody>
          <a:bodyPr>
            <a:spAutoFit/>
          </a:bodyPr>
          <a:lstStyle/>
          <a:p>
            <a:pPr>
              <a:spcBef>
                <a:spcPct val="50000"/>
              </a:spcBef>
            </a:pPr>
            <a:r>
              <a:rPr lang="ja-JP" altLang="en-US" sz="3200" dirty="0" smtClean="0"/>
              <a:t>今回</a:t>
            </a:r>
            <a:r>
              <a:rPr lang="ja-JP" altLang="en-US" sz="3200" dirty="0"/>
              <a:t>の実験で到達したところまでを簡単に説明する。</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テキスト ボックス 61"/>
          <p:cNvSpPr txBox="1"/>
          <p:nvPr/>
        </p:nvSpPr>
        <p:spPr>
          <a:xfrm>
            <a:off x="2643174" y="1643050"/>
            <a:ext cx="3000396" cy="3108543"/>
          </a:xfrm>
          <a:prstGeom prst="rect">
            <a:avLst/>
          </a:prstGeom>
          <a:solidFill>
            <a:srgbClr val="8A6900"/>
          </a:solidFill>
          <a:ln w="76200">
            <a:solidFill>
              <a:schemeClr val="tx1"/>
            </a:solidFill>
            <a:prstDash val="sysDot"/>
          </a:ln>
        </p:spPr>
        <p:txBody>
          <a:bodyPr wrap="square" rtlCol="0">
            <a:spAutoFit/>
          </a:bodyPr>
          <a:lstStyle/>
          <a:p>
            <a:r>
              <a:rPr lang="ja-JP" altLang="en-US" sz="2800" dirty="0" smtClean="0">
                <a:solidFill>
                  <a:schemeClr val="bg1"/>
                </a:solidFill>
                <a:latin typeface="+mn-ea"/>
              </a:rPr>
              <a:t>　　　　　　　　　　チ　</a:t>
            </a:r>
            <a:endParaRPr lang="en-US" altLang="ja-JP" sz="2800" dirty="0" smtClean="0">
              <a:solidFill>
                <a:schemeClr val="bg1"/>
              </a:solidFill>
              <a:latin typeface="+mn-ea"/>
            </a:endParaRPr>
          </a:p>
          <a:p>
            <a:r>
              <a:rPr lang="ja-JP" altLang="en-US" sz="2800" dirty="0" smtClean="0">
                <a:solidFill>
                  <a:schemeClr val="bg1"/>
                </a:solidFill>
                <a:latin typeface="+mn-ea"/>
              </a:rPr>
              <a:t>　　　　　　　　　　ェ</a:t>
            </a:r>
            <a:endParaRPr lang="en-US" altLang="ja-JP" sz="2800" dirty="0" smtClean="0">
              <a:solidFill>
                <a:schemeClr val="bg1"/>
              </a:solidFill>
              <a:latin typeface="+mn-ea"/>
            </a:endParaRPr>
          </a:p>
          <a:p>
            <a:r>
              <a:rPr lang="ja-JP" altLang="en-US" sz="2800" dirty="0" smtClean="0">
                <a:solidFill>
                  <a:schemeClr val="bg1"/>
                </a:solidFill>
                <a:latin typeface="+mn-ea"/>
              </a:rPr>
              <a:t>　　　　　　　　　　ン</a:t>
            </a:r>
            <a:endParaRPr lang="en-US" altLang="ja-JP" sz="2800" dirty="0" smtClean="0">
              <a:solidFill>
                <a:schemeClr val="bg1"/>
              </a:solidFill>
              <a:latin typeface="+mn-ea"/>
            </a:endParaRPr>
          </a:p>
          <a:p>
            <a:r>
              <a:rPr lang="ja-JP" altLang="en-US" sz="2800" dirty="0" smtClean="0">
                <a:solidFill>
                  <a:schemeClr val="bg1"/>
                </a:solidFill>
                <a:latin typeface="+mn-ea"/>
              </a:rPr>
              <a:t>　　　　　　　　　　バ</a:t>
            </a:r>
            <a:endParaRPr lang="en-US" altLang="ja-JP" sz="2800" dirty="0" smtClean="0">
              <a:solidFill>
                <a:schemeClr val="bg1"/>
              </a:solidFill>
              <a:latin typeface="+mn-ea"/>
            </a:endParaRPr>
          </a:p>
          <a:p>
            <a:r>
              <a:rPr lang="ja-JP" altLang="en-US" sz="2800" dirty="0" smtClean="0">
                <a:solidFill>
                  <a:schemeClr val="bg1"/>
                </a:solidFill>
                <a:latin typeface="+mn-ea"/>
              </a:rPr>
              <a:t>　　　　　　　　　　｜</a:t>
            </a:r>
            <a:endParaRPr lang="en-US" altLang="ja-JP" sz="2800" dirty="0" smtClean="0">
              <a:latin typeface="+mn-ea"/>
            </a:endParaRPr>
          </a:p>
          <a:p>
            <a:pPr algn="ctr"/>
            <a:endParaRPr lang="en-US" altLang="ja-JP" sz="2800" dirty="0" smtClean="0">
              <a:latin typeface="+mn-ea"/>
            </a:endParaRPr>
          </a:p>
          <a:p>
            <a:pPr algn="ctr"/>
            <a:endParaRPr lang="en-US" altLang="ja-JP" sz="2800" dirty="0" smtClean="0">
              <a:latin typeface="+mn-ea"/>
            </a:endParaRPr>
          </a:p>
        </p:txBody>
      </p:sp>
      <p:sp>
        <p:nvSpPr>
          <p:cNvPr id="2" name="テキスト ボックス 1"/>
          <p:cNvSpPr txBox="1"/>
          <p:nvPr/>
        </p:nvSpPr>
        <p:spPr>
          <a:xfrm>
            <a:off x="3286116" y="5263234"/>
            <a:ext cx="1285884" cy="523220"/>
          </a:xfrm>
          <a:prstGeom prst="rect">
            <a:avLst/>
          </a:prstGeom>
          <a:noFill/>
          <a:ln>
            <a:solidFill>
              <a:schemeClr val="tx1"/>
            </a:solidFill>
          </a:ln>
        </p:spPr>
        <p:txBody>
          <a:bodyPr wrap="square" rtlCol="0">
            <a:spAutoFit/>
          </a:bodyPr>
          <a:lstStyle/>
          <a:p>
            <a:pPr algn="ctr"/>
            <a:r>
              <a:rPr kumimoji="1" lang="ja-JP" altLang="en-US" sz="2800" dirty="0" smtClean="0"/>
              <a:t>アンプ</a:t>
            </a:r>
            <a:endParaRPr kumimoji="1" lang="ja-JP" altLang="en-US" sz="2800" dirty="0"/>
          </a:p>
        </p:txBody>
      </p:sp>
      <p:sp>
        <p:nvSpPr>
          <p:cNvPr id="4" name="テキスト ボックス 3"/>
          <p:cNvSpPr txBox="1"/>
          <p:nvPr/>
        </p:nvSpPr>
        <p:spPr>
          <a:xfrm>
            <a:off x="2857488" y="6191928"/>
            <a:ext cx="2214578" cy="523220"/>
          </a:xfrm>
          <a:prstGeom prst="rect">
            <a:avLst/>
          </a:prstGeom>
          <a:noFill/>
          <a:ln>
            <a:solidFill>
              <a:schemeClr val="tx1"/>
            </a:solidFill>
          </a:ln>
        </p:spPr>
        <p:txBody>
          <a:bodyPr wrap="square" rtlCol="0">
            <a:spAutoFit/>
          </a:bodyPr>
          <a:lstStyle/>
          <a:p>
            <a:pPr algn="ctr"/>
            <a:r>
              <a:rPr kumimoji="1" lang="en-US" altLang="ja-JP" sz="2800" b="1" dirty="0" smtClean="0">
                <a:latin typeface="+mj-ea"/>
                <a:ea typeface="+mj-ea"/>
              </a:rPr>
              <a:t>Discriminator</a:t>
            </a:r>
            <a:endParaRPr kumimoji="1" lang="ja-JP" altLang="en-US" sz="2800" b="1" dirty="0">
              <a:latin typeface="+mj-ea"/>
              <a:ea typeface="+mj-ea"/>
            </a:endParaRPr>
          </a:p>
        </p:txBody>
      </p:sp>
      <p:sp>
        <p:nvSpPr>
          <p:cNvPr id="6" name="テキスト ボックス 5"/>
          <p:cNvSpPr txBox="1"/>
          <p:nvPr/>
        </p:nvSpPr>
        <p:spPr>
          <a:xfrm>
            <a:off x="6000760" y="5263234"/>
            <a:ext cx="2786082" cy="523220"/>
          </a:xfrm>
          <a:prstGeom prst="rect">
            <a:avLst/>
          </a:prstGeom>
          <a:noFill/>
          <a:ln>
            <a:solidFill>
              <a:schemeClr val="tx1"/>
            </a:solidFill>
          </a:ln>
        </p:spPr>
        <p:txBody>
          <a:bodyPr wrap="square" rtlCol="0">
            <a:spAutoFit/>
          </a:bodyPr>
          <a:lstStyle/>
          <a:p>
            <a:pPr algn="ctr"/>
            <a:r>
              <a:rPr lang="ja-JP" altLang="en-US" sz="2800" dirty="0" smtClean="0"/>
              <a:t>オシロスコープ</a:t>
            </a:r>
            <a:endParaRPr kumimoji="1" lang="ja-JP" altLang="en-US" sz="2800" dirty="0"/>
          </a:p>
        </p:txBody>
      </p:sp>
      <p:sp>
        <p:nvSpPr>
          <p:cNvPr id="7" name="テキスト ボックス 6"/>
          <p:cNvSpPr txBox="1"/>
          <p:nvPr/>
        </p:nvSpPr>
        <p:spPr>
          <a:xfrm>
            <a:off x="4357686" y="-24"/>
            <a:ext cx="642942" cy="954107"/>
          </a:xfrm>
          <a:prstGeom prst="rect">
            <a:avLst/>
          </a:prstGeom>
          <a:solidFill>
            <a:srgbClr val="FF0000"/>
          </a:solidFill>
          <a:ln>
            <a:noFill/>
          </a:ln>
        </p:spPr>
        <p:txBody>
          <a:bodyPr wrap="square" rtlCol="0">
            <a:spAutoFit/>
          </a:bodyPr>
          <a:lstStyle/>
          <a:p>
            <a:pPr algn="ctr"/>
            <a:r>
              <a:rPr kumimoji="1" lang="ja-JP" altLang="en-US" sz="2800" dirty="0" smtClean="0"/>
              <a:t>水素</a:t>
            </a:r>
            <a:endParaRPr kumimoji="1" lang="ja-JP" altLang="en-US" sz="2800" dirty="0"/>
          </a:p>
        </p:txBody>
      </p:sp>
      <p:sp>
        <p:nvSpPr>
          <p:cNvPr id="9" name="テキスト ボックス 8"/>
          <p:cNvSpPr txBox="1"/>
          <p:nvPr/>
        </p:nvSpPr>
        <p:spPr>
          <a:xfrm>
            <a:off x="6143636" y="6191928"/>
            <a:ext cx="1714512" cy="523220"/>
          </a:xfrm>
          <a:prstGeom prst="rect">
            <a:avLst/>
          </a:prstGeom>
          <a:noFill/>
          <a:ln>
            <a:solidFill>
              <a:schemeClr val="tx1"/>
            </a:solidFill>
          </a:ln>
        </p:spPr>
        <p:txBody>
          <a:bodyPr wrap="square" rtlCol="0">
            <a:spAutoFit/>
          </a:bodyPr>
          <a:lstStyle/>
          <a:p>
            <a:pPr algn="ctr"/>
            <a:r>
              <a:rPr kumimoji="1" lang="en-US" altLang="ja-JP" sz="2800" b="1" dirty="0" err="1" smtClean="0">
                <a:latin typeface="+mn-ea"/>
              </a:rPr>
              <a:t>Scaler</a:t>
            </a:r>
            <a:endParaRPr kumimoji="1" lang="ja-JP" altLang="en-US" sz="2800" b="1" dirty="0">
              <a:latin typeface="+mn-ea"/>
            </a:endParaRPr>
          </a:p>
        </p:txBody>
      </p:sp>
      <p:sp>
        <p:nvSpPr>
          <p:cNvPr id="12" name="テキスト ボックス 11"/>
          <p:cNvSpPr txBox="1"/>
          <p:nvPr/>
        </p:nvSpPr>
        <p:spPr>
          <a:xfrm>
            <a:off x="6286512" y="3500438"/>
            <a:ext cx="1928826" cy="523220"/>
          </a:xfrm>
          <a:prstGeom prst="rect">
            <a:avLst/>
          </a:prstGeom>
          <a:noFill/>
          <a:ln>
            <a:solidFill>
              <a:schemeClr val="tx1"/>
            </a:solidFill>
          </a:ln>
        </p:spPr>
        <p:txBody>
          <a:bodyPr wrap="square" rtlCol="0">
            <a:spAutoFit/>
          </a:bodyPr>
          <a:lstStyle/>
          <a:p>
            <a:r>
              <a:rPr kumimoji="1" lang="ja-JP" altLang="en-US" sz="2800" dirty="0" smtClean="0"/>
              <a:t>真空ポンプ</a:t>
            </a:r>
            <a:endParaRPr kumimoji="1" lang="ja-JP" altLang="en-US" sz="2800" dirty="0"/>
          </a:p>
        </p:txBody>
      </p:sp>
      <p:cxnSp>
        <p:nvCxnSpPr>
          <p:cNvPr id="20" name="直線コネクタ 19"/>
          <p:cNvCxnSpPr/>
          <p:nvPr/>
        </p:nvCxnSpPr>
        <p:spPr>
          <a:xfrm>
            <a:off x="3357554" y="1382711"/>
            <a:ext cx="1285884" cy="1588"/>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直線コネクタ 20"/>
          <p:cNvCxnSpPr/>
          <p:nvPr/>
        </p:nvCxnSpPr>
        <p:spPr>
          <a:xfrm>
            <a:off x="5500694" y="3786190"/>
            <a:ext cx="785818" cy="97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直線コネクタ 22"/>
          <p:cNvCxnSpPr/>
          <p:nvPr/>
        </p:nvCxnSpPr>
        <p:spPr>
          <a:xfrm rot="5400000">
            <a:off x="3144034" y="1167603"/>
            <a:ext cx="428628" cy="1588"/>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直線コネクタ 23"/>
          <p:cNvCxnSpPr/>
          <p:nvPr/>
        </p:nvCxnSpPr>
        <p:spPr>
          <a:xfrm rot="5400000">
            <a:off x="4429918" y="1167603"/>
            <a:ext cx="428628" cy="1588"/>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テキスト ボックス 34"/>
          <p:cNvSpPr txBox="1"/>
          <p:nvPr/>
        </p:nvSpPr>
        <p:spPr>
          <a:xfrm>
            <a:off x="1000100" y="2214554"/>
            <a:ext cx="1143008" cy="523220"/>
          </a:xfrm>
          <a:prstGeom prst="rect">
            <a:avLst/>
          </a:prstGeom>
          <a:noFill/>
          <a:ln>
            <a:solidFill>
              <a:schemeClr val="tx1"/>
            </a:solidFill>
          </a:ln>
        </p:spPr>
        <p:txBody>
          <a:bodyPr wrap="square" rtlCol="0">
            <a:spAutoFit/>
          </a:bodyPr>
          <a:lstStyle/>
          <a:p>
            <a:pPr algn="ctr"/>
            <a:r>
              <a:rPr kumimoji="1" lang="ja-JP" altLang="en-US" sz="2800" dirty="0" smtClean="0"/>
              <a:t>電源</a:t>
            </a:r>
            <a:endParaRPr kumimoji="1" lang="ja-JP" altLang="en-US" sz="2800" dirty="0"/>
          </a:p>
        </p:txBody>
      </p:sp>
      <p:sp>
        <p:nvSpPr>
          <p:cNvPr id="36" name="テキスト ボックス 35"/>
          <p:cNvSpPr txBox="1"/>
          <p:nvPr/>
        </p:nvSpPr>
        <p:spPr>
          <a:xfrm>
            <a:off x="1000100" y="3120094"/>
            <a:ext cx="1143008" cy="523220"/>
          </a:xfrm>
          <a:prstGeom prst="rect">
            <a:avLst/>
          </a:prstGeom>
          <a:noFill/>
          <a:ln>
            <a:solidFill>
              <a:schemeClr val="tx1"/>
            </a:solidFill>
          </a:ln>
        </p:spPr>
        <p:txBody>
          <a:bodyPr wrap="square" rtlCol="0">
            <a:spAutoFit/>
          </a:bodyPr>
          <a:lstStyle/>
          <a:p>
            <a:pPr algn="ctr"/>
            <a:r>
              <a:rPr kumimoji="1" lang="ja-JP" altLang="en-US" sz="2800" dirty="0" smtClean="0"/>
              <a:t>電源</a:t>
            </a:r>
            <a:endParaRPr kumimoji="1" lang="ja-JP" altLang="en-US" sz="2800" dirty="0"/>
          </a:p>
        </p:txBody>
      </p:sp>
      <p:sp>
        <p:nvSpPr>
          <p:cNvPr id="37" name="テキスト ボックス 36"/>
          <p:cNvSpPr txBox="1"/>
          <p:nvPr/>
        </p:nvSpPr>
        <p:spPr>
          <a:xfrm>
            <a:off x="1000100" y="4691730"/>
            <a:ext cx="1143008" cy="523220"/>
          </a:xfrm>
          <a:prstGeom prst="rect">
            <a:avLst/>
          </a:prstGeom>
          <a:noFill/>
          <a:ln>
            <a:solidFill>
              <a:schemeClr val="tx1"/>
            </a:solidFill>
          </a:ln>
        </p:spPr>
        <p:txBody>
          <a:bodyPr wrap="square" rtlCol="0">
            <a:spAutoFit/>
          </a:bodyPr>
          <a:lstStyle/>
          <a:p>
            <a:pPr algn="ctr"/>
            <a:r>
              <a:rPr kumimoji="1" lang="ja-JP" altLang="en-US" sz="2800" dirty="0" smtClean="0"/>
              <a:t>電源</a:t>
            </a:r>
            <a:endParaRPr kumimoji="1" lang="ja-JP" altLang="en-US" sz="2800" dirty="0"/>
          </a:p>
        </p:txBody>
      </p:sp>
      <p:cxnSp>
        <p:nvCxnSpPr>
          <p:cNvPr id="38" name="直線コネクタ 37"/>
          <p:cNvCxnSpPr/>
          <p:nvPr/>
        </p:nvCxnSpPr>
        <p:spPr>
          <a:xfrm>
            <a:off x="2143108" y="2428868"/>
            <a:ext cx="785818" cy="97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直線コネクタ 38"/>
          <p:cNvCxnSpPr/>
          <p:nvPr/>
        </p:nvCxnSpPr>
        <p:spPr>
          <a:xfrm>
            <a:off x="2143108" y="5000636"/>
            <a:ext cx="1785950" cy="2204"/>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直線コネクタ 39"/>
          <p:cNvCxnSpPr/>
          <p:nvPr/>
        </p:nvCxnSpPr>
        <p:spPr>
          <a:xfrm>
            <a:off x="2143108" y="3429000"/>
            <a:ext cx="785818" cy="97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直線コネクタ 47"/>
          <p:cNvCxnSpPr>
            <a:stCxn id="2" idx="2"/>
          </p:cNvCxnSpPr>
          <p:nvPr/>
        </p:nvCxnSpPr>
        <p:spPr>
          <a:xfrm rot="5400000">
            <a:off x="3714744" y="6000768"/>
            <a:ext cx="428628" cy="1588"/>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直線コネクタ 52"/>
          <p:cNvCxnSpPr/>
          <p:nvPr/>
        </p:nvCxnSpPr>
        <p:spPr>
          <a:xfrm>
            <a:off x="4572000" y="5572140"/>
            <a:ext cx="1428760" cy="1763"/>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直線コネクタ 56"/>
          <p:cNvCxnSpPr/>
          <p:nvPr/>
        </p:nvCxnSpPr>
        <p:spPr>
          <a:xfrm>
            <a:off x="5072066" y="6500834"/>
            <a:ext cx="1071570" cy="1323"/>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sp>
        <p:nvSpPr>
          <p:cNvPr id="61" name="テキスト ボックス 60"/>
          <p:cNvSpPr txBox="1"/>
          <p:nvPr/>
        </p:nvSpPr>
        <p:spPr>
          <a:xfrm>
            <a:off x="3071802" y="-24"/>
            <a:ext cx="642942" cy="954107"/>
          </a:xfrm>
          <a:prstGeom prst="rect">
            <a:avLst/>
          </a:prstGeom>
          <a:solidFill>
            <a:schemeClr val="bg1">
              <a:lumMod val="75000"/>
            </a:schemeClr>
          </a:solidFill>
          <a:ln>
            <a:noFill/>
          </a:ln>
        </p:spPr>
        <p:txBody>
          <a:bodyPr wrap="square" rtlCol="0">
            <a:spAutoFit/>
          </a:bodyPr>
          <a:lstStyle/>
          <a:p>
            <a:pPr algn="ctr"/>
            <a:r>
              <a:rPr kumimoji="1" lang="ja-JP" altLang="en-US" sz="2800" dirty="0" smtClean="0"/>
              <a:t>窒素</a:t>
            </a:r>
            <a:endParaRPr kumimoji="1" lang="ja-JP" altLang="en-US" sz="2800" dirty="0"/>
          </a:p>
        </p:txBody>
      </p:sp>
      <p:sp>
        <p:nvSpPr>
          <p:cNvPr id="10" name="テキスト ボックス 9"/>
          <p:cNvSpPr txBox="1"/>
          <p:nvPr/>
        </p:nvSpPr>
        <p:spPr>
          <a:xfrm>
            <a:off x="2928926" y="2143116"/>
            <a:ext cx="2071702" cy="523220"/>
          </a:xfrm>
          <a:prstGeom prst="rect">
            <a:avLst/>
          </a:prstGeom>
          <a:solidFill>
            <a:schemeClr val="bg1"/>
          </a:solidFill>
          <a:ln w="76200">
            <a:noFill/>
            <a:prstDash val="sysDot"/>
          </a:ln>
        </p:spPr>
        <p:txBody>
          <a:bodyPr wrap="square" rtlCol="0">
            <a:spAutoFit/>
          </a:bodyPr>
          <a:lstStyle/>
          <a:p>
            <a:pPr algn="ctr"/>
            <a:r>
              <a:rPr lang="en-US" altLang="ja-JP" sz="2800" dirty="0" err="1" smtClean="0">
                <a:latin typeface="+mn-ea"/>
              </a:rPr>
              <a:t>Dissociator</a:t>
            </a:r>
            <a:endParaRPr lang="en-US" altLang="ja-JP" sz="2800" dirty="0" smtClean="0">
              <a:latin typeface="+mn-ea"/>
            </a:endParaRPr>
          </a:p>
        </p:txBody>
      </p:sp>
      <p:sp>
        <p:nvSpPr>
          <p:cNvPr id="66" name="テキスト ボックス 65"/>
          <p:cNvSpPr txBox="1"/>
          <p:nvPr/>
        </p:nvSpPr>
        <p:spPr>
          <a:xfrm>
            <a:off x="2928926" y="3143248"/>
            <a:ext cx="2071702" cy="523220"/>
          </a:xfrm>
          <a:prstGeom prst="rect">
            <a:avLst/>
          </a:prstGeom>
          <a:solidFill>
            <a:schemeClr val="bg1"/>
          </a:solidFill>
          <a:ln w="76200">
            <a:noFill/>
            <a:prstDash val="sysDot"/>
          </a:ln>
        </p:spPr>
        <p:txBody>
          <a:bodyPr wrap="square" rtlCol="0">
            <a:spAutoFit/>
          </a:bodyPr>
          <a:lstStyle/>
          <a:p>
            <a:pPr algn="ctr"/>
            <a:r>
              <a:rPr lang="ja-JP" altLang="en-US" sz="2800" dirty="0" smtClean="0">
                <a:latin typeface="+mn-ea"/>
              </a:rPr>
              <a:t>電子銃</a:t>
            </a:r>
            <a:endParaRPr lang="en-US" altLang="ja-JP" sz="2800" dirty="0" smtClean="0">
              <a:latin typeface="+mn-ea"/>
            </a:endParaRPr>
          </a:p>
        </p:txBody>
      </p:sp>
      <p:sp>
        <p:nvSpPr>
          <p:cNvPr id="67" name="テキスト ボックス 66"/>
          <p:cNvSpPr txBox="1"/>
          <p:nvPr/>
        </p:nvSpPr>
        <p:spPr>
          <a:xfrm>
            <a:off x="3071802" y="3929066"/>
            <a:ext cx="2071702" cy="523220"/>
          </a:xfrm>
          <a:prstGeom prst="rect">
            <a:avLst/>
          </a:prstGeom>
          <a:solidFill>
            <a:schemeClr val="bg1"/>
          </a:solidFill>
          <a:ln w="76200">
            <a:noFill/>
            <a:prstDash val="sysDot"/>
          </a:ln>
        </p:spPr>
        <p:txBody>
          <a:bodyPr wrap="square" rtlCol="0">
            <a:spAutoFit/>
          </a:bodyPr>
          <a:lstStyle/>
          <a:p>
            <a:pPr algn="ctr"/>
            <a:r>
              <a:rPr lang="ja-JP" altLang="en-US" sz="2800" dirty="0" smtClean="0">
                <a:latin typeface="+mn-ea"/>
              </a:rPr>
              <a:t>検出器</a:t>
            </a:r>
            <a:endParaRPr lang="en-US" altLang="ja-JP" sz="2800" dirty="0" smtClean="0">
              <a:latin typeface="+mn-ea"/>
            </a:endParaRPr>
          </a:p>
        </p:txBody>
      </p:sp>
      <p:cxnSp>
        <p:nvCxnSpPr>
          <p:cNvPr id="69" name="直線コネクタ 68"/>
          <p:cNvCxnSpPr/>
          <p:nvPr/>
        </p:nvCxnSpPr>
        <p:spPr>
          <a:xfrm rot="5400000">
            <a:off x="3608381" y="1749413"/>
            <a:ext cx="785818" cy="1588"/>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直線コネクタ 69"/>
          <p:cNvCxnSpPr/>
          <p:nvPr/>
        </p:nvCxnSpPr>
        <p:spPr>
          <a:xfrm rot="5400000">
            <a:off x="3501296" y="4856894"/>
            <a:ext cx="857255" cy="1732"/>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2" descr="C:\Documents and Settings\pone2008\My Documents\My Pictures\実験写真\実験写真 002.jpg"/>
          <p:cNvPicPr>
            <a:picLocks noChangeAspect="1" noChangeArrowheads="1"/>
          </p:cNvPicPr>
          <p:nvPr/>
        </p:nvPicPr>
        <p:blipFill>
          <a:blip r:embed="rId2"/>
          <a:srcRect/>
          <a:stretch>
            <a:fillRect/>
          </a:stretch>
        </p:blipFill>
        <p:spPr bwMode="auto">
          <a:xfrm>
            <a:off x="714348" y="428603"/>
            <a:ext cx="8429652" cy="6322239"/>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932</TotalTime>
  <Words>1297</Words>
  <Application>Microsoft Office PowerPoint</Application>
  <PresentationFormat>画面に合わせる (4:3)</PresentationFormat>
  <Paragraphs>345</Paragraphs>
  <Slides>67</Slides>
  <Notes>7</Notes>
  <HiddenSlides>0</HiddenSlides>
  <MMClips>0</MMClips>
  <ScaleCrop>false</ScaleCrop>
  <HeadingPairs>
    <vt:vector size="6" baseType="variant">
      <vt:variant>
        <vt:lpstr>テーマ</vt:lpstr>
      </vt:variant>
      <vt:variant>
        <vt:i4>1</vt:i4>
      </vt:variant>
      <vt:variant>
        <vt:lpstr>埋め込まれた OLE サーバー</vt:lpstr>
      </vt:variant>
      <vt:variant>
        <vt:i4>1</vt:i4>
      </vt:variant>
      <vt:variant>
        <vt:lpstr>スライド タイトル</vt:lpstr>
      </vt:variant>
      <vt:variant>
        <vt:i4>67</vt:i4>
      </vt:variant>
    </vt:vector>
  </HeadingPairs>
  <TitlesOfParts>
    <vt:vector size="69" baseType="lpstr">
      <vt:lpstr>Office テーマ</vt:lpstr>
      <vt:lpstr>数式</vt:lpstr>
      <vt:lpstr>Lamb shiftの測定に向けて （昨年のP1のつづき）</vt:lpstr>
      <vt:lpstr>実験目的</vt:lpstr>
      <vt:lpstr>スライド 3</vt:lpstr>
      <vt:lpstr>スライド 4</vt:lpstr>
      <vt:lpstr>スライド 5</vt:lpstr>
      <vt:lpstr>スライド 6</vt:lpstr>
      <vt:lpstr>スライド 7</vt:lpstr>
      <vt:lpstr>スライド 8</vt:lpstr>
      <vt:lpstr>スライド 9</vt:lpstr>
      <vt:lpstr>スライド 10</vt:lpstr>
      <vt:lpstr>スライド 11</vt:lpstr>
      <vt:lpstr>スライド 12</vt:lpstr>
      <vt:lpstr>スライド 13</vt:lpstr>
      <vt:lpstr>スライド 14</vt:lpstr>
      <vt:lpstr>スライド 15</vt:lpstr>
      <vt:lpstr>スライド 16</vt:lpstr>
      <vt:lpstr>スライド 17</vt:lpstr>
      <vt:lpstr>スライド 18</vt:lpstr>
      <vt:lpstr>スライド 19</vt:lpstr>
      <vt:lpstr>スライド 20</vt:lpstr>
      <vt:lpstr>スライド 21</vt:lpstr>
      <vt:lpstr>スライド 22</vt:lpstr>
      <vt:lpstr>スライド 23</vt:lpstr>
      <vt:lpstr>スライド 24</vt:lpstr>
      <vt:lpstr>スライド 25</vt:lpstr>
      <vt:lpstr>スライド 26</vt:lpstr>
      <vt:lpstr>スライド 27</vt:lpstr>
      <vt:lpstr>スライド 28</vt:lpstr>
      <vt:lpstr>スライド 29</vt:lpstr>
      <vt:lpstr>電子銃</vt:lpstr>
      <vt:lpstr>スライド 31</vt:lpstr>
      <vt:lpstr>Dissociatorと電子銃が光っている様子 </vt:lpstr>
      <vt:lpstr>スライド 33</vt:lpstr>
      <vt:lpstr>スライド 34</vt:lpstr>
      <vt:lpstr>スライド 35</vt:lpstr>
      <vt:lpstr>スライド 36</vt:lpstr>
      <vt:lpstr>スライド 37</vt:lpstr>
      <vt:lpstr>スライド 38</vt:lpstr>
      <vt:lpstr>はんだ付けの様子</vt:lpstr>
      <vt:lpstr>スライド 40</vt:lpstr>
      <vt:lpstr>ハンダ付け（完成型）</vt:lpstr>
      <vt:lpstr>スライド 42</vt:lpstr>
      <vt:lpstr>スライド 43</vt:lpstr>
      <vt:lpstr>スライド 44</vt:lpstr>
      <vt:lpstr>スライド 45</vt:lpstr>
      <vt:lpstr>スライド 46</vt:lpstr>
      <vt:lpstr>スライド 47</vt:lpstr>
      <vt:lpstr>スライド 48</vt:lpstr>
      <vt:lpstr>スライド 49</vt:lpstr>
      <vt:lpstr>スライド 50</vt:lpstr>
      <vt:lpstr>スライド 51</vt:lpstr>
      <vt:lpstr>スライド 52</vt:lpstr>
      <vt:lpstr>スライド 53</vt:lpstr>
      <vt:lpstr>スライド 54</vt:lpstr>
      <vt:lpstr>スライド 55</vt:lpstr>
      <vt:lpstr>電子銃</vt:lpstr>
      <vt:lpstr>電子銃＋水素分子</vt:lpstr>
      <vt:lpstr>電子銃＋水素分子＋dissociator</vt:lpstr>
      <vt:lpstr>水素分子＋dissociator</vt:lpstr>
      <vt:lpstr>スライド 60</vt:lpstr>
      <vt:lpstr>スライド 61</vt:lpstr>
      <vt:lpstr>スライド 62</vt:lpstr>
      <vt:lpstr>スライド 63</vt:lpstr>
      <vt:lpstr>スライド 64</vt:lpstr>
      <vt:lpstr>スライド 65</vt:lpstr>
      <vt:lpstr>スライド 66</vt:lpstr>
      <vt:lpstr>スライド 67</vt:lpstr>
    </vt:vector>
  </TitlesOfParts>
  <Company>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Lamb shiftの検出に向けて （昨年のP1のつづき）</dc:title>
  <dc:creator> </dc:creator>
  <cp:lastModifiedBy> </cp:lastModifiedBy>
  <cp:revision>119</cp:revision>
  <dcterms:created xsi:type="dcterms:W3CDTF">2011-03-24T04:40:00Z</dcterms:created>
  <dcterms:modified xsi:type="dcterms:W3CDTF">2011-03-28T08:18:55Z</dcterms:modified>
</cp:coreProperties>
</file>