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4" r:id="rId2"/>
    <p:sldId id="275" r:id="rId3"/>
    <p:sldId id="276" r:id="rId4"/>
    <p:sldId id="277" r:id="rId5"/>
    <p:sldId id="278" r:id="rId6"/>
    <p:sldId id="279" r:id="rId7"/>
    <p:sldId id="280" r:id="rId8"/>
    <p:sldId id="281" r:id="rId9"/>
    <p:sldId id="282" r:id="rId10"/>
    <p:sldId id="283" r:id="rId11"/>
    <p:sldId id="285" r:id="rId12"/>
    <p:sldId id="284" r:id="rId13"/>
    <p:sldId id="291" r:id="rId14"/>
    <p:sldId id="296" r:id="rId15"/>
    <p:sldId id="292" r:id="rId16"/>
    <p:sldId id="286" r:id="rId17"/>
    <p:sldId id="256" r:id="rId18"/>
    <p:sldId id="257" r:id="rId19"/>
    <p:sldId id="258" r:id="rId20"/>
    <p:sldId id="259" r:id="rId21"/>
    <p:sldId id="260" r:id="rId22"/>
    <p:sldId id="261" r:id="rId23"/>
    <p:sldId id="287" r:id="rId24"/>
    <p:sldId id="288" r:id="rId25"/>
    <p:sldId id="262" r:id="rId26"/>
    <p:sldId id="263" r:id="rId27"/>
    <p:sldId id="264" r:id="rId28"/>
    <p:sldId id="265" r:id="rId29"/>
    <p:sldId id="269" r:id="rId30"/>
    <p:sldId id="295" r:id="rId31"/>
    <p:sldId id="270" r:id="rId32"/>
    <p:sldId id="271" r:id="rId33"/>
    <p:sldId id="294" r:id="rId34"/>
    <p:sldId id="273" r:id="rId35"/>
    <p:sldId id="289" r:id="rId36"/>
    <p:sldId id="293" r:id="rId37"/>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6127" autoAdjust="0"/>
  </p:normalViewPr>
  <p:slideViewPr>
    <p:cSldViewPr>
      <p:cViewPr varScale="1">
        <p:scale>
          <a:sx n="117" d="100"/>
          <a:sy n="117" d="100"/>
        </p:scale>
        <p:origin x="-1752" y="-108"/>
      </p:cViewPr>
      <p:guideLst>
        <p:guide orient="horz" pos="2160"/>
        <p:guide pos="2880"/>
      </p:guideLst>
    </p:cSldViewPr>
  </p:slideViewPr>
  <p:outlineViewPr>
    <p:cViewPr>
      <p:scale>
        <a:sx n="33" d="100"/>
        <a:sy n="33" d="100"/>
      </p:scale>
      <p:origin x="0" y="342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H:\P1_&#12460;&#12452;&#12460;&#12540;&#12459;&#12454;&#12531;&#12479;&#1254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40266841644793"/>
          <c:y val="6.6964907388184294E-2"/>
          <c:w val="0.85957491458969604"/>
          <c:h val="0.7357378933754859"/>
        </c:manualLayout>
      </c:layout>
      <c:lineChart>
        <c:grouping val="standard"/>
        <c:varyColors val="0"/>
        <c:ser>
          <c:idx val="0"/>
          <c:order val="0"/>
          <c:tx>
            <c:strRef>
              <c:f>Sheet1!$H$22</c:f>
              <c:strCache>
                <c:ptCount val="1"/>
                <c:pt idx="0">
                  <c:v>電場</c:v>
                </c:pt>
              </c:strCache>
            </c:strRef>
          </c:tx>
          <c:spPr>
            <a:ln w="38100">
              <a:solidFill>
                <a:srgbClr val="004586"/>
              </a:solidFill>
              <a:prstDash val="solid"/>
            </a:ln>
          </c:spPr>
          <c:marker>
            <c:symbol val="none"/>
          </c:marker>
          <c:cat>
            <c:numRef>
              <c:f>Sheet1!$G$23:$G$34</c:f>
              <c:numCache>
                <c:formatCode>0.00E+00</c:formatCode>
                <c:ptCount val="12"/>
                <c:pt idx="0">
                  <c:v>2.5000000000000009E-3</c:v>
                </c:pt>
                <c:pt idx="1">
                  <c:v>4.5000000000000031E-3</c:v>
                </c:pt>
                <c:pt idx="2">
                  <c:v>6.5000000000000032E-3</c:v>
                </c:pt>
                <c:pt idx="3">
                  <c:v>8.5000000000000041E-3</c:v>
                </c:pt>
                <c:pt idx="4">
                  <c:v>1.0500000000000004E-2</c:v>
                </c:pt>
                <c:pt idx="5">
                  <c:v>1.2500000000000004E-2</c:v>
                </c:pt>
                <c:pt idx="6">
                  <c:v>1.4500000000000004E-2</c:v>
                </c:pt>
                <c:pt idx="7">
                  <c:v>1.6500000000000008E-2</c:v>
                </c:pt>
                <c:pt idx="8">
                  <c:v>1.8500000000000009E-2</c:v>
                </c:pt>
                <c:pt idx="9">
                  <c:v>2.0500000000000001E-2</c:v>
                </c:pt>
                <c:pt idx="10">
                  <c:v>2.2500000000000013E-2</c:v>
                </c:pt>
                <c:pt idx="11">
                  <c:v>2.4500000000000001E-2</c:v>
                </c:pt>
              </c:numCache>
            </c:numRef>
          </c:cat>
          <c:val>
            <c:numRef>
              <c:f>Sheet1!$H$23:$H$34</c:f>
              <c:numCache>
                <c:formatCode>General</c:formatCode>
                <c:ptCount val="12"/>
                <c:pt idx="0">
                  <c:v>120603.28597919815</c:v>
                </c:pt>
                <c:pt idx="1">
                  <c:v>67001.825543999003</c:v>
                </c:pt>
                <c:pt idx="2">
                  <c:v>46385.879222768519</c:v>
                </c:pt>
                <c:pt idx="3">
                  <c:v>35471.554699764172</c:v>
                </c:pt>
                <c:pt idx="4">
                  <c:v>28715.06809028528</c:v>
                </c:pt>
                <c:pt idx="5">
                  <c:v>24120.657195839631</c:v>
                </c:pt>
                <c:pt idx="6">
                  <c:v>20793.669996413468</c:v>
                </c:pt>
                <c:pt idx="7">
                  <c:v>18273.225148363355</c:v>
                </c:pt>
                <c:pt idx="8">
                  <c:v>16297.741348540294</c:v>
                </c:pt>
                <c:pt idx="9">
                  <c:v>14707.717802341238</c:v>
                </c:pt>
                <c:pt idx="10">
                  <c:v>13400.36510879979</c:v>
                </c:pt>
                <c:pt idx="11">
                  <c:v>12306.457752979402</c:v>
                </c:pt>
              </c:numCache>
            </c:numRef>
          </c:val>
          <c:smooth val="1"/>
        </c:ser>
        <c:dLbls>
          <c:showLegendKey val="0"/>
          <c:showVal val="0"/>
          <c:showCatName val="0"/>
          <c:showSerName val="0"/>
          <c:showPercent val="0"/>
          <c:showBubbleSize val="0"/>
        </c:dLbls>
        <c:marker val="1"/>
        <c:smooth val="0"/>
        <c:axId val="122768000"/>
        <c:axId val="134296320"/>
      </c:lineChart>
      <c:catAx>
        <c:axId val="122768000"/>
        <c:scaling>
          <c:orientation val="minMax"/>
        </c:scaling>
        <c:delete val="0"/>
        <c:axPos val="b"/>
        <c:title>
          <c:tx>
            <c:rich>
              <a:bodyPr/>
              <a:lstStyle/>
              <a:p>
                <a:pPr>
                  <a:defRPr sz="900" b="0" i="0" u="none" strike="noStrike" baseline="0">
                    <a:solidFill>
                      <a:srgbClr val="000000"/>
                    </a:solidFill>
                    <a:latin typeface="ＭＳ Ｐゴシック"/>
                    <a:ea typeface="ＭＳ Ｐゴシック"/>
                    <a:cs typeface="ＭＳ Ｐゴシック"/>
                  </a:defRPr>
                </a:pPr>
                <a:r>
                  <a:rPr lang="ja-JP" altLang="en-US" sz="900" b="0" i="0" strike="noStrike" dirty="0">
                    <a:solidFill>
                      <a:srgbClr val="000000"/>
                    </a:solidFill>
                    <a:latin typeface="ＭＳ Ｐゴシック"/>
                    <a:ea typeface="ＭＳ Ｐゴシック"/>
                  </a:rPr>
                  <a:t>芯線からの距離（</a:t>
                </a:r>
                <a:r>
                  <a:rPr lang="en-US" altLang="ja-JP" sz="900" b="0" i="0" strike="noStrike" dirty="0">
                    <a:solidFill>
                      <a:srgbClr val="000000"/>
                    </a:solidFill>
                    <a:latin typeface="Arial"/>
                    <a:cs typeface="Arial"/>
                  </a:rPr>
                  <a:t>cm</a:t>
                </a:r>
                <a:r>
                  <a:rPr lang="ja-JP" altLang="en-US" sz="900" b="0" i="0" strike="noStrike" dirty="0">
                    <a:solidFill>
                      <a:srgbClr val="000000"/>
                    </a:solidFill>
                    <a:latin typeface="ＭＳ Ｐゴシック"/>
                    <a:ea typeface="ＭＳ Ｐゴシック"/>
                  </a:rPr>
                  <a:t>）</a:t>
                </a:r>
              </a:p>
            </c:rich>
          </c:tx>
          <c:layout>
            <c:manualLayout>
              <c:xMode val="edge"/>
              <c:yMode val="edge"/>
              <c:x val="0.46211603237095372"/>
              <c:y val="0.89489742905445602"/>
            </c:manualLayout>
          </c:layout>
          <c:overlay val="0"/>
          <c:spPr>
            <a:noFill/>
            <a:ln w="25400">
              <a:noFill/>
            </a:ln>
          </c:spPr>
        </c:title>
        <c:numFmt formatCode="0.00E+00" sourceLinked="1"/>
        <c:majorTickMark val="out"/>
        <c:minorTickMark val="none"/>
        <c:tickLblPos val="nextTo"/>
        <c:spPr>
          <a:ln w="3175">
            <a:solidFill>
              <a:srgbClr val="B3B3B3"/>
            </a:solidFill>
            <a:prstDash val="solid"/>
          </a:ln>
        </c:spPr>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134296320"/>
        <c:crossesAt val="0"/>
        <c:auto val="1"/>
        <c:lblAlgn val="ctr"/>
        <c:lblOffset val="100"/>
        <c:tickLblSkip val="1"/>
        <c:tickMarkSkip val="1"/>
        <c:noMultiLvlLbl val="0"/>
      </c:catAx>
      <c:valAx>
        <c:axId val="134296320"/>
        <c:scaling>
          <c:orientation val="minMax"/>
        </c:scaling>
        <c:delete val="0"/>
        <c:axPos val="l"/>
        <c:majorGridlines>
          <c:spPr>
            <a:ln w="3175">
              <a:solidFill>
                <a:srgbClr val="B3B3B3"/>
              </a:solidFill>
              <a:prstDash val="solid"/>
            </a:ln>
          </c:spPr>
        </c:majorGridlines>
        <c:title>
          <c:tx>
            <c:rich>
              <a:bodyPr/>
              <a:lstStyle/>
              <a:p>
                <a:pPr>
                  <a:defRPr sz="900" b="0" i="0" u="none" strike="noStrike" baseline="0">
                    <a:solidFill>
                      <a:srgbClr val="000000"/>
                    </a:solidFill>
                    <a:latin typeface="ＭＳ Ｐゴシック"/>
                    <a:ea typeface="ＭＳ Ｐゴシック"/>
                    <a:cs typeface="ＭＳ Ｐゴシック"/>
                  </a:defRPr>
                </a:pPr>
                <a:r>
                  <a:rPr lang="ja-JP" altLang="en-US" sz="900" b="0" i="0" strike="noStrike">
                    <a:solidFill>
                      <a:srgbClr val="000000"/>
                    </a:solidFill>
                    <a:latin typeface="ＭＳ Ｐゴシック"/>
                    <a:ea typeface="ＭＳ Ｐゴシック"/>
                  </a:rPr>
                  <a:t>電場の強さ（</a:t>
                </a:r>
                <a:r>
                  <a:rPr lang="en-US" altLang="ja-JP" sz="900" b="0" i="0" strike="noStrike">
                    <a:solidFill>
                      <a:srgbClr val="000000"/>
                    </a:solidFill>
                    <a:latin typeface="Arial"/>
                    <a:cs typeface="Arial"/>
                  </a:rPr>
                  <a:t>V/cm</a:t>
                </a:r>
                <a:r>
                  <a:rPr lang="ja-JP" altLang="en-US" sz="900" b="0" i="0" strike="noStrike">
                    <a:solidFill>
                      <a:srgbClr val="000000"/>
                    </a:solidFill>
                    <a:latin typeface="ＭＳ Ｐゴシック"/>
                    <a:ea typeface="ＭＳ Ｐゴシック"/>
                  </a:rPr>
                  <a:t>）</a:t>
                </a:r>
              </a:p>
            </c:rich>
          </c:tx>
          <c:layout>
            <c:manualLayout>
              <c:xMode val="edge"/>
              <c:yMode val="edge"/>
              <c:x val="1.7021285437419733E-2"/>
              <c:y val="0.29129214554049815"/>
            </c:manualLayout>
          </c:layout>
          <c:overlay val="0"/>
          <c:spPr>
            <a:noFill/>
            <a:ln w="25400">
              <a:noFill/>
            </a:ln>
          </c:spPr>
        </c:title>
        <c:numFmt formatCode="General" sourceLinked="1"/>
        <c:majorTickMark val="out"/>
        <c:minorTickMark val="none"/>
        <c:tickLblPos val="nextTo"/>
        <c:spPr>
          <a:ln w="3175">
            <a:solidFill>
              <a:srgbClr val="B3B3B3"/>
            </a:solidFill>
            <a:prstDash val="solid"/>
          </a:ln>
        </c:spPr>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122768000"/>
        <c:crosses val="autoZero"/>
        <c:crossBetween val="midCat"/>
      </c:valAx>
      <c:spPr>
        <a:noFill/>
        <a:ln w="3175">
          <a:solidFill>
            <a:srgbClr val="B3B3B3"/>
          </a:solidFill>
          <a:prstDash val="solid"/>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5CF8B62-6685-4608-A7F2-431D0E581C6E}" type="datetimeFigureOut">
              <a:rPr kumimoji="1" lang="ja-JP" altLang="en-US" smtClean="0"/>
              <a:pPr/>
              <a:t>2012/6/14</a:t>
            </a:fld>
            <a:endParaRPr kumimoji="1" lang="ja-JP" altLang="en-US"/>
          </a:p>
        </p:txBody>
      </p:sp>
      <p:sp>
        <p:nvSpPr>
          <p:cNvPr id="4" name="スライド イメージ プレースホル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424AAA1-7C1A-4949-B065-C42E72A6E7A2}" type="slidenum">
              <a:rPr kumimoji="1" lang="ja-JP" altLang="en-US" smtClean="0"/>
              <a:pPr/>
              <a:t>‹#›</a:t>
            </a:fld>
            <a:endParaRPr kumimoji="1" lang="ja-JP" altLang="en-US"/>
          </a:p>
        </p:txBody>
      </p:sp>
    </p:spTree>
    <p:extLst>
      <p:ext uri="{BB962C8B-B14F-4D97-AF65-F5344CB8AC3E}">
        <p14:creationId xmlns:p14="http://schemas.microsoft.com/office/powerpoint/2010/main" val="38864748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411D9D8-8755-43EB-A575-AABE010A3E68}" type="slidenum">
              <a:rPr lang="en-US"/>
              <a:pPr/>
              <a:t>1</a:t>
            </a:fld>
            <a:endParaRPr lang="en-US"/>
          </a:p>
        </p:txBody>
      </p:sp>
      <p:sp>
        <p:nvSpPr>
          <p:cNvPr id="18433" name="Rectangle 1"/>
          <p:cNvSpPr txBox="1">
            <a:spLocks noGrp="1" noChangeArrowheads="1"/>
          </p:cNvSpPr>
          <p:nvPr>
            <p:ph type="body"/>
          </p:nvPr>
        </p:nvSpPr>
        <p:spPr bwMode="auto">
          <a:xfrm>
            <a:off x="0" y="0"/>
            <a:ext cx="1644" cy="1777"/>
          </a:xfrm>
          <a:prstGeom prst="rect">
            <a:avLst/>
          </a:prstGeom>
          <a:noFill/>
          <a:ln>
            <a:round/>
            <a:headEnd/>
            <a:tailEnd/>
          </a:ln>
        </p:spPr>
        <p:txBody>
          <a:bodyPr wrap="none" anchor="ctr"/>
          <a:lstStyle/>
          <a:p>
            <a:pPr eaLnBrk="1">
              <a:spcBef>
                <a:spcPct val="0"/>
              </a:spcBef>
            </a:pPr>
            <a:endParaRPr lang="en-US" sz="2200">
              <a:latin typeface="Arial" charset="0"/>
              <a:ea typeface="VL ゴシック" charset="0"/>
              <a:cs typeface="VL ゴシック" charset="0"/>
            </a:endParaRPr>
          </a:p>
        </p:txBody>
      </p:sp>
      <p:sp>
        <p:nvSpPr>
          <p:cNvPr id="18434" name="Rectangle 2"/>
          <p:cNvSpPr>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a:lnSpc>
                <a:spcPct val="100000"/>
              </a:lnSpc>
            </a:pPr>
            <a:fld id="{25CEE959-D4A8-4A20-8C3E-864C4A3E056C}" type="slidenum">
              <a:rPr lang="en-US">
                <a:solidFill>
                  <a:srgbClr val="000000"/>
                </a:solidFill>
                <a:latin typeface="+mn-lt" charset="0"/>
                <a:ea typeface="+mn-ea" charset="0"/>
                <a:cs typeface="+mn-ea" charset="0"/>
              </a:rPr>
              <a:pPr>
                <a:lnSpc>
                  <a:spcPct val="100000"/>
                </a:lnSpc>
              </a:pPr>
              <a:t>1</a:t>
            </a:fld>
            <a:endParaRPr lang="en-US">
              <a:solidFill>
                <a:srgbClr val="000000"/>
              </a:solidFill>
              <a:latin typeface="+mn-lt" charset="0"/>
              <a:ea typeface="+mn-ea" charset="0"/>
              <a:cs typeface="+mn-e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3D51652-7F39-4FA0-A7E1-BD05AD15D908}" type="slidenum">
              <a:rPr lang="en-US"/>
              <a:pPr/>
              <a:t>10</a:t>
            </a:fld>
            <a:endParaRPr lang="en-US"/>
          </a:p>
        </p:txBody>
      </p:sp>
      <p:sp>
        <p:nvSpPr>
          <p:cNvPr id="27649" name="Rectangle 1"/>
          <p:cNvSpPr txBox="1">
            <a:spLocks noGrp="1" noChangeArrowheads="1"/>
          </p:cNvSpPr>
          <p:nvPr>
            <p:ph type="body"/>
          </p:nvPr>
        </p:nvSpPr>
        <p:spPr bwMode="auto">
          <a:xfrm>
            <a:off x="0" y="0"/>
            <a:ext cx="1644" cy="1777"/>
          </a:xfrm>
          <a:prstGeom prst="rect">
            <a:avLst/>
          </a:prstGeom>
          <a:noFill/>
          <a:ln>
            <a:round/>
            <a:headEnd/>
            <a:tailEnd/>
          </a:ln>
        </p:spPr>
        <p:txBody>
          <a:bodyPr wrap="none" anchor="ctr"/>
          <a:lstStyle/>
          <a:p>
            <a:pPr eaLnBrk="1">
              <a:spcBef>
                <a:spcPct val="0"/>
              </a:spcBef>
            </a:pPr>
            <a:endParaRPr lang="en-US" sz="2200">
              <a:latin typeface="Arial" charset="0"/>
              <a:ea typeface="VL ゴシック" charset="0"/>
              <a:cs typeface="VL ゴシック" charset="0"/>
            </a:endParaRPr>
          </a:p>
        </p:txBody>
      </p:sp>
      <p:sp>
        <p:nvSpPr>
          <p:cNvPr id="27650" name="Rectangle 2"/>
          <p:cNvSpPr>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a:lnSpc>
                <a:spcPct val="100000"/>
              </a:lnSpc>
            </a:pPr>
            <a:fld id="{A0EA5B5A-7F53-414B-8F28-FC88EE88FA7C}" type="slidenum">
              <a:rPr lang="en-US">
                <a:solidFill>
                  <a:srgbClr val="000000"/>
                </a:solidFill>
                <a:latin typeface="+mn-lt" charset="0"/>
                <a:ea typeface="+mn-ea" charset="0"/>
                <a:cs typeface="+mn-ea" charset="0"/>
              </a:rPr>
              <a:pPr>
                <a:lnSpc>
                  <a:spcPct val="100000"/>
                </a:lnSpc>
              </a:pPr>
              <a:t>10</a:t>
            </a:fld>
            <a:endParaRPr lang="en-US">
              <a:solidFill>
                <a:srgbClr val="000000"/>
              </a:solidFill>
              <a:latin typeface="+mn-lt" charset="0"/>
              <a:ea typeface="+mn-ea" charset="0"/>
              <a:cs typeface="+mn-ea"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C81848B-09EE-491C-A055-92A66DA7488B}" type="slidenum">
              <a:rPr lang="en-US"/>
              <a:pPr/>
              <a:t>11</a:t>
            </a:fld>
            <a:endParaRPr lang="en-US"/>
          </a:p>
        </p:txBody>
      </p:sp>
      <p:sp>
        <p:nvSpPr>
          <p:cNvPr id="28673" name="Rectangle 1"/>
          <p:cNvSpPr txBox="1">
            <a:spLocks noGrp="1" noRot="1" noChangeAspect="1" noChangeArrowheads="1"/>
          </p:cNvSpPr>
          <p:nvPr>
            <p:ph type="sldImg"/>
          </p:nvPr>
        </p:nvSpPr>
        <p:spPr bwMode="auto">
          <a:xfrm>
            <a:off x="990600" y="777875"/>
            <a:ext cx="5118100" cy="3838575"/>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none" anchor="ctr"/>
          <a:lstStyle/>
          <a:p>
            <a:endParaRPr lang="ja-JP"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9BCF1AF-90B6-4018-AC7F-6265511B08C5}" type="slidenum">
              <a:rPr lang="en-US"/>
              <a:pPr/>
              <a:t>12</a:t>
            </a:fld>
            <a:endParaRPr lang="en-US"/>
          </a:p>
        </p:txBody>
      </p:sp>
      <p:sp>
        <p:nvSpPr>
          <p:cNvPr id="29697" name="Rectangle 1"/>
          <p:cNvSpPr txBox="1">
            <a:spLocks noGrp="1" noRot="1" noChangeAspect="1" noChangeArrowheads="1"/>
          </p:cNvSpPr>
          <p:nvPr>
            <p:ph type="sldImg"/>
          </p:nvPr>
        </p:nvSpPr>
        <p:spPr bwMode="auto">
          <a:xfrm>
            <a:off x="990600" y="777875"/>
            <a:ext cx="5118100" cy="3838575"/>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none" anchor="ctr"/>
          <a:lstStyle/>
          <a:p>
            <a:endParaRPr lang="ja-JP"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5EDCEAB-42DF-408E-8344-4859BEFA8992}" type="slidenum">
              <a:rPr lang="en-US"/>
              <a:pPr/>
              <a:t>13</a:t>
            </a:fld>
            <a:endParaRPr lang="en-US"/>
          </a:p>
        </p:txBody>
      </p:sp>
      <p:sp>
        <p:nvSpPr>
          <p:cNvPr id="5121" name="Rectangle 1"/>
          <p:cNvSpPr txBox="1">
            <a:spLocks noGrp="1" noRot="1" noChangeAspect="1" noChangeArrowheads="1"/>
          </p:cNvSpPr>
          <p:nvPr>
            <p:ph type="sldImg"/>
          </p:nvPr>
        </p:nvSpPr>
        <p:spPr bwMode="auto">
          <a:xfrm>
            <a:off x="992188" y="777875"/>
            <a:ext cx="5113337" cy="3836988"/>
          </a:xfrm>
          <a:prstGeom prst="rect">
            <a:avLst/>
          </a:prstGeom>
          <a:solidFill>
            <a:srgbClr val="FFFFFF"/>
          </a:solidFill>
          <a:ln>
            <a:solidFill>
              <a:srgbClr val="000000"/>
            </a:solidFill>
            <a:miter lim="800000"/>
            <a:headEnd/>
            <a:tailEnd/>
          </a:ln>
        </p:spPr>
      </p:sp>
      <p:sp>
        <p:nvSpPr>
          <p:cNvPr id="5122" name="Rectangle 2"/>
          <p:cNvSpPr txBox="1">
            <a:spLocks noGrp="1" noChangeArrowheads="1"/>
          </p:cNvSpPr>
          <p:nvPr>
            <p:ph type="body" idx="1"/>
          </p:nvPr>
        </p:nvSpPr>
        <p:spPr bwMode="auto">
          <a:xfrm>
            <a:off x="709632" y="4861252"/>
            <a:ext cx="5680036" cy="4605955"/>
          </a:xfrm>
          <a:prstGeom prst="rect">
            <a:avLst/>
          </a:prstGeom>
          <a:noFill/>
          <a:ln>
            <a:round/>
            <a:headEnd/>
            <a:tailEnd/>
          </a:ln>
        </p:spPr>
        <p:txBody>
          <a:bodyPr wrap="none" anchor="ctr"/>
          <a:lstStyle/>
          <a:p>
            <a:endParaRPr lang="ja-JP"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7A1956A-584E-4D84-83FC-B040AD19A0C9}" type="slidenum">
              <a:rPr lang="en-US"/>
              <a:pPr/>
              <a:t>15</a:t>
            </a:fld>
            <a:endParaRPr lang="en-US"/>
          </a:p>
        </p:txBody>
      </p:sp>
      <p:sp>
        <p:nvSpPr>
          <p:cNvPr id="6145" name="Rectangle 1"/>
          <p:cNvSpPr txBox="1">
            <a:spLocks noGrp="1" noRot="1" noChangeAspect="1" noChangeArrowheads="1"/>
          </p:cNvSpPr>
          <p:nvPr>
            <p:ph type="sldImg"/>
          </p:nvPr>
        </p:nvSpPr>
        <p:spPr bwMode="auto">
          <a:xfrm>
            <a:off x="992188" y="777875"/>
            <a:ext cx="5114925" cy="3836988"/>
          </a:xfrm>
          <a:prstGeom prst="rect">
            <a:avLst/>
          </a:prstGeom>
          <a:solidFill>
            <a:srgbClr val="FFFFFF"/>
          </a:solidFill>
          <a:ln>
            <a:solidFill>
              <a:srgbClr val="000000"/>
            </a:solidFill>
            <a:miter lim="800000"/>
            <a:headEnd/>
            <a:tailEnd/>
          </a:ln>
        </p:spPr>
      </p:sp>
      <p:sp>
        <p:nvSpPr>
          <p:cNvPr id="6146" name="Rectangle 2"/>
          <p:cNvSpPr txBox="1">
            <a:spLocks noGrp="1" noChangeArrowheads="1"/>
          </p:cNvSpPr>
          <p:nvPr>
            <p:ph type="body" idx="1"/>
          </p:nvPr>
        </p:nvSpPr>
        <p:spPr bwMode="auto">
          <a:xfrm>
            <a:off x="709632" y="4861252"/>
            <a:ext cx="5680036" cy="4605955"/>
          </a:xfrm>
          <a:prstGeom prst="rect">
            <a:avLst/>
          </a:prstGeom>
          <a:noFill/>
          <a:ln>
            <a:round/>
            <a:headEnd/>
            <a:tailEnd/>
          </a:ln>
        </p:spPr>
        <p:txBody>
          <a:bodyPr wrap="none" anchor="ctr"/>
          <a:lstStyle/>
          <a:p>
            <a:endParaRPr lang="ja-JP"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EC2C9DD-1F18-44E7-A933-316D32642A67}" type="slidenum">
              <a:rPr lang="en-US"/>
              <a:pPr/>
              <a:t>16</a:t>
            </a:fld>
            <a:endParaRPr lang="en-US"/>
          </a:p>
        </p:txBody>
      </p:sp>
      <p:sp>
        <p:nvSpPr>
          <p:cNvPr id="30721" name="Rectangle 1"/>
          <p:cNvSpPr txBox="1">
            <a:spLocks noGrp="1" noRot="1" noChangeAspect="1" noChangeArrowheads="1"/>
          </p:cNvSpPr>
          <p:nvPr>
            <p:ph type="sldImg"/>
          </p:nvPr>
        </p:nvSpPr>
        <p:spPr bwMode="auto">
          <a:xfrm>
            <a:off x="990600" y="777875"/>
            <a:ext cx="5118100" cy="3838575"/>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none" anchor="ctr"/>
          <a:lstStyle/>
          <a:p>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EDE3A28-E8E9-4551-B91A-42826F6C5647}" type="slidenum">
              <a:rPr lang="en-US"/>
              <a:pPr/>
              <a:t>2</a:t>
            </a:fld>
            <a:endParaRPr lang="en-US"/>
          </a:p>
        </p:txBody>
      </p:sp>
      <p:sp>
        <p:nvSpPr>
          <p:cNvPr id="19457" name="Rectangle 1"/>
          <p:cNvSpPr txBox="1">
            <a:spLocks noGrp="1" noChangeArrowheads="1"/>
          </p:cNvSpPr>
          <p:nvPr>
            <p:ph type="body"/>
          </p:nvPr>
        </p:nvSpPr>
        <p:spPr bwMode="auto">
          <a:xfrm>
            <a:off x="0" y="0"/>
            <a:ext cx="1644" cy="1777"/>
          </a:xfrm>
          <a:prstGeom prst="rect">
            <a:avLst/>
          </a:prstGeom>
          <a:noFill/>
          <a:ln>
            <a:round/>
            <a:headEnd/>
            <a:tailEnd/>
          </a:ln>
        </p:spPr>
        <p:txBody>
          <a:bodyPr wrap="none" anchor="ctr"/>
          <a:lstStyle/>
          <a:p>
            <a:pPr eaLnBrk="1">
              <a:spcBef>
                <a:spcPct val="0"/>
              </a:spcBef>
            </a:pPr>
            <a:endParaRPr lang="en-US" sz="2200">
              <a:latin typeface="Arial" charset="0"/>
              <a:ea typeface="VL ゴシック" charset="0"/>
              <a:cs typeface="VL ゴシック" charset="0"/>
            </a:endParaRPr>
          </a:p>
        </p:txBody>
      </p:sp>
      <p:sp>
        <p:nvSpPr>
          <p:cNvPr id="19458" name="Rectangle 2"/>
          <p:cNvSpPr>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a:lnSpc>
                <a:spcPct val="100000"/>
              </a:lnSpc>
            </a:pPr>
            <a:fld id="{F51EB9DC-6A96-4E0C-BEFB-C975DEFE2B56}" type="slidenum">
              <a:rPr lang="en-US">
                <a:solidFill>
                  <a:srgbClr val="000000"/>
                </a:solidFill>
                <a:latin typeface="+mn-lt" charset="0"/>
                <a:ea typeface="+mn-ea" charset="0"/>
                <a:cs typeface="+mn-ea" charset="0"/>
              </a:rPr>
              <a:pPr>
                <a:lnSpc>
                  <a:spcPct val="100000"/>
                </a:lnSpc>
              </a:pPr>
              <a:t>2</a:t>
            </a:fld>
            <a:endParaRPr lang="en-US">
              <a:solidFill>
                <a:srgbClr val="000000"/>
              </a:solidFill>
              <a:latin typeface="+mn-lt" charset="0"/>
              <a:ea typeface="+mn-ea" charset="0"/>
              <a:cs typeface="+mn-e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E521DFA-7388-4D27-93B3-CF9BBE331011}" type="slidenum">
              <a:rPr lang="en-US"/>
              <a:pPr/>
              <a:t>3</a:t>
            </a:fld>
            <a:endParaRPr lang="en-US"/>
          </a:p>
        </p:txBody>
      </p:sp>
      <p:sp>
        <p:nvSpPr>
          <p:cNvPr id="20481" name="Rectangle 1"/>
          <p:cNvSpPr txBox="1">
            <a:spLocks noGrp="1" noChangeArrowheads="1"/>
          </p:cNvSpPr>
          <p:nvPr>
            <p:ph type="body"/>
          </p:nvPr>
        </p:nvSpPr>
        <p:spPr bwMode="auto">
          <a:xfrm>
            <a:off x="0" y="0"/>
            <a:ext cx="1644" cy="1777"/>
          </a:xfrm>
          <a:prstGeom prst="rect">
            <a:avLst/>
          </a:prstGeom>
          <a:noFill/>
          <a:ln>
            <a:round/>
            <a:headEnd/>
            <a:tailEnd/>
          </a:ln>
        </p:spPr>
        <p:txBody>
          <a:bodyPr wrap="none" anchor="ctr"/>
          <a:lstStyle/>
          <a:p>
            <a:pPr eaLnBrk="1">
              <a:spcBef>
                <a:spcPct val="0"/>
              </a:spcBef>
            </a:pPr>
            <a:endParaRPr lang="en-US" sz="2200">
              <a:latin typeface="Arial" charset="0"/>
              <a:ea typeface="VL ゴシック" charset="0"/>
              <a:cs typeface="VL ゴシック" charset="0"/>
            </a:endParaRPr>
          </a:p>
        </p:txBody>
      </p:sp>
      <p:sp>
        <p:nvSpPr>
          <p:cNvPr id="20482" name="Rectangle 2"/>
          <p:cNvSpPr>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a:lnSpc>
                <a:spcPct val="100000"/>
              </a:lnSpc>
            </a:pPr>
            <a:fld id="{0F76767C-93EE-45E7-93F1-EBCAEC07B7CF}" type="slidenum">
              <a:rPr lang="en-US">
                <a:solidFill>
                  <a:srgbClr val="000000"/>
                </a:solidFill>
                <a:latin typeface="+mn-lt" charset="0"/>
                <a:ea typeface="+mn-ea" charset="0"/>
                <a:cs typeface="+mn-ea" charset="0"/>
              </a:rPr>
              <a:pPr>
                <a:lnSpc>
                  <a:spcPct val="100000"/>
                </a:lnSpc>
              </a:pPr>
              <a:t>3</a:t>
            </a:fld>
            <a:endParaRPr lang="en-US">
              <a:solidFill>
                <a:srgbClr val="000000"/>
              </a:solidFill>
              <a:latin typeface="+mn-lt" charset="0"/>
              <a:ea typeface="+mn-ea" charset="0"/>
              <a:cs typeface="+mn-e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EB1BE99-48BA-4844-9A53-89236089414F}" type="slidenum">
              <a:rPr lang="en-US"/>
              <a:pPr/>
              <a:t>4</a:t>
            </a:fld>
            <a:endParaRPr lang="en-US"/>
          </a:p>
        </p:txBody>
      </p:sp>
      <p:sp>
        <p:nvSpPr>
          <p:cNvPr id="21505" name="Rectangle 1"/>
          <p:cNvSpPr txBox="1">
            <a:spLocks noGrp="1" noChangeArrowheads="1"/>
          </p:cNvSpPr>
          <p:nvPr>
            <p:ph type="body"/>
          </p:nvPr>
        </p:nvSpPr>
        <p:spPr bwMode="auto">
          <a:xfrm>
            <a:off x="0" y="0"/>
            <a:ext cx="1644" cy="1777"/>
          </a:xfrm>
          <a:prstGeom prst="rect">
            <a:avLst/>
          </a:prstGeom>
          <a:noFill/>
          <a:ln>
            <a:round/>
            <a:headEnd/>
            <a:tailEnd/>
          </a:ln>
        </p:spPr>
        <p:txBody>
          <a:bodyPr wrap="none" anchor="ctr"/>
          <a:lstStyle/>
          <a:p>
            <a:pPr eaLnBrk="1">
              <a:spcBef>
                <a:spcPct val="0"/>
              </a:spcBef>
            </a:pPr>
            <a:endParaRPr lang="en-US" sz="2200">
              <a:latin typeface="Arial" charset="0"/>
              <a:ea typeface="VL ゴシック" charset="0"/>
              <a:cs typeface="VL ゴシック" charset="0"/>
            </a:endParaRPr>
          </a:p>
        </p:txBody>
      </p:sp>
      <p:sp>
        <p:nvSpPr>
          <p:cNvPr id="21506" name="Rectangle 2"/>
          <p:cNvSpPr>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a:lnSpc>
                <a:spcPct val="100000"/>
              </a:lnSpc>
            </a:pPr>
            <a:fld id="{6016E87B-E262-4BCE-895B-D682F8050C31}" type="slidenum">
              <a:rPr lang="en-US">
                <a:solidFill>
                  <a:srgbClr val="000000"/>
                </a:solidFill>
                <a:latin typeface="+mn-lt" charset="0"/>
                <a:ea typeface="+mn-ea" charset="0"/>
                <a:cs typeface="+mn-ea" charset="0"/>
              </a:rPr>
              <a:pPr>
                <a:lnSpc>
                  <a:spcPct val="100000"/>
                </a:lnSpc>
              </a:pPr>
              <a:t>4</a:t>
            </a:fld>
            <a:endParaRPr lang="en-US">
              <a:solidFill>
                <a:srgbClr val="000000"/>
              </a:solidFill>
              <a:latin typeface="+mn-lt" charset="0"/>
              <a:ea typeface="+mn-ea" charset="0"/>
              <a:cs typeface="+mn-e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4789746-2297-42D5-AD2B-2F4F6B722411}" type="slidenum">
              <a:rPr lang="en-US"/>
              <a:pPr/>
              <a:t>5</a:t>
            </a:fld>
            <a:endParaRPr lang="en-US"/>
          </a:p>
        </p:txBody>
      </p:sp>
      <p:sp>
        <p:nvSpPr>
          <p:cNvPr id="22529" name="Rectangle 1"/>
          <p:cNvSpPr txBox="1">
            <a:spLocks noGrp="1" noChangeArrowheads="1"/>
          </p:cNvSpPr>
          <p:nvPr>
            <p:ph type="body"/>
          </p:nvPr>
        </p:nvSpPr>
        <p:spPr bwMode="auto">
          <a:xfrm>
            <a:off x="0" y="0"/>
            <a:ext cx="1644" cy="1777"/>
          </a:xfrm>
          <a:prstGeom prst="rect">
            <a:avLst/>
          </a:prstGeom>
          <a:noFill/>
          <a:ln>
            <a:round/>
            <a:headEnd/>
            <a:tailEnd/>
          </a:ln>
        </p:spPr>
        <p:txBody>
          <a:bodyPr wrap="none" anchor="ctr"/>
          <a:lstStyle/>
          <a:p>
            <a:pPr eaLnBrk="1">
              <a:spcBef>
                <a:spcPct val="0"/>
              </a:spcBef>
            </a:pPr>
            <a:endParaRPr lang="en-US" sz="2200">
              <a:latin typeface="Arial" charset="0"/>
              <a:ea typeface="VL ゴシック" charset="0"/>
              <a:cs typeface="VL ゴシック" charset="0"/>
            </a:endParaRPr>
          </a:p>
        </p:txBody>
      </p:sp>
      <p:sp>
        <p:nvSpPr>
          <p:cNvPr id="22530" name="Rectangle 2"/>
          <p:cNvSpPr>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a:lnSpc>
                <a:spcPct val="100000"/>
              </a:lnSpc>
            </a:pPr>
            <a:fld id="{2D2F1E60-180F-4769-A98E-0B41A7862B1B}" type="slidenum">
              <a:rPr lang="en-US">
                <a:solidFill>
                  <a:srgbClr val="000000"/>
                </a:solidFill>
                <a:latin typeface="+mn-lt" charset="0"/>
                <a:ea typeface="+mn-ea" charset="0"/>
                <a:cs typeface="+mn-ea" charset="0"/>
              </a:rPr>
              <a:pPr>
                <a:lnSpc>
                  <a:spcPct val="100000"/>
                </a:lnSpc>
              </a:pPr>
              <a:t>5</a:t>
            </a:fld>
            <a:endParaRPr lang="en-US">
              <a:solidFill>
                <a:srgbClr val="000000"/>
              </a:solidFill>
              <a:latin typeface="+mn-lt" charset="0"/>
              <a:ea typeface="+mn-ea" charset="0"/>
              <a:cs typeface="+mn-e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355096D-5A4E-41EE-A7C9-2A245080FB42}" type="slidenum">
              <a:rPr lang="en-US"/>
              <a:pPr/>
              <a:t>6</a:t>
            </a:fld>
            <a:endParaRPr lang="en-US"/>
          </a:p>
        </p:txBody>
      </p:sp>
      <p:sp>
        <p:nvSpPr>
          <p:cNvPr id="23553" name="Rectangle 1"/>
          <p:cNvSpPr txBox="1">
            <a:spLocks noGrp="1" noChangeArrowheads="1"/>
          </p:cNvSpPr>
          <p:nvPr>
            <p:ph type="body"/>
          </p:nvPr>
        </p:nvSpPr>
        <p:spPr bwMode="auto">
          <a:xfrm>
            <a:off x="0" y="0"/>
            <a:ext cx="1644" cy="1777"/>
          </a:xfrm>
          <a:prstGeom prst="rect">
            <a:avLst/>
          </a:prstGeom>
          <a:noFill/>
          <a:ln>
            <a:round/>
            <a:headEnd/>
            <a:tailEnd/>
          </a:ln>
        </p:spPr>
        <p:txBody>
          <a:bodyPr wrap="none" anchor="ctr"/>
          <a:lstStyle/>
          <a:p>
            <a:pPr eaLnBrk="1">
              <a:spcBef>
                <a:spcPct val="0"/>
              </a:spcBef>
            </a:pPr>
            <a:endParaRPr lang="en-US" sz="2200">
              <a:latin typeface="Arial" charset="0"/>
              <a:ea typeface="VL ゴシック" charset="0"/>
              <a:cs typeface="VL ゴシック" charset="0"/>
            </a:endParaRPr>
          </a:p>
        </p:txBody>
      </p:sp>
      <p:sp>
        <p:nvSpPr>
          <p:cNvPr id="23554" name="Rectangle 2"/>
          <p:cNvSpPr>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a:lnSpc>
                <a:spcPct val="100000"/>
              </a:lnSpc>
            </a:pPr>
            <a:fld id="{4699DB60-3027-453C-95A7-7618588A163D}" type="slidenum">
              <a:rPr lang="en-US">
                <a:solidFill>
                  <a:srgbClr val="000000"/>
                </a:solidFill>
                <a:latin typeface="+mn-lt" charset="0"/>
                <a:ea typeface="+mn-ea" charset="0"/>
                <a:cs typeface="+mn-ea" charset="0"/>
              </a:rPr>
              <a:pPr>
                <a:lnSpc>
                  <a:spcPct val="100000"/>
                </a:lnSpc>
              </a:pPr>
              <a:t>6</a:t>
            </a:fld>
            <a:endParaRPr lang="en-US">
              <a:solidFill>
                <a:srgbClr val="000000"/>
              </a:solidFill>
              <a:latin typeface="+mn-lt" charset="0"/>
              <a:ea typeface="+mn-ea" charset="0"/>
              <a:cs typeface="+mn-e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0ACE7EF-D51D-4DBF-BBDA-928E2A2E1B57}" type="slidenum">
              <a:rPr lang="en-US"/>
              <a:pPr/>
              <a:t>7</a:t>
            </a:fld>
            <a:endParaRPr lang="en-US"/>
          </a:p>
        </p:txBody>
      </p:sp>
      <p:sp>
        <p:nvSpPr>
          <p:cNvPr id="24577" name="Rectangle 1"/>
          <p:cNvSpPr txBox="1">
            <a:spLocks noGrp="1" noRot="1" noChangeAspect="1" noChangeArrowheads="1"/>
          </p:cNvSpPr>
          <p:nvPr>
            <p:ph type="sldImg"/>
          </p:nvPr>
        </p:nvSpPr>
        <p:spPr bwMode="auto">
          <a:xfrm>
            <a:off x="990600" y="777875"/>
            <a:ext cx="5118100" cy="3838575"/>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709930" y="4861441"/>
            <a:ext cx="5679440" cy="4605576"/>
          </a:xfrm>
          <a:prstGeom prst="rect">
            <a:avLst/>
          </a:prstGeom>
          <a:noFill/>
          <a:ln>
            <a:round/>
            <a:headEnd/>
            <a:tailEnd/>
          </a:ln>
        </p:spPr>
        <p:txBody>
          <a:bodyPr wrap="none" anchor="ctr"/>
          <a:lstStyle/>
          <a:p>
            <a:endParaRPr lang="ja-JP"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55F86D1-E251-4AEF-A9A0-7936ABF1B931}" type="slidenum">
              <a:rPr lang="en-US"/>
              <a:pPr/>
              <a:t>8</a:t>
            </a:fld>
            <a:endParaRPr lang="en-US"/>
          </a:p>
        </p:txBody>
      </p:sp>
      <p:sp>
        <p:nvSpPr>
          <p:cNvPr id="25601" name="Rectangle 1"/>
          <p:cNvSpPr txBox="1">
            <a:spLocks noGrp="1" noChangeArrowheads="1"/>
          </p:cNvSpPr>
          <p:nvPr>
            <p:ph type="body"/>
          </p:nvPr>
        </p:nvSpPr>
        <p:spPr bwMode="auto">
          <a:xfrm>
            <a:off x="0" y="0"/>
            <a:ext cx="1644" cy="1777"/>
          </a:xfrm>
          <a:prstGeom prst="rect">
            <a:avLst/>
          </a:prstGeom>
          <a:noFill/>
          <a:ln>
            <a:round/>
            <a:headEnd/>
            <a:tailEnd/>
          </a:ln>
        </p:spPr>
        <p:txBody>
          <a:bodyPr wrap="none" anchor="ctr"/>
          <a:lstStyle/>
          <a:p>
            <a:pPr eaLnBrk="1">
              <a:spcBef>
                <a:spcPct val="0"/>
              </a:spcBef>
            </a:pPr>
            <a:endParaRPr lang="en-US" sz="2200">
              <a:latin typeface="Arial" charset="0"/>
              <a:ea typeface="VL ゴシック" charset="0"/>
              <a:cs typeface="VL ゴシック" charset="0"/>
            </a:endParaRPr>
          </a:p>
        </p:txBody>
      </p:sp>
      <p:sp>
        <p:nvSpPr>
          <p:cNvPr id="25602" name="Rectangle 2"/>
          <p:cNvSpPr>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a:lnSpc>
                <a:spcPct val="100000"/>
              </a:lnSpc>
            </a:pPr>
            <a:fld id="{59FDFEB0-4833-4833-B897-7B956878DC56}" type="slidenum">
              <a:rPr lang="en-US">
                <a:solidFill>
                  <a:srgbClr val="000000"/>
                </a:solidFill>
                <a:latin typeface="+mn-lt" charset="0"/>
                <a:ea typeface="+mn-ea" charset="0"/>
                <a:cs typeface="+mn-ea" charset="0"/>
              </a:rPr>
              <a:pPr>
                <a:lnSpc>
                  <a:spcPct val="100000"/>
                </a:lnSpc>
              </a:pPr>
              <a:t>8</a:t>
            </a:fld>
            <a:endParaRPr lang="en-US">
              <a:solidFill>
                <a:srgbClr val="000000"/>
              </a:solidFill>
              <a:latin typeface="+mn-lt" charset="0"/>
              <a:ea typeface="+mn-ea" charset="0"/>
              <a:cs typeface="+mn-e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93B293-2895-4F55-884D-BB933F0D0C9A}" type="slidenum">
              <a:rPr lang="en-US"/>
              <a:pPr/>
              <a:t>9</a:t>
            </a:fld>
            <a:endParaRPr lang="en-US"/>
          </a:p>
        </p:txBody>
      </p:sp>
      <p:sp>
        <p:nvSpPr>
          <p:cNvPr id="26625" name="Rectangle 1"/>
          <p:cNvSpPr txBox="1">
            <a:spLocks noGrp="1" noChangeArrowheads="1"/>
          </p:cNvSpPr>
          <p:nvPr>
            <p:ph type="body"/>
          </p:nvPr>
        </p:nvSpPr>
        <p:spPr bwMode="auto">
          <a:xfrm>
            <a:off x="0" y="0"/>
            <a:ext cx="1644" cy="1777"/>
          </a:xfrm>
          <a:prstGeom prst="rect">
            <a:avLst/>
          </a:prstGeom>
          <a:noFill/>
          <a:ln>
            <a:round/>
            <a:headEnd/>
            <a:tailEnd/>
          </a:ln>
        </p:spPr>
        <p:txBody>
          <a:bodyPr wrap="none" anchor="ctr"/>
          <a:lstStyle/>
          <a:p>
            <a:pPr eaLnBrk="1">
              <a:spcBef>
                <a:spcPct val="0"/>
              </a:spcBef>
            </a:pPr>
            <a:endParaRPr lang="en-US" sz="2200">
              <a:latin typeface="Arial" charset="0"/>
              <a:ea typeface="VL ゴシック" charset="0"/>
              <a:cs typeface="VL ゴシック" charset="0"/>
            </a:endParaRPr>
          </a:p>
        </p:txBody>
      </p:sp>
      <p:sp>
        <p:nvSpPr>
          <p:cNvPr id="26626" name="Rectangle 2"/>
          <p:cNvSpPr>
            <a:spLocks noChangeArrowheads="1"/>
          </p:cNvSpPr>
          <p:nvPr/>
        </p:nvSpPr>
        <p:spPr bwMode="auto">
          <a:xfrm>
            <a:off x="0" y="0"/>
            <a:ext cx="1644" cy="1777"/>
          </a:xfrm>
          <a:prstGeom prst="rect">
            <a:avLst/>
          </a:prstGeom>
          <a:noFill/>
          <a:ln w="9525">
            <a:noFill/>
            <a:round/>
            <a:headEnd/>
            <a:tailEnd/>
          </a:ln>
          <a:effectLst/>
        </p:spPr>
        <p:txBody>
          <a:bodyPr lIns="97488" tIns="48744" rIns="97488" bIns="48744"/>
          <a:lstStyle/>
          <a:p>
            <a:pPr>
              <a:lnSpc>
                <a:spcPct val="100000"/>
              </a:lnSpc>
            </a:pPr>
            <a:fld id="{D8C41DB6-E626-4D91-9E1B-76A1DF4A3BBB}" type="slidenum">
              <a:rPr lang="en-US">
                <a:solidFill>
                  <a:srgbClr val="000000"/>
                </a:solidFill>
                <a:latin typeface="+mn-lt" charset="0"/>
                <a:ea typeface="+mn-ea" charset="0"/>
                <a:cs typeface="+mn-ea" charset="0"/>
              </a:rPr>
              <a:pPr>
                <a:lnSpc>
                  <a:spcPct val="100000"/>
                </a:lnSpc>
              </a:pPr>
              <a:t>9</a:t>
            </a:fld>
            <a:endParaRPr lang="en-US">
              <a:solidFill>
                <a:srgbClr val="000000"/>
              </a:solidFill>
              <a:latin typeface="+mn-lt" charset="0"/>
              <a:ea typeface="+mn-ea" charset="0"/>
              <a:cs typeface="+mn-e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794E36F-3461-42DE-9E86-7FE5721B7444}" type="datetimeFigureOut">
              <a:rPr kumimoji="1" lang="ja-JP" altLang="en-US" smtClean="0"/>
              <a:pPr/>
              <a:t>2012/6/14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CE6DA5-08BD-448E-98E9-89D39F386435}"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794E36F-3461-42DE-9E86-7FE5721B7444}" type="datetimeFigureOut">
              <a:rPr kumimoji="1" lang="ja-JP" altLang="en-US" smtClean="0"/>
              <a:pPr/>
              <a:t>2012/6/14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CE6DA5-08BD-448E-98E9-89D39F386435}"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794E36F-3461-42DE-9E86-7FE5721B7444}" type="datetimeFigureOut">
              <a:rPr kumimoji="1" lang="ja-JP" altLang="en-US" smtClean="0"/>
              <a:pPr/>
              <a:t>2012/6/14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CE6DA5-08BD-448E-98E9-89D39F386435}"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6480" y="273629"/>
            <a:ext cx="8225280" cy="1142040"/>
          </a:xfrm>
        </p:spPr>
        <p:txBody>
          <a:bodyPr/>
          <a:lstStyle/>
          <a:p>
            <a:r>
              <a:rPr lang="ja-JP" altLang="en-US" smtClean="0"/>
              <a:t>マスタ タイトルの書式設定</a:t>
            </a:r>
            <a:endParaRPr lang="ja-JP" altLang="en-US"/>
          </a:p>
        </p:txBody>
      </p:sp>
      <p:sp>
        <p:nvSpPr>
          <p:cNvPr id="3" name="日付プレースホルダ 2"/>
          <p:cNvSpPr>
            <a:spLocks noGrp="1"/>
          </p:cNvSpPr>
          <p:nvPr>
            <p:ph type="dt" idx="10"/>
          </p:nvPr>
        </p:nvSpPr>
        <p:spPr>
          <a:xfrm>
            <a:off x="456481" y="6247376"/>
            <a:ext cx="2126880" cy="469489"/>
          </a:xfrm>
        </p:spPr>
        <p:txBody>
          <a:bodyPr/>
          <a:lstStyle>
            <a:lvl1pPr>
              <a:defRPr/>
            </a:lvl1pPr>
          </a:lstStyle>
          <a:p>
            <a:endParaRPr lang="en-US"/>
          </a:p>
        </p:txBody>
      </p:sp>
      <p:sp>
        <p:nvSpPr>
          <p:cNvPr id="4" name="フッター プレースホルダ 3"/>
          <p:cNvSpPr>
            <a:spLocks noGrp="1"/>
          </p:cNvSpPr>
          <p:nvPr>
            <p:ph type="ftr" idx="11"/>
          </p:nvPr>
        </p:nvSpPr>
        <p:spPr>
          <a:xfrm>
            <a:off x="3127681" y="6247376"/>
            <a:ext cx="2895840" cy="469489"/>
          </a:xfrm>
        </p:spPr>
        <p:txBody>
          <a:bodyPr/>
          <a:lstStyle>
            <a:lvl1pPr>
              <a:defRPr/>
            </a:lvl1pPr>
          </a:lstStyle>
          <a:p>
            <a:endParaRPr lang="en-US"/>
          </a:p>
        </p:txBody>
      </p:sp>
      <p:sp>
        <p:nvSpPr>
          <p:cNvPr id="5" name="スライド番号プレースホルダ 4"/>
          <p:cNvSpPr>
            <a:spLocks noGrp="1"/>
          </p:cNvSpPr>
          <p:nvPr>
            <p:ph type="sldNum" idx="12"/>
          </p:nvPr>
        </p:nvSpPr>
        <p:spPr>
          <a:xfrm>
            <a:off x="6556321" y="6247376"/>
            <a:ext cx="2126880" cy="469489"/>
          </a:xfrm>
        </p:spPr>
        <p:txBody>
          <a:bodyPr/>
          <a:lstStyle>
            <a:lvl1pPr>
              <a:defRPr/>
            </a:lvl1pPr>
          </a:lstStyle>
          <a:p>
            <a:fld id="{24A380E7-BD5C-42E6-9286-C3E45FC5B06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794E36F-3461-42DE-9E86-7FE5721B7444}" type="datetimeFigureOut">
              <a:rPr kumimoji="1" lang="ja-JP" altLang="en-US" smtClean="0"/>
              <a:pPr/>
              <a:t>2012/6/14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CE6DA5-08BD-448E-98E9-89D39F386435}"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794E36F-3461-42DE-9E86-7FE5721B7444}" type="datetimeFigureOut">
              <a:rPr kumimoji="1" lang="ja-JP" altLang="en-US" smtClean="0"/>
              <a:pPr/>
              <a:t>2012/6/14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CE6DA5-08BD-448E-98E9-89D39F386435}"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794E36F-3461-42DE-9E86-7FE5721B7444}" type="datetimeFigureOut">
              <a:rPr kumimoji="1" lang="ja-JP" altLang="en-US" smtClean="0"/>
              <a:pPr/>
              <a:t>2012/6/14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2CE6DA5-08BD-448E-98E9-89D39F386435}"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794E36F-3461-42DE-9E86-7FE5721B7444}" type="datetimeFigureOut">
              <a:rPr kumimoji="1" lang="ja-JP" altLang="en-US" smtClean="0"/>
              <a:pPr/>
              <a:t>2012/6/14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2CE6DA5-08BD-448E-98E9-89D39F386435}"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794E36F-3461-42DE-9E86-7FE5721B7444}" type="datetimeFigureOut">
              <a:rPr kumimoji="1" lang="ja-JP" altLang="en-US" smtClean="0"/>
              <a:pPr/>
              <a:t>2012/6/14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2CE6DA5-08BD-448E-98E9-89D39F386435}"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794E36F-3461-42DE-9E86-7FE5721B7444}" type="datetimeFigureOut">
              <a:rPr kumimoji="1" lang="ja-JP" altLang="en-US" smtClean="0"/>
              <a:pPr/>
              <a:t>2012/6/14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2CE6DA5-08BD-448E-98E9-89D39F386435}"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794E36F-3461-42DE-9E86-7FE5721B7444}" type="datetimeFigureOut">
              <a:rPr kumimoji="1" lang="ja-JP" altLang="en-US" smtClean="0"/>
              <a:pPr/>
              <a:t>2012/6/14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2CE6DA5-08BD-448E-98E9-89D39F386435}"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794E36F-3461-42DE-9E86-7FE5721B7444}" type="datetimeFigureOut">
              <a:rPr kumimoji="1" lang="ja-JP" altLang="en-US" smtClean="0"/>
              <a:pPr/>
              <a:t>2012/6/14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2CE6DA5-08BD-448E-98E9-89D39F386435}"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4E36F-3461-42DE-9E86-7FE5721B7444}" type="datetimeFigureOut">
              <a:rPr kumimoji="1" lang="ja-JP" altLang="en-US" smtClean="0"/>
              <a:pPr/>
              <a:t>2012/6/14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E6DA5-08BD-448E-98E9-89D39F386435}"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714348" y="2214554"/>
            <a:ext cx="7772400" cy="1468437"/>
          </a:xfrm>
          <a:prstGeom prst="rect">
            <a:avLst/>
          </a:prstGeom>
          <a:noFill/>
          <a:ln w="9525">
            <a:noFill/>
            <a:round/>
            <a:headEnd/>
            <a:tailEnd/>
          </a:ln>
          <a:effectLst/>
        </p:spPr>
        <p:txBody>
          <a:bodyPr lIns="90000" tIns="45000" rIns="90000" bIns="45000" anchor="ct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4400" dirty="0" smtClean="0">
                <a:solidFill>
                  <a:srgbClr val="000000"/>
                </a:solidFill>
                <a:latin typeface="Calibri" charset="0"/>
                <a:ea typeface="VL ゴシック" charset="0"/>
                <a:cs typeface="VL ゴシック" charset="0"/>
              </a:rPr>
              <a:t>Geiger-Mu</a:t>
            </a:r>
            <a:r>
              <a:rPr lang="en-US" altLang="ja-JP" sz="4400" dirty="0" smtClean="0">
                <a:solidFill>
                  <a:srgbClr val="000000"/>
                </a:solidFill>
                <a:latin typeface="Calibri" charset="0"/>
                <a:ea typeface="VL ゴシック" charset="0"/>
                <a:cs typeface="VL ゴシック" charset="0"/>
              </a:rPr>
              <a:t>l</a:t>
            </a:r>
            <a:r>
              <a:rPr lang="en-US" sz="4400" dirty="0" smtClean="0">
                <a:solidFill>
                  <a:srgbClr val="000000"/>
                </a:solidFill>
                <a:latin typeface="Calibri" charset="0"/>
                <a:ea typeface="VL ゴシック" charset="0"/>
                <a:cs typeface="VL ゴシック" charset="0"/>
              </a:rPr>
              <a:t>ler</a:t>
            </a:r>
            <a:r>
              <a:rPr lang="ja-JP" sz="4400" dirty="0">
                <a:solidFill>
                  <a:srgbClr val="000000"/>
                </a:solidFill>
                <a:latin typeface="Calibri" charset="0"/>
                <a:ea typeface="ＭＳ Ｐゴシック" charset="-128"/>
              </a:rPr>
              <a:t>計数管の作製</a:t>
            </a:r>
          </a:p>
        </p:txBody>
      </p:sp>
      <p:sp>
        <p:nvSpPr>
          <p:cNvPr id="3" name="テキスト ボックス 2"/>
          <p:cNvSpPr txBox="1"/>
          <p:nvPr/>
        </p:nvSpPr>
        <p:spPr>
          <a:xfrm>
            <a:off x="3643306" y="3857628"/>
            <a:ext cx="1857388" cy="1384995"/>
          </a:xfrm>
          <a:prstGeom prst="rect">
            <a:avLst/>
          </a:prstGeom>
          <a:noFill/>
        </p:spPr>
        <p:txBody>
          <a:bodyPr wrap="square" rtlCol="0">
            <a:spAutoFit/>
          </a:bodyPr>
          <a:lstStyle/>
          <a:p>
            <a:r>
              <a:rPr kumimoji="1" lang="ja-JP" altLang="en-US" sz="2800" dirty="0" smtClean="0"/>
              <a:t>加茂　直之</a:t>
            </a:r>
            <a:endParaRPr kumimoji="1" lang="en-US" altLang="ja-JP" sz="2800" dirty="0" smtClean="0"/>
          </a:p>
          <a:p>
            <a:r>
              <a:rPr lang="ja-JP" altLang="en-US" sz="2800" dirty="0" smtClean="0"/>
              <a:t>川名　清晴</a:t>
            </a:r>
            <a:endParaRPr lang="en-US" altLang="ja-JP" sz="2800" dirty="0" smtClean="0"/>
          </a:p>
          <a:p>
            <a:r>
              <a:rPr lang="ja-JP" altLang="en-US" sz="2800" dirty="0" smtClean="0"/>
              <a:t>安原　大貴</a:t>
            </a:r>
            <a:endParaRPr kumimoji="1" lang="ja-JP" altLang="en-US"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14313" y="1000125"/>
            <a:ext cx="5072062" cy="6062663"/>
          </a:xfrm>
          <a:prstGeom prst="rect">
            <a:avLst/>
          </a:prstGeom>
          <a:noFill/>
          <a:ln w="9525">
            <a:noFill/>
            <a:round/>
            <a:headEnd/>
            <a:tailEnd/>
          </a:ln>
          <a:effectLst/>
        </p:spPr>
        <p:txBody>
          <a:bodyPr lIns="90000" tIns="45000" rIns="90000" bIns="45000"/>
          <a:lstStyle/>
          <a:p>
            <a:pPr>
              <a:lnSpc>
                <a:spcPct val="100000"/>
              </a:lnSpc>
              <a:tabLst>
                <a:tab pos="723900" algn="l"/>
                <a:tab pos="1447800" algn="l"/>
                <a:tab pos="2171700" algn="l"/>
                <a:tab pos="2895600" algn="l"/>
                <a:tab pos="3619500" algn="l"/>
                <a:tab pos="4343400" algn="l"/>
                <a:tab pos="5067300" algn="l"/>
              </a:tabLst>
            </a:pPr>
            <a:r>
              <a:rPr lang="ja-JP" sz="2800" dirty="0">
                <a:solidFill>
                  <a:srgbClr val="000000"/>
                </a:solidFill>
                <a:latin typeface="Calibri" charset="0"/>
                <a:ea typeface="ＭＳ Ｐゴシック" charset="-128"/>
              </a:rPr>
              <a:t>　</a:t>
            </a:r>
            <a:r>
              <a:rPr lang="en-US" sz="2800" dirty="0">
                <a:solidFill>
                  <a:srgbClr val="000000"/>
                </a:solidFill>
                <a:latin typeface="Calibri" charset="0"/>
                <a:ea typeface="VL ゴシック" charset="0"/>
                <a:cs typeface="VL ゴシック" charset="0"/>
              </a:rPr>
              <a:t>High Voltage Power Supply</a:t>
            </a:r>
            <a:r>
              <a:rPr lang="ja-JP" sz="2800" dirty="0">
                <a:solidFill>
                  <a:srgbClr val="000000"/>
                </a:solidFill>
                <a:latin typeface="Calibri" charset="0"/>
                <a:ea typeface="ＭＳ Ｐゴシック" charset="-128"/>
              </a:rPr>
              <a:t>から電圧を供給すると、以前のようなノイズは見られなくなったが、計数管内で放電が起こっている気配もない。</a:t>
            </a:r>
          </a:p>
          <a:p>
            <a:pPr>
              <a:lnSpc>
                <a:spcPct val="100000"/>
              </a:lnSpc>
              <a:tabLst>
                <a:tab pos="723900" algn="l"/>
                <a:tab pos="1447800" algn="l"/>
                <a:tab pos="2171700" algn="l"/>
                <a:tab pos="2895600" algn="l"/>
                <a:tab pos="3619500" algn="l"/>
                <a:tab pos="4343400" algn="l"/>
                <a:tab pos="5067300" algn="l"/>
              </a:tabLst>
            </a:pPr>
            <a:r>
              <a:rPr lang="ja-JP" sz="2800" dirty="0">
                <a:solidFill>
                  <a:srgbClr val="000000"/>
                </a:solidFill>
                <a:latin typeface="Calibri" charset="0"/>
                <a:ea typeface="ＭＳ Ｐゴシック" charset="-128"/>
              </a:rPr>
              <a:t>　</a:t>
            </a:r>
          </a:p>
          <a:p>
            <a:pPr>
              <a:lnSpc>
                <a:spcPct val="100000"/>
              </a:lnSpc>
              <a:tabLst>
                <a:tab pos="723900" algn="l"/>
                <a:tab pos="1447800" algn="l"/>
                <a:tab pos="2171700" algn="l"/>
                <a:tab pos="2895600" algn="l"/>
                <a:tab pos="3619500" algn="l"/>
                <a:tab pos="4343400" algn="l"/>
                <a:tab pos="5067300" algn="l"/>
              </a:tabLst>
            </a:pPr>
            <a:r>
              <a:rPr lang="ja-JP" sz="2800" dirty="0">
                <a:solidFill>
                  <a:srgbClr val="000000"/>
                </a:solidFill>
                <a:latin typeface="Calibri" charset="0"/>
                <a:ea typeface="ＭＳ Ｐゴシック" charset="-128"/>
              </a:rPr>
              <a:t>　⇒計数管本体も改良の必要</a:t>
            </a:r>
          </a:p>
          <a:p>
            <a:pPr>
              <a:lnSpc>
                <a:spcPct val="100000"/>
              </a:lnSpc>
              <a:tabLst>
                <a:tab pos="723900" algn="l"/>
                <a:tab pos="1447800" algn="l"/>
                <a:tab pos="2171700" algn="l"/>
                <a:tab pos="2895600" algn="l"/>
                <a:tab pos="3619500" algn="l"/>
                <a:tab pos="4343400" algn="l"/>
                <a:tab pos="5067300" algn="l"/>
              </a:tabLst>
            </a:pPr>
            <a:r>
              <a:rPr lang="ja-JP" sz="2800" dirty="0">
                <a:solidFill>
                  <a:srgbClr val="000000"/>
                </a:solidFill>
                <a:latin typeface="Calibri" charset="0"/>
                <a:ea typeface="ＭＳ Ｐゴシック" charset="-128"/>
              </a:rPr>
              <a:t>　　がある。</a:t>
            </a:r>
          </a:p>
          <a:p>
            <a:pPr>
              <a:lnSpc>
                <a:spcPct val="100000"/>
              </a:lnSpc>
              <a:tabLst>
                <a:tab pos="723900" algn="l"/>
                <a:tab pos="1447800" algn="l"/>
                <a:tab pos="2171700" algn="l"/>
                <a:tab pos="2895600" algn="l"/>
                <a:tab pos="3619500" algn="l"/>
                <a:tab pos="4343400" algn="l"/>
                <a:tab pos="5067300" algn="l"/>
              </a:tabLst>
            </a:pPr>
            <a:r>
              <a:rPr lang="ja-JP" sz="2800" dirty="0">
                <a:solidFill>
                  <a:srgbClr val="000000"/>
                </a:solidFill>
                <a:latin typeface="Calibri" charset="0"/>
                <a:ea typeface="ＭＳ Ｐゴシック" charset="-128"/>
              </a:rPr>
              <a:t>　</a:t>
            </a:r>
          </a:p>
          <a:p>
            <a:pPr>
              <a:lnSpc>
                <a:spcPct val="100000"/>
              </a:lnSpc>
              <a:tabLst>
                <a:tab pos="723900" algn="l"/>
                <a:tab pos="1447800" algn="l"/>
                <a:tab pos="2171700" algn="l"/>
                <a:tab pos="2895600" algn="l"/>
                <a:tab pos="3619500" algn="l"/>
                <a:tab pos="4343400" algn="l"/>
                <a:tab pos="5067300" algn="l"/>
              </a:tabLst>
            </a:pPr>
            <a:r>
              <a:rPr lang="ja-JP" sz="2800" dirty="0">
                <a:solidFill>
                  <a:srgbClr val="000000"/>
                </a:solidFill>
                <a:latin typeface="Calibri" charset="0"/>
                <a:ea typeface="ＭＳ Ｐゴシック" charset="-128"/>
              </a:rPr>
              <a:t>　そこで、</a:t>
            </a:r>
            <a:r>
              <a:rPr lang="en-US" sz="2800" dirty="0">
                <a:solidFill>
                  <a:srgbClr val="000000"/>
                </a:solidFill>
                <a:latin typeface="Calibri" charset="0"/>
                <a:ea typeface="VL ゴシック" charset="0"/>
                <a:cs typeface="VL ゴシック" charset="0"/>
              </a:rPr>
              <a:t>GM</a:t>
            </a:r>
            <a:r>
              <a:rPr lang="ja-JP" sz="2800" dirty="0">
                <a:solidFill>
                  <a:srgbClr val="000000"/>
                </a:solidFill>
                <a:latin typeface="Calibri" charset="0"/>
                <a:ea typeface="ＭＳ Ｐゴシック" charset="-128"/>
              </a:rPr>
              <a:t>計数管本体に封入するガス、計数管内のガス圧をもっと慎重に決めることにする。</a:t>
            </a:r>
          </a:p>
        </p:txBody>
      </p:sp>
      <p:pic>
        <p:nvPicPr>
          <p:cNvPr id="1433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86375" y="1214438"/>
            <a:ext cx="3509963" cy="4679950"/>
          </a:xfrm>
          <a:prstGeom prst="rect">
            <a:avLst/>
          </a:prstGeom>
          <a:noFill/>
          <a:ln w="9525">
            <a:noFill/>
            <a:round/>
            <a:headEnd/>
            <a:tailEnd/>
          </a:ln>
          <a:effectLst/>
        </p:spPr>
      </p:pic>
      <p:sp>
        <p:nvSpPr>
          <p:cNvPr id="14339" name="Rectangle 3"/>
          <p:cNvSpPr>
            <a:spLocks noChangeArrowheads="1"/>
          </p:cNvSpPr>
          <p:nvPr/>
        </p:nvSpPr>
        <p:spPr bwMode="auto">
          <a:xfrm>
            <a:off x="5214938" y="5857875"/>
            <a:ext cx="3929062" cy="820738"/>
          </a:xfrm>
          <a:prstGeom prst="rect">
            <a:avLst/>
          </a:prstGeom>
          <a:noFill/>
          <a:ln w="9525">
            <a:noFill/>
            <a:round/>
            <a:headEnd/>
            <a:tailEnd/>
          </a:ln>
          <a:effectLst/>
        </p:spPr>
        <p:txBody>
          <a:bodyPr lIns="90000" tIns="45000" rIns="90000" bIns="45000"/>
          <a:lstStyle/>
          <a:p>
            <a:pPr>
              <a:lnSpc>
                <a:spcPct val="100000"/>
              </a:lnSpc>
              <a:tabLst>
                <a:tab pos="723900" algn="l"/>
                <a:tab pos="1447800" algn="l"/>
                <a:tab pos="2171700" algn="l"/>
                <a:tab pos="2895600" algn="l"/>
                <a:tab pos="3619500" algn="l"/>
              </a:tabLst>
            </a:pPr>
            <a:r>
              <a:rPr lang="en-US" sz="2400">
                <a:solidFill>
                  <a:srgbClr val="000000"/>
                </a:solidFill>
                <a:latin typeface="Calibri" charset="0"/>
                <a:ea typeface="VL ゴシック" charset="0"/>
                <a:cs typeface="VL ゴシック" charset="0"/>
              </a:rPr>
              <a:t>↑High Voltage Power Supply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457200" y="274638"/>
            <a:ext cx="8756650" cy="776287"/>
          </a:xfrm>
          <a:prstGeom prst="rect">
            <a:avLst/>
          </a:prstGeom>
          <a:noFill/>
          <a:ln w="9525">
            <a:noFill/>
            <a:round/>
            <a:headEnd/>
            <a:tailEnd/>
          </a:ln>
          <a:effectLst/>
        </p:spPr>
        <p:txBody>
          <a:bodyPr wrap="none" anchor="ctr"/>
          <a:lstStyle/>
          <a:p>
            <a:endParaRPr lang="ja-JP" altLang="en-US"/>
          </a:p>
        </p:txBody>
      </p:sp>
      <p:sp>
        <p:nvSpPr>
          <p:cNvPr id="15362" name="Rectangle 2"/>
          <p:cNvSpPr>
            <a:spLocks noChangeArrowheads="1"/>
          </p:cNvSpPr>
          <p:nvPr/>
        </p:nvSpPr>
        <p:spPr bwMode="auto">
          <a:xfrm>
            <a:off x="428625" y="1071563"/>
            <a:ext cx="8356600" cy="6061075"/>
          </a:xfrm>
          <a:prstGeom prst="rect">
            <a:avLst/>
          </a:prstGeom>
          <a:noFill/>
          <a:ln w="9525">
            <a:noFill/>
            <a:round/>
            <a:headEnd/>
            <a:tailEnd/>
          </a:ln>
          <a:effectLst/>
        </p:spPr>
        <p:txBody>
          <a:bodyPr lIns="90000" tIns="4500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2800">
                <a:solidFill>
                  <a:srgbClr val="000000"/>
                </a:solidFill>
                <a:latin typeface="Calibri" charset="0"/>
                <a:ea typeface="ＭＳ Ｐゴシック" charset="-128"/>
              </a:rPr>
              <a:t>　実験当初、計数管に用いるガスは特に用いず、</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2800">
                <a:solidFill>
                  <a:srgbClr val="000000"/>
                </a:solidFill>
                <a:latin typeface="Calibri" charset="0"/>
                <a:ea typeface="ＭＳ Ｐゴシック" charset="-128"/>
              </a:rPr>
              <a:t>空気を電離させる予定であった。</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2800">
                <a:solidFill>
                  <a:srgbClr val="000000"/>
                </a:solidFill>
                <a:latin typeface="Calibri" charset="0"/>
                <a:ea typeface="ＭＳ Ｐゴシック" charset="-128"/>
              </a:rPr>
              <a:t>一般的に、こうした条件で放電をおこすためには、</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2800">
                <a:solidFill>
                  <a:srgbClr val="000000"/>
                </a:solidFill>
                <a:latin typeface="Calibri" charset="0"/>
                <a:ea typeface="ＭＳ Ｐゴシック" charset="-128"/>
              </a:rPr>
              <a:t>高い電圧が必要なことがわかった。</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a:solidFill>
                <a:srgbClr val="000000"/>
              </a:solidFill>
              <a:latin typeface="Calibri" charset="0"/>
              <a:ea typeface="VL ゴシック" charset="0"/>
              <a:cs typeface="VL ゴシック"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2800">
                <a:solidFill>
                  <a:srgbClr val="000000"/>
                </a:solidFill>
                <a:latin typeface="Calibri" charset="0"/>
                <a:ea typeface="ＭＳ Ｐゴシック" charset="-128"/>
              </a:rPr>
              <a:t>大気圧の空気で電離が起こりにくい理由は以下のとおりである。</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a:solidFill>
                  <a:srgbClr val="000000"/>
                </a:solidFill>
                <a:latin typeface="Calibri" charset="0"/>
                <a:ea typeface="VL ゴシック" charset="0"/>
                <a:cs typeface="VL ゴシック" charset="0"/>
              </a:rPr>
              <a:t>○</a:t>
            </a:r>
            <a:r>
              <a:rPr lang="ja-JP" sz="2800">
                <a:solidFill>
                  <a:srgbClr val="000000"/>
                </a:solidFill>
                <a:latin typeface="Calibri" charset="0"/>
                <a:ea typeface="ＭＳ Ｐゴシック" charset="-128"/>
              </a:rPr>
              <a:t>気圧が高すぎると、電子の自由行程が短くなるため</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2800">
                <a:solidFill>
                  <a:srgbClr val="000000"/>
                </a:solidFill>
                <a:latin typeface="Calibri" charset="0"/>
                <a:ea typeface="ＭＳ Ｐゴシック" charset="-128"/>
              </a:rPr>
              <a:t>十分にエネルギーを得られないから。</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a:solidFill>
                  <a:srgbClr val="000000"/>
                </a:solidFill>
                <a:latin typeface="Calibri" charset="0"/>
                <a:ea typeface="VL ゴシック" charset="0"/>
                <a:cs typeface="VL ゴシック" charset="0"/>
              </a:rPr>
              <a:t>※</a:t>
            </a:r>
            <a:r>
              <a:rPr lang="ja-JP" sz="2800">
                <a:solidFill>
                  <a:srgbClr val="000000"/>
                </a:solidFill>
                <a:latin typeface="Calibri" charset="0"/>
                <a:ea typeface="ＭＳ Ｐゴシック" charset="-128"/>
              </a:rPr>
              <a:t>逆に気圧が低すぎると、衝突回数が少なくなって、</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2800">
                <a:solidFill>
                  <a:srgbClr val="000000"/>
                </a:solidFill>
                <a:latin typeface="Calibri" charset="0"/>
                <a:ea typeface="ＭＳ Ｐゴシック" charset="-128"/>
              </a:rPr>
              <a:t>電離が起きなくなる。</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a:solidFill>
                  <a:srgbClr val="000000"/>
                </a:solidFill>
                <a:latin typeface="Calibri" charset="0"/>
                <a:ea typeface="VL ゴシック" charset="0"/>
                <a:cs typeface="VL ゴシック" charset="0"/>
              </a:rPr>
              <a:t>○</a:t>
            </a:r>
            <a:r>
              <a:rPr lang="ja-JP" sz="2800">
                <a:solidFill>
                  <a:srgbClr val="000000"/>
                </a:solidFill>
                <a:latin typeface="Calibri" charset="0"/>
                <a:ea typeface="ＭＳ Ｐゴシック" charset="-128"/>
              </a:rPr>
              <a:t>酸素の電子親和力は大きく、電離した電子が酸素に付着してしまうため。</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a:solidFill>
                <a:srgbClr val="000000"/>
              </a:solidFill>
              <a:latin typeface="Calibri" charset="0"/>
              <a:ea typeface="VL ゴシック" charset="0"/>
              <a:cs typeface="VL ゴシック" charset="0"/>
            </a:endParaRPr>
          </a:p>
        </p:txBody>
      </p:sp>
      <p:sp>
        <p:nvSpPr>
          <p:cNvPr id="15363" name="Rectangle 3"/>
          <p:cNvSpPr>
            <a:spLocks noChangeArrowheads="1"/>
          </p:cNvSpPr>
          <p:nvPr/>
        </p:nvSpPr>
        <p:spPr bwMode="auto">
          <a:xfrm>
            <a:off x="215900" y="-236538"/>
            <a:ext cx="9158288" cy="1674813"/>
          </a:xfrm>
          <a:prstGeom prst="rect">
            <a:avLst/>
          </a:prstGeom>
          <a:noFill/>
          <a:ln w="9525">
            <a:noFill/>
            <a:round/>
            <a:headEnd/>
            <a:tailEnd/>
          </a:ln>
          <a:effectLst/>
        </p:spPr>
        <p:txBody>
          <a:bodyPr wrap="none" lIns="0" tIns="0" rIns="0" bIns="0" anchor="ct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ja-JP" sz="3600">
                <a:solidFill>
                  <a:srgbClr val="000000"/>
                </a:solidFill>
                <a:latin typeface="Calibri" charset="0"/>
                <a:ea typeface="ＭＳ Ｐゴシック" charset="-128"/>
              </a:rPr>
              <a:t>計数管に封入するガスおよびガス圧について</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428596" y="214290"/>
            <a:ext cx="8356600" cy="5634037"/>
          </a:xfrm>
          <a:prstGeom prst="rect">
            <a:avLst/>
          </a:prstGeom>
          <a:noFill/>
          <a:ln w="9525">
            <a:noFill/>
            <a:round/>
            <a:headEnd/>
            <a:tailEnd/>
          </a:ln>
          <a:effectLst/>
        </p:spPr>
        <p:txBody>
          <a:bodyPr lIns="90000" tIns="4500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2800" dirty="0">
                <a:solidFill>
                  <a:srgbClr val="000000"/>
                </a:solidFill>
                <a:latin typeface="Calibri" charset="0"/>
                <a:ea typeface="ＭＳ Ｐゴシック" charset="-128"/>
              </a:rPr>
              <a:t>　そこで、</a:t>
            </a:r>
            <a:r>
              <a:rPr lang="ja-JP" sz="2800" dirty="0" smtClean="0">
                <a:solidFill>
                  <a:srgbClr val="000000"/>
                </a:solidFill>
                <a:latin typeface="Calibri" charset="0"/>
                <a:ea typeface="ＭＳ Ｐゴシック" charset="-128"/>
              </a:rPr>
              <a:t>計数管</a:t>
            </a:r>
            <a:r>
              <a:rPr lang="ja-JP" altLang="en-US" sz="2800" dirty="0" smtClean="0">
                <a:solidFill>
                  <a:srgbClr val="000000"/>
                </a:solidFill>
                <a:latin typeface="Calibri" charset="0"/>
                <a:ea typeface="ＭＳ Ｐゴシック" charset="-128"/>
              </a:rPr>
              <a:t>本体</a:t>
            </a:r>
            <a:r>
              <a:rPr lang="ja-JP" sz="2800" dirty="0" smtClean="0">
                <a:solidFill>
                  <a:srgbClr val="000000"/>
                </a:solidFill>
                <a:latin typeface="Calibri" charset="0"/>
                <a:ea typeface="ＭＳ Ｐゴシック" charset="-128"/>
              </a:rPr>
              <a:t>を</a:t>
            </a:r>
            <a:r>
              <a:rPr lang="ja-JP" sz="2800" dirty="0">
                <a:solidFill>
                  <a:srgbClr val="000000"/>
                </a:solidFill>
                <a:latin typeface="Calibri" charset="0"/>
                <a:ea typeface="ＭＳ Ｐゴシック" charset="-128"/>
              </a:rPr>
              <a:t>自作のものから、</a:t>
            </a:r>
            <a:r>
              <a:rPr lang="ja-JP" sz="2800" dirty="0" smtClean="0">
                <a:solidFill>
                  <a:srgbClr val="000000"/>
                </a:solidFill>
                <a:latin typeface="Calibri" charset="0"/>
                <a:ea typeface="ＭＳ Ｐゴシック" charset="-128"/>
              </a:rPr>
              <a:t>真空</a:t>
            </a:r>
            <a:r>
              <a:rPr lang="ja-JP" altLang="en-US" sz="2800" dirty="0" smtClean="0">
                <a:solidFill>
                  <a:srgbClr val="000000"/>
                </a:solidFill>
                <a:latin typeface="Calibri" charset="0"/>
                <a:ea typeface="ＭＳ Ｐゴシック" charset="-128"/>
              </a:rPr>
              <a:t>を引ける頑丈なステンレスの筒</a:t>
            </a:r>
            <a:r>
              <a:rPr lang="ja-JP" sz="2800" dirty="0" smtClean="0">
                <a:solidFill>
                  <a:srgbClr val="000000"/>
                </a:solidFill>
                <a:latin typeface="Calibri" charset="0"/>
                <a:ea typeface="ＭＳ Ｐゴシック" charset="-128"/>
              </a:rPr>
              <a:t>に換え</a:t>
            </a:r>
            <a:r>
              <a:rPr lang="ja-JP" altLang="en-US" sz="2800" dirty="0" smtClean="0">
                <a:solidFill>
                  <a:srgbClr val="000000"/>
                </a:solidFill>
                <a:latin typeface="Calibri" charset="0"/>
                <a:ea typeface="ＭＳ Ｐゴシック" charset="-128"/>
              </a:rPr>
              <a:t>て</a:t>
            </a:r>
            <a:r>
              <a:rPr lang="ja-JP" sz="2800" dirty="0" smtClean="0">
                <a:solidFill>
                  <a:srgbClr val="000000"/>
                </a:solidFill>
                <a:latin typeface="Calibri" charset="0"/>
                <a:ea typeface="ＭＳ Ｐゴシック" charset="-128"/>
              </a:rPr>
              <a:t>気圧</a:t>
            </a:r>
            <a:r>
              <a:rPr lang="ja-JP" sz="2800" dirty="0">
                <a:solidFill>
                  <a:srgbClr val="000000"/>
                </a:solidFill>
                <a:latin typeface="Calibri" charset="0"/>
                <a:ea typeface="ＭＳ Ｐゴシック" charset="-128"/>
              </a:rPr>
              <a:t>を操作できるようにし</a:t>
            </a:r>
            <a:r>
              <a:rPr lang="ja-JP" sz="2800" dirty="0" smtClean="0">
                <a:solidFill>
                  <a:srgbClr val="000000"/>
                </a:solidFill>
                <a:latin typeface="Calibri" charset="0"/>
                <a:ea typeface="ＭＳ Ｐゴシック" charset="-128"/>
              </a:rPr>
              <a:t>、電子</a:t>
            </a:r>
            <a:r>
              <a:rPr lang="ja-JP" sz="2800" dirty="0">
                <a:solidFill>
                  <a:srgbClr val="000000"/>
                </a:solidFill>
                <a:latin typeface="Calibri" charset="0"/>
                <a:ea typeface="ＭＳ Ｐゴシック" charset="-128"/>
              </a:rPr>
              <a:t>親和力の小さいアルゴンガスを計数管に</a:t>
            </a:r>
            <a:r>
              <a:rPr lang="ja-JP" sz="2800" dirty="0" smtClean="0">
                <a:solidFill>
                  <a:srgbClr val="000000"/>
                </a:solidFill>
                <a:latin typeface="Calibri" charset="0"/>
                <a:ea typeface="ＭＳ Ｐゴシック" charset="-128"/>
              </a:rPr>
              <a:t>封入する</a:t>
            </a:r>
            <a:r>
              <a:rPr lang="ja-JP" sz="2800" dirty="0">
                <a:solidFill>
                  <a:srgbClr val="000000"/>
                </a:solidFill>
                <a:latin typeface="Calibri" charset="0"/>
                <a:ea typeface="ＭＳ Ｐゴシック" charset="-128"/>
              </a:rPr>
              <a:t>ことにした</a:t>
            </a:r>
            <a:r>
              <a:rPr lang="ja-JP" sz="2800" dirty="0" smtClean="0">
                <a:solidFill>
                  <a:srgbClr val="000000"/>
                </a:solidFill>
                <a:latin typeface="Calibri" charset="0"/>
                <a:ea typeface="ＭＳ Ｐゴシック" charset="-128"/>
              </a:rPr>
              <a:t>。</a:t>
            </a:r>
            <a:endParaRPr lang="ja-JP" sz="2800" dirty="0">
              <a:solidFill>
                <a:srgbClr val="000000"/>
              </a:solidFill>
              <a:latin typeface="Calibri" charset="0"/>
              <a:ea typeface="ＭＳ Ｐゴシック" charset="-128"/>
            </a:endParaRPr>
          </a:p>
        </p:txBody>
      </p:sp>
      <p:pic>
        <p:nvPicPr>
          <p:cNvPr id="4" name="Picture 2" descr="C:\Documents and Settings\pone2008\My Documents\My Pictures\実験写真\実験写真 20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57290" y="2071678"/>
            <a:ext cx="6064264" cy="4548198"/>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6880" y="1987409"/>
            <a:ext cx="4404960" cy="3303707"/>
          </a:xfrm>
          <a:prstGeom prst="rect">
            <a:avLst/>
          </a:prstGeom>
          <a:noFill/>
          <a:ln w="9525">
            <a:noFill/>
            <a:round/>
            <a:headEnd/>
            <a:tailEnd/>
          </a:ln>
          <a:effectLst/>
        </p:spPr>
      </p:pic>
      <p:sp>
        <p:nvSpPr>
          <p:cNvPr id="3074" name="Rectangle 2"/>
          <p:cNvSpPr>
            <a:spLocks noGrp="1" noChangeArrowheads="1"/>
          </p:cNvSpPr>
          <p:nvPr>
            <p:ph type="title"/>
          </p:nvPr>
        </p:nvSpPr>
        <p:spPr>
          <a:xfrm>
            <a:off x="1" y="30243"/>
            <a:ext cx="4180320" cy="753199"/>
          </a:xfrm>
          <a:ln/>
        </p:spPr>
        <p:txBody>
          <a:bodyPr tIns="35268">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ja-JP" dirty="0"/>
              <a:t>装置の外観と説明</a:t>
            </a:r>
          </a:p>
        </p:txBody>
      </p:sp>
      <p:sp>
        <p:nvSpPr>
          <p:cNvPr id="3075" name="Line 3"/>
          <p:cNvSpPr>
            <a:spLocks noChangeShapeType="1"/>
          </p:cNvSpPr>
          <p:nvPr/>
        </p:nvSpPr>
        <p:spPr bwMode="auto">
          <a:xfrm>
            <a:off x="1726560" y="1185245"/>
            <a:ext cx="1110240" cy="1585606"/>
          </a:xfrm>
          <a:prstGeom prst="line">
            <a:avLst/>
          </a:prstGeom>
          <a:noFill/>
          <a:ln w="72000">
            <a:solidFill>
              <a:srgbClr val="FF0000"/>
            </a:solidFill>
            <a:round/>
            <a:headEnd/>
            <a:tailEnd type="triangle" w="med" len="med"/>
          </a:ln>
          <a:effectLst/>
        </p:spPr>
        <p:txBody>
          <a:bodyPr lIns="82945" tIns="41473" rIns="82945" bIns="41473"/>
          <a:lstStyle/>
          <a:p>
            <a:endParaRPr lang="ja-JP" altLang="en-US"/>
          </a:p>
        </p:txBody>
      </p:sp>
      <p:sp>
        <p:nvSpPr>
          <p:cNvPr id="3076" name="Text Box 4"/>
          <p:cNvSpPr txBox="1">
            <a:spLocks noChangeArrowheads="1"/>
          </p:cNvSpPr>
          <p:nvPr/>
        </p:nvSpPr>
        <p:spPr bwMode="auto">
          <a:xfrm>
            <a:off x="2249280" y="1268774"/>
            <a:ext cx="1920960" cy="404682"/>
          </a:xfrm>
          <a:prstGeom prst="rect">
            <a:avLst/>
          </a:prstGeom>
          <a:noFill/>
          <a:ln w="9525">
            <a:noFill/>
            <a:round/>
            <a:headEnd/>
            <a:tailEnd/>
          </a:ln>
          <a:effectLst/>
        </p:spPr>
        <p:txBody>
          <a:bodyPr wrap="none" lIns="81639" tIns="63352"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ja-JP" altLang="en-US" sz="2500" dirty="0">
                <a:solidFill>
                  <a:srgbClr val="000000"/>
                </a:solidFill>
              </a:rPr>
              <a:t>アルゴンガス</a:t>
            </a:r>
          </a:p>
        </p:txBody>
      </p:sp>
      <p:sp>
        <p:nvSpPr>
          <p:cNvPr id="3077" name="Line 5"/>
          <p:cNvSpPr>
            <a:spLocks noChangeShapeType="1"/>
          </p:cNvSpPr>
          <p:nvPr/>
        </p:nvSpPr>
        <p:spPr bwMode="auto">
          <a:xfrm>
            <a:off x="3751200" y="3423240"/>
            <a:ext cx="1697760" cy="1502077"/>
          </a:xfrm>
          <a:prstGeom prst="line">
            <a:avLst/>
          </a:prstGeom>
          <a:noFill/>
          <a:ln w="108000">
            <a:solidFill>
              <a:srgbClr val="0000FF"/>
            </a:solidFill>
            <a:round/>
            <a:headEnd/>
            <a:tailEnd type="triangle" w="med" len="med"/>
          </a:ln>
          <a:effectLst/>
        </p:spPr>
        <p:txBody>
          <a:bodyPr lIns="82945" tIns="41473" rIns="82945" bIns="41473"/>
          <a:lstStyle/>
          <a:p>
            <a:endParaRPr lang="ja-JP" altLang="en-US"/>
          </a:p>
        </p:txBody>
      </p:sp>
      <p:sp>
        <p:nvSpPr>
          <p:cNvPr id="3078" name="Text Box 6"/>
          <p:cNvSpPr txBox="1">
            <a:spLocks noChangeArrowheads="1"/>
          </p:cNvSpPr>
          <p:nvPr/>
        </p:nvSpPr>
        <p:spPr bwMode="auto">
          <a:xfrm>
            <a:off x="4927680" y="3849525"/>
            <a:ext cx="1671840" cy="404682"/>
          </a:xfrm>
          <a:prstGeom prst="rect">
            <a:avLst/>
          </a:prstGeom>
          <a:noFill/>
          <a:ln w="9525">
            <a:noFill/>
            <a:round/>
            <a:headEnd/>
            <a:tailEnd/>
          </a:ln>
          <a:effectLst/>
        </p:spPr>
        <p:txBody>
          <a:bodyPr wrap="none" lIns="81639" tIns="63352"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ja-JP" altLang="en-US" sz="2500" dirty="0">
                <a:solidFill>
                  <a:srgbClr val="000000"/>
                </a:solidFill>
              </a:rPr>
              <a:t>真空ポンプ</a:t>
            </a:r>
          </a:p>
        </p:txBody>
      </p:sp>
      <p:pic>
        <p:nvPicPr>
          <p:cNvPr id="3079"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09120" y="80649"/>
            <a:ext cx="2020320" cy="3380035"/>
          </a:xfrm>
          <a:prstGeom prst="rect">
            <a:avLst/>
          </a:prstGeom>
          <a:noFill/>
          <a:ln w="9525">
            <a:noFill/>
            <a:round/>
            <a:headEnd/>
            <a:tailEnd/>
          </a:ln>
          <a:effectLst/>
        </p:spPr>
      </p:pic>
      <p:sp>
        <p:nvSpPr>
          <p:cNvPr id="3080" name="Line 8"/>
          <p:cNvSpPr>
            <a:spLocks noChangeShapeType="1"/>
          </p:cNvSpPr>
          <p:nvPr/>
        </p:nvSpPr>
        <p:spPr bwMode="auto">
          <a:xfrm flipV="1">
            <a:off x="3853440" y="1499198"/>
            <a:ext cx="1959840" cy="724396"/>
          </a:xfrm>
          <a:prstGeom prst="line">
            <a:avLst/>
          </a:prstGeom>
          <a:noFill/>
          <a:ln w="72000">
            <a:solidFill>
              <a:srgbClr val="000000"/>
            </a:solidFill>
            <a:round/>
            <a:headEnd/>
            <a:tailEnd type="triangle" w="med" len="med"/>
          </a:ln>
          <a:effectLst/>
        </p:spPr>
        <p:txBody>
          <a:bodyPr lIns="82945" tIns="41473" rIns="82945" bIns="41473"/>
          <a:lstStyle/>
          <a:p>
            <a:endParaRPr lang="ja-JP" altLang="en-US"/>
          </a:p>
        </p:txBody>
      </p:sp>
      <p:sp>
        <p:nvSpPr>
          <p:cNvPr id="3081" name="Text Box 9"/>
          <p:cNvSpPr txBox="1">
            <a:spLocks noChangeArrowheads="1"/>
          </p:cNvSpPr>
          <p:nvPr/>
        </p:nvSpPr>
        <p:spPr bwMode="auto">
          <a:xfrm>
            <a:off x="5551200" y="3004155"/>
            <a:ext cx="322560" cy="289471"/>
          </a:xfrm>
          <a:prstGeom prst="rect">
            <a:avLst/>
          </a:prstGeom>
          <a:noFill/>
          <a:ln w="9525">
            <a:noFill/>
            <a:round/>
            <a:headEnd/>
            <a:tailEnd/>
          </a:ln>
          <a:effectLst/>
        </p:spPr>
        <p:txBody>
          <a:bodyPr wrap="none" lIns="81639" tIns="55188"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ja-JP" dirty="0">
                <a:solidFill>
                  <a:srgbClr val="000000"/>
                </a:solidFill>
              </a:rPr>
              <a:t>し</a:t>
            </a:r>
          </a:p>
        </p:txBody>
      </p:sp>
      <p:sp>
        <p:nvSpPr>
          <p:cNvPr id="3082" name="Rectangle 10"/>
          <p:cNvSpPr>
            <a:spLocks noChangeArrowheads="1"/>
          </p:cNvSpPr>
          <p:nvPr/>
        </p:nvSpPr>
        <p:spPr bwMode="auto">
          <a:xfrm>
            <a:off x="6530400" y="2220713"/>
            <a:ext cx="1110240" cy="587582"/>
          </a:xfrm>
          <a:prstGeom prst="rect">
            <a:avLst/>
          </a:prstGeom>
          <a:solidFill>
            <a:srgbClr val="FFFFFF">
              <a:alpha val="50000"/>
            </a:srgbClr>
          </a:solidFill>
          <a:ln w="9525">
            <a:noFill/>
            <a:round/>
            <a:headEnd/>
            <a:tailEnd/>
          </a:ln>
          <a:effectLst/>
        </p:spPr>
        <p:txBody>
          <a:bodyPr wrap="none" lIns="81639" tIns="63352" rIns="81639" bIns="40820"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ja-JP" altLang="en-US" sz="2500" dirty="0">
                <a:solidFill>
                  <a:srgbClr val="000000"/>
                </a:solidFill>
              </a:rPr>
              <a:t>真空計</a:t>
            </a:r>
          </a:p>
        </p:txBody>
      </p:sp>
      <p:sp>
        <p:nvSpPr>
          <p:cNvPr id="12" name="正方形/長方形 11"/>
          <p:cNvSpPr/>
          <p:nvPr/>
        </p:nvSpPr>
        <p:spPr>
          <a:xfrm>
            <a:off x="357158" y="5143512"/>
            <a:ext cx="4572000" cy="1754326"/>
          </a:xfrm>
          <a:prstGeom prst="rect">
            <a:avLst/>
          </a:prstGeom>
        </p:spPr>
        <p:txBody>
          <a:bodyPr>
            <a:spAutoFit/>
          </a:bodyPr>
          <a:lstStyle/>
          <a:p>
            <a:r>
              <a:rPr lang="ja-JP" altLang="en-US" dirty="0" smtClean="0"/>
              <a:t>形：円筒形</a:t>
            </a:r>
            <a:r>
              <a:rPr lang="en-US" altLang="ja-JP" dirty="0" smtClean="0"/>
              <a:t/>
            </a:r>
            <a:br>
              <a:rPr lang="en-US" altLang="ja-JP" dirty="0" smtClean="0"/>
            </a:br>
            <a:r>
              <a:rPr lang="ja-JP" altLang="en-US" dirty="0" smtClean="0"/>
              <a:t>半径：</a:t>
            </a:r>
            <a:r>
              <a:rPr lang="en-US" altLang="ja-JP" dirty="0" smtClean="0"/>
              <a:t>1.9cm</a:t>
            </a:r>
            <a:br>
              <a:rPr lang="en-US" altLang="ja-JP" dirty="0" smtClean="0"/>
            </a:br>
            <a:r>
              <a:rPr lang="ja-JP" altLang="en-US" dirty="0" smtClean="0"/>
              <a:t>長さ：</a:t>
            </a:r>
            <a:r>
              <a:rPr lang="en-US" altLang="ja-JP" dirty="0" smtClean="0"/>
              <a:t>9cm</a:t>
            </a:r>
            <a:br>
              <a:rPr lang="en-US" altLang="ja-JP" dirty="0" smtClean="0"/>
            </a:br>
            <a:r>
              <a:rPr lang="ja-JP" altLang="en-US" dirty="0" smtClean="0"/>
              <a:t>壁の厚さ：</a:t>
            </a:r>
            <a:r>
              <a:rPr lang="en-US" altLang="ja-JP" dirty="0" smtClean="0"/>
              <a:t>2mm</a:t>
            </a:r>
            <a:br>
              <a:rPr lang="en-US" altLang="ja-JP" dirty="0" smtClean="0"/>
            </a:br>
            <a:r>
              <a:rPr lang="ja-JP" altLang="en-US" dirty="0" smtClean="0"/>
              <a:t>芯線：</a:t>
            </a:r>
            <a:r>
              <a:rPr lang="en-US" altLang="ja-JP" dirty="0" smtClean="0"/>
              <a:t>0.05mm</a:t>
            </a:r>
          </a:p>
          <a:p>
            <a:r>
              <a:rPr lang="ja-JP" altLang="en-US" dirty="0" smtClean="0"/>
              <a:t>キャパシタンス：</a:t>
            </a:r>
            <a:r>
              <a:rPr lang="en-US" altLang="ja-JP" dirty="0" smtClean="0"/>
              <a:t>0.75pF</a:t>
            </a:r>
            <a:endParaRPr lang="ja-JP" altLang="en-US"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計数管内部の</a:t>
            </a:r>
            <a:r>
              <a:rPr lang="ja-JP" altLang="en-US" dirty="0" smtClean="0"/>
              <a:t>電場</a:t>
            </a:r>
            <a:endParaRPr kumimoji="1" lang="ja-JP" altLang="en-US" dirty="0"/>
          </a:p>
        </p:txBody>
      </p:sp>
      <p:graphicFrame>
        <p:nvGraphicFramePr>
          <p:cNvPr id="3" name="Chart 1"/>
          <p:cNvGraphicFramePr>
            <a:graphicFrameLocks/>
          </p:cNvGraphicFramePr>
          <p:nvPr/>
        </p:nvGraphicFramePr>
        <p:xfrm>
          <a:off x="0" y="1357298"/>
          <a:ext cx="9144000" cy="55007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33120" y="30243"/>
            <a:ext cx="3461761" cy="753199"/>
          </a:xfrm>
          <a:prstGeom prst="rect">
            <a:avLst/>
          </a:prstGeom>
          <a:noFill/>
          <a:ln w="9525">
            <a:noFill/>
            <a:round/>
            <a:headEnd/>
            <a:tailEnd/>
          </a:ln>
          <a:effectLst/>
        </p:spPr>
        <p:txBody>
          <a:bodyPr lIns="0" tIns="35268" rIns="0" bIns="0"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ja-JP" altLang="en-US" sz="4000" dirty="0">
                <a:solidFill>
                  <a:srgbClr val="000000"/>
                </a:solidFill>
              </a:rPr>
              <a:t>リークについて</a:t>
            </a: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5840" y="2091100"/>
            <a:ext cx="2560320" cy="2351767"/>
          </a:xfrm>
          <a:prstGeom prst="rect">
            <a:avLst/>
          </a:prstGeom>
          <a:noFill/>
          <a:ln w="9525">
            <a:noFill/>
            <a:round/>
            <a:headEnd/>
            <a:tailEnd/>
          </a:ln>
          <a:effectLst/>
        </p:spPr>
      </p:pic>
      <p:pic>
        <p:nvPicPr>
          <p:cNvPr id="4099"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39041" y="2206311"/>
            <a:ext cx="2980800" cy="2235115"/>
          </a:xfrm>
          <a:prstGeom prst="rect">
            <a:avLst/>
          </a:prstGeom>
          <a:noFill/>
          <a:ln w="9525">
            <a:noFill/>
            <a:round/>
            <a:headEnd/>
            <a:tailEnd/>
          </a:ln>
          <a:effectLst/>
        </p:spPr>
      </p:pic>
      <p:sp>
        <p:nvSpPr>
          <p:cNvPr id="4100" name="Text Box 4"/>
          <p:cNvSpPr txBox="1">
            <a:spLocks noChangeArrowheads="1"/>
          </p:cNvSpPr>
          <p:nvPr/>
        </p:nvSpPr>
        <p:spPr bwMode="auto">
          <a:xfrm>
            <a:off x="146880" y="653828"/>
            <a:ext cx="6514560" cy="1326380"/>
          </a:xfrm>
          <a:prstGeom prst="rect">
            <a:avLst/>
          </a:prstGeom>
          <a:noFill/>
          <a:ln w="9525">
            <a:noFill/>
            <a:round/>
            <a:headEnd/>
            <a:tailEnd/>
          </a:ln>
          <a:effectLst/>
        </p:spPr>
        <p:txBody>
          <a:bodyPr wrap="none" lIns="81639" tIns="69556"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ja-JP" altLang="en-US" sz="3300" dirty="0">
                <a:solidFill>
                  <a:srgbClr val="000000"/>
                </a:solidFill>
              </a:rPr>
              <a:t>最初、真空引きを行ったとき、</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ja-JP" altLang="en-US" sz="3300" dirty="0">
                <a:solidFill>
                  <a:srgbClr val="000000"/>
                </a:solidFill>
              </a:rPr>
              <a:t>すぐに大気圧に戻ってしまったため、</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ja-JP" altLang="en-US" sz="3300" dirty="0">
                <a:solidFill>
                  <a:srgbClr val="000000"/>
                </a:solidFill>
              </a:rPr>
              <a:t>各箇所のリークチェックを行った。</a:t>
            </a:r>
          </a:p>
        </p:txBody>
      </p:sp>
      <p:sp>
        <p:nvSpPr>
          <p:cNvPr id="4101" name="Text Box 5"/>
          <p:cNvSpPr txBox="1">
            <a:spLocks noChangeArrowheads="1"/>
          </p:cNvSpPr>
          <p:nvPr/>
        </p:nvSpPr>
        <p:spPr bwMode="auto">
          <a:xfrm>
            <a:off x="195840" y="4624327"/>
            <a:ext cx="8750880" cy="1741142"/>
          </a:xfrm>
          <a:prstGeom prst="rect">
            <a:avLst/>
          </a:prstGeom>
          <a:noFill/>
          <a:ln w="9525">
            <a:noFill/>
            <a:round/>
            <a:headEnd/>
            <a:tailEnd/>
          </a:ln>
          <a:effectLst/>
        </p:spPr>
        <p:txBody>
          <a:bodyPr lIns="81639" tIns="69556"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ja-JP" altLang="en-US" sz="3300" dirty="0">
                <a:solidFill>
                  <a:srgbClr val="000000"/>
                </a:solidFill>
              </a:rPr>
              <a:t>しかし、実際の実験では、</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ja-JP" altLang="en-US" sz="3300" dirty="0">
                <a:solidFill>
                  <a:srgbClr val="000000"/>
                </a:solidFill>
              </a:rPr>
              <a:t>たびたび芯線を付け直し、</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ja-JP" altLang="en-US" sz="3300" dirty="0">
                <a:solidFill>
                  <a:srgbClr val="000000"/>
                </a:solidFill>
              </a:rPr>
              <a:t>また、計数管本体に穴をあけた（後述）ため</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ja-JP" altLang="en-US" sz="3300" dirty="0">
                <a:solidFill>
                  <a:srgbClr val="000000"/>
                </a:solidFill>
              </a:rPr>
              <a:t>そのたびに、リークチェックを行う必要があった。</a:t>
            </a:r>
          </a:p>
        </p:txBody>
      </p:sp>
      <p:pic>
        <p:nvPicPr>
          <p:cNvPr id="4102"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38720" y="2237996"/>
            <a:ext cx="2678400" cy="2009011"/>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57562"/>
            <a:ext cx="7753324" cy="3263902"/>
          </a:xfrm>
          <a:prstGeom prst="rect">
            <a:avLst/>
          </a:prstGeom>
          <a:noFill/>
          <a:ln w="9525">
            <a:noFill/>
            <a:round/>
            <a:headEnd/>
            <a:tailEnd/>
          </a:ln>
          <a:effectLst/>
        </p:spPr>
      </p:pic>
      <p:sp>
        <p:nvSpPr>
          <p:cNvPr id="17410" name="Rectangle 2"/>
          <p:cNvSpPr>
            <a:spLocks noChangeArrowheads="1"/>
          </p:cNvSpPr>
          <p:nvPr/>
        </p:nvSpPr>
        <p:spPr bwMode="auto">
          <a:xfrm>
            <a:off x="0" y="0"/>
            <a:ext cx="8785255" cy="3857651"/>
          </a:xfrm>
          <a:prstGeom prst="rect">
            <a:avLst/>
          </a:prstGeom>
          <a:noFill/>
          <a:ln w="9525">
            <a:noFill/>
            <a:round/>
            <a:headEnd/>
            <a:tailEnd/>
          </a:ln>
          <a:effectLst/>
        </p:spPr>
        <p:txBody>
          <a:bodyPr wrap="none" lIns="90000" tIns="4500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ja-JP" dirty="0">
                <a:solidFill>
                  <a:srgbClr val="000000"/>
                </a:solidFill>
                <a:ea typeface="ＭＳ Ｐゴシック" charset="-128"/>
              </a:rPr>
              <a:t>こうした努力で放電が起こるようになったが</a:t>
            </a:r>
            <a:r>
              <a:rPr lang="ja-JP" dirty="0" smtClean="0">
                <a:solidFill>
                  <a:srgbClr val="000000"/>
                </a:solidFill>
                <a:ea typeface="ＭＳ Ｐゴシック" charset="-128"/>
              </a:rPr>
              <a:t>、一度</a:t>
            </a:r>
            <a:r>
              <a:rPr lang="ja-JP" dirty="0">
                <a:solidFill>
                  <a:srgbClr val="000000"/>
                </a:solidFill>
                <a:ea typeface="ＭＳ Ｐゴシック" charset="-128"/>
              </a:rPr>
              <a:t>おこった放電がなかなかおさまら</a:t>
            </a:r>
            <a:r>
              <a:rPr lang="ja-JP" dirty="0" err="1" smtClean="0">
                <a:solidFill>
                  <a:srgbClr val="000000"/>
                </a:solidFill>
                <a:ea typeface="ＭＳ Ｐゴシック" charset="-128"/>
              </a:rPr>
              <a:t>なかっ</a:t>
            </a:r>
            <a:endParaRPr lang="en-US" altLang="ja-JP" dirty="0" smtClean="0">
              <a:solidFill>
                <a:srgbClr val="000000"/>
              </a:solidFill>
              <a:ea typeface="ＭＳ Ｐゴシック" charset="-128"/>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ja-JP" dirty="0" smtClean="0">
                <a:solidFill>
                  <a:srgbClr val="000000"/>
                </a:solidFill>
                <a:ea typeface="ＭＳ Ｐゴシック" charset="-128"/>
              </a:rPr>
              <a:t>たため、回路</a:t>
            </a:r>
            <a:r>
              <a:rPr lang="ja-JP" dirty="0">
                <a:solidFill>
                  <a:srgbClr val="000000"/>
                </a:solidFill>
                <a:ea typeface="ＭＳ Ｐゴシック" charset="-128"/>
              </a:rPr>
              <a:t>の時定数を調整することにした。</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en-US" dirty="0">
              <a:solidFill>
                <a:srgbClr val="000000"/>
              </a:solidFill>
              <a:ea typeface="VL ゴシック" charset="0"/>
              <a:cs typeface="VL ゴシック"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ja-JP" dirty="0">
                <a:solidFill>
                  <a:srgbClr val="000000"/>
                </a:solidFill>
                <a:ea typeface="ＭＳ Ｐゴシック" charset="-128"/>
              </a:rPr>
              <a:t>計数管で放電がおこると電荷の放出により、芯線の電圧は一旦下がる</a:t>
            </a:r>
            <a:r>
              <a:rPr lang="ja-JP" dirty="0" smtClean="0">
                <a:solidFill>
                  <a:srgbClr val="000000"/>
                </a:solidFill>
                <a:ea typeface="ＭＳ Ｐゴシック" charset="-128"/>
              </a:rPr>
              <a:t>。再び</a:t>
            </a:r>
            <a:r>
              <a:rPr lang="ja-JP" dirty="0">
                <a:solidFill>
                  <a:srgbClr val="000000"/>
                </a:solidFill>
                <a:ea typeface="ＭＳ Ｐゴシック" charset="-128"/>
              </a:rPr>
              <a:t>元の電圧</a:t>
            </a:r>
            <a:r>
              <a:rPr lang="ja-JP" dirty="0" smtClean="0">
                <a:solidFill>
                  <a:srgbClr val="000000"/>
                </a:solidFill>
                <a:ea typeface="ＭＳ Ｐゴシック" charset="-128"/>
              </a:rPr>
              <a:t>に</a:t>
            </a:r>
            <a:endParaRPr lang="en-US" altLang="ja-JP" dirty="0" smtClean="0">
              <a:solidFill>
                <a:srgbClr val="000000"/>
              </a:solidFill>
              <a:ea typeface="ＭＳ Ｐゴシック" charset="-128"/>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ja-JP" dirty="0" smtClean="0">
                <a:solidFill>
                  <a:srgbClr val="000000"/>
                </a:solidFill>
                <a:ea typeface="ＭＳ Ｐゴシック" charset="-128"/>
              </a:rPr>
              <a:t>戻る</a:t>
            </a:r>
            <a:r>
              <a:rPr lang="ja-JP" dirty="0">
                <a:solidFill>
                  <a:srgbClr val="000000"/>
                </a:solidFill>
                <a:ea typeface="ＭＳ Ｐゴシック" charset="-128"/>
              </a:rPr>
              <a:t>には、一定時間必要だが、この時間があまりに短いと</a:t>
            </a:r>
            <a:r>
              <a:rPr lang="ja-JP" dirty="0" smtClean="0">
                <a:solidFill>
                  <a:srgbClr val="000000"/>
                </a:solidFill>
                <a:ea typeface="ＭＳ Ｐゴシック" charset="-128"/>
              </a:rPr>
              <a:t>、すぐさま</a:t>
            </a:r>
            <a:r>
              <a:rPr lang="ja-JP" dirty="0">
                <a:solidFill>
                  <a:srgbClr val="000000"/>
                </a:solidFill>
                <a:ea typeface="ＭＳ Ｐゴシック" charset="-128"/>
              </a:rPr>
              <a:t>元の電圧に戻るため</a:t>
            </a:r>
            <a:r>
              <a:rPr lang="ja-JP" dirty="0" smtClean="0">
                <a:solidFill>
                  <a:srgbClr val="000000"/>
                </a:solidFill>
                <a:ea typeface="ＭＳ Ｐゴシック" charset="-128"/>
              </a:rPr>
              <a:t>、</a:t>
            </a:r>
            <a:endParaRPr lang="en-US" altLang="ja-JP" dirty="0" smtClean="0">
              <a:solidFill>
                <a:srgbClr val="000000"/>
              </a:solidFill>
              <a:ea typeface="ＭＳ Ｐゴシック" charset="-128"/>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ja-JP" dirty="0" smtClean="0">
                <a:solidFill>
                  <a:srgbClr val="000000"/>
                </a:solidFill>
                <a:ea typeface="ＭＳ Ｐゴシック" charset="-128"/>
              </a:rPr>
              <a:t>放電</a:t>
            </a:r>
            <a:r>
              <a:rPr lang="ja-JP" dirty="0">
                <a:solidFill>
                  <a:srgbClr val="000000"/>
                </a:solidFill>
                <a:ea typeface="ＭＳ Ｐゴシック" charset="-128"/>
              </a:rPr>
              <a:t>が持続してしまうのである。</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en-US" dirty="0">
              <a:solidFill>
                <a:srgbClr val="000000"/>
              </a:solidFill>
              <a:ea typeface="VL ゴシック" charset="0"/>
              <a:cs typeface="VL ゴシック"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ja-JP" dirty="0">
                <a:solidFill>
                  <a:srgbClr val="000000"/>
                </a:solidFill>
                <a:ea typeface="ＭＳ Ｐゴシック" charset="-128"/>
              </a:rPr>
              <a:t>放射線ハンドブックを参照し、電圧復帰の時定数</a:t>
            </a:r>
            <a:r>
              <a:rPr lang="en-US" dirty="0">
                <a:solidFill>
                  <a:srgbClr val="000000"/>
                </a:solidFill>
                <a:ea typeface="VL ゴシック" charset="0"/>
                <a:cs typeface="VL ゴシック" charset="0"/>
              </a:rPr>
              <a:t>100</a:t>
            </a:r>
            <a:r>
              <a:rPr lang="ja-JP" dirty="0">
                <a:solidFill>
                  <a:srgbClr val="000000"/>
                </a:solidFill>
                <a:ea typeface="ＭＳ Ｐゴシック" charset="-128"/>
              </a:rPr>
              <a:t>ｍｓと</a:t>
            </a:r>
            <a:r>
              <a:rPr lang="ja-JP" dirty="0" smtClean="0">
                <a:solidFill>
                  <a:srgbClr val="000000"/>
                </a:solidFill>
                <a:ea typeface="ＭＳ Ｐゴシック" charset="-128"/>
              </a:rPr>
              <a:t>、読み出し時</a:t>
            </a:r>
            <a:r>
              <a:rPr lang="ja-JP" dirty="0">
                <a:solidFill>
                  <a:srgbClr val="000000"/>
                </a:solidFill>
                <a:ea typeface="ＭＳ Ｐゴシック" charset="-128"/>
              </a:rPr>
              <a:t>定数を</a:t>
            </a:r>
            <a:r>
              <a:rPr lang="en-US" dirty="0">
                <a:solidFill>
                  <a:srgbClr val="000000"/>
                </a:solidFill>
                <a:ea typeface="VL ゴシック" charset="0"/>
                <a:cs typeface="VL ゴシック" charset="0"/>
              </a:rPr>
              <a:t>10−100us</a:t>
            </a:r>
            <a:r>
              <a:rPr lang="ja-JP" dirty="0" smtClean="0">
                <a:solidFill>
                  <a:srgbClr val="000000"/>
                </a:solidFill>
                <a:ea typeface="ＭＳ Ｐゴシック" charset="-128"/>
              </a:rPr>
              <a:t>に</a:t>
            </a:r>
            <a:endParaRPr lang="en-US" altLang="ja-JP" dirty="0" smtClean="0">
              <a:solidFill>
                <a:srgbClr val="000000"/>
              </a:solidFill>
              <a:ea typeface="ＭＳ Ｐゴシック" charset="-128"/>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ja-JP" dirty="0" smtClean="0">
                <a:solidFill>
                  <a:srgbClr val="000000"/>
                </a:solidFill>
                <a:ea typeface="ＭＳ Ｐゴシック" charset="-128"/>
              </a:rPr>
              <a:t>設定</a:t>
            </a:r>
            <a:r>
              <a:rPr lang="ja-JP" dirty="0">
                <a:solidFill>
                  <a:srgbClr val="000000"/>
                </a:solidFill>
                <a:ea typeface="ＭＳ Ｐゴシック" charset="-128"/>
              </a:rPr>
              <a:t>した。</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en-US" dirty="0">
              <a:solidFill>
                <a:srgbClr val="000000"/>
              </a:solidFill>
              <a:ea typeface="VL ゴシック" charset="0"/>
              <a:cs typeface="VL ゴシック"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ja-JP" dirty="0">
                <a:solidFill>
                  <a:srgbClr val="000000"/>
                </a:solidFill>
                <a:ea typeface="ＭＳ Ｐゴシック" charset="-128"/>
              </a:rPr>
              <a:t>結果、以下のような回路になり、連続放電はおさまった。</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en-US" dirty="0">
              <a:solidFill>
                <a:srgbClr val="000000"/>
              </a:solidFill>
              <a:ea typeface="VL ゴシック" charset="0"/>
              <a:cs typeface="VL ゴシック"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u="sng" dirty="0" smtClean="0"/>
              <a:t>結果</a:t>
            </a:r>
            <a:endParaRPr kumimoji="1" lang="ja-JP" altLang="en-US"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85728"/>
            <a:ext cx="8929718" cy="6072230"/>
          </a:xfrm>
        </p:spPr>
        <p:txBody>
          <a:bodyPr>
            <a:normAutofit/>
          </a:bodyPr>
          <a:lstStyle/>
          <a:p>
            <a:r>
              <a:rPr kumimoji="1" lang="ja-JP" altLang="en-US" dirty="0" smtClean="0"/>
              <a:t>先の回路を用いて、下図のような信号</a:t>
            </a:r>
            <a:r>
              <a:rPr lang="ja-JP" altLang="en-US" dirty="0" smtClean="0"/>
              <a:t>を得た</a:t>
            </a:r>
            <a:r>
              <a:rPr kumimoji="1" lang="en-US" altLang="ja-JP" dirty="0" smtClean="0"/>
              <a:t>(Ar+N2(2%)0.6atm  1650v)</a:t>
            </a:r>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pPr>
              <a:buNone/>
            </a:pPr>
            <a:endParaRPr lang="en-US" altLang="ja-JP" sz="2800" dirty="0" smtClean="0"/>
          </a:p>
          <a:p>
            <a:pPr>
              <a:buNone/>
            </a:pPr>
            <a:r>
              <a:rPr lang="ja-JP" altLang="en-US" sz="2400" dirty="0" smtClean="0"/>
              <a:t>最初の</a:t>
            </a:r>
            <a:r>
              <a:rPr lang="en-US" altLang="ja-JP" sz="2400" dirty="0" smtClean="0"/>
              <a:t>100μs</a:t>
            </a:r>
            <a:r>
              <a:rPr lang="ja-JP" altLang="en-US" sz="2400" dirty="0" smtClean="0"/>
              <a:t>程の短い信号</a:t>
            </a:r>
            <a:r>
              <a:rPr lang="ja-JP" altLang="en-US" dirty="0" smtClean="0"/>
              <a:t>　　　</a:t>
            </a:r>
            <a:r>
              <a:rPr lang="ja-JP" altLang="en-US" sz="2400" dirty="0" smtClean="0"/>
              <a:t>それに続く</a:t>
            </a:r>
            <a:r>
              <a:rPr lang="en-US" altLang="ja-JP" sz="2400" dirty="0" smtClean="0"/>
              <a:t>30ms</a:t>
            </a:r>
            <a:r>
              <a:rPr lang="ja-JP" altLang="en-US" sz="2400" dirty="0" smtClean="0"/>
              <a:t>程の長い信号</a:t>
            </a:r>
            <a:endParaRPr kumimoji="1" lang="en-US" altLang="ja-JP" sz="2400" dirty="0" smtClean="0"/>
          </a:p>
          <a:p>
            <a:pPr>
              <a:buNone/>
            </a:pPr>
            <a:endParaRPr lang="en-US" altLang="ja-JP" dirty="0" smtClean="0"/>
          </a:p>
          <a:p>
            <a:pPr>
              <a:buNone/>
            </a:pPr>
            <a:endParaRPr kumimoji="1" lang="en-US" altLang="ja-JP" dirty="0"/>
          </a:p>
          <a:p>
            <a:pPr>
              <a:buNone/>
            </a:pPr>
            <a:endParaRPr kumimoji="1" lang="ja-JP" altLang="en-US" dirty="0"/>
          </a:p>
        </p:txBody>
      </p:sp>
      <p:pic>
        <p:nvPicPr>
          <p:cNvPr id="1026" name="Picture 2" descr="C:\Documents and Settings\pone2008\My Documents\My Pictures\実験写真\実験写真 17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6248" y="1714488"/>
            <a:ext cx="4643470" cy="3643338"/>
          </a:xfrm>
          <a:prstGeom prst="rect">
            <a:avLst/>
          </a:prstGeom>
          <a:noFill/>
        </p:spPr>
      </p:pic>
      <p:pic>
        <p:nvPicPr>
          <p:cNvPr id="1027" name="Picture 3" descr="C:\Documents and Settings\pone2008\My Documents\My Pictures\実験写真\実験写真 15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282" y="1714488"/>
            <a:ext cx="4138590" cy="378621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00042"/>
            <a:ext cx="8229600" cy="5626121"/>
          </a:xfrm>
        </p:spPr>
        <p:txBody>
          <a:bodyPr>
            <a:normAutofit lnSpcReduction="10000"/>
          </a:bodyPr>
          <a:lstStyle/>
          <a:p>
            <a:pPr>
              <a:buNone/>
            </a:pPr>
            <a:r>
              <a:rPr kumimoji="1" lang="ja-JP" altLang="en-US" sz="4000" dirty="0" smtClean="0"/>
              <a:t>この信号は予想に近く、最初に</a:t>
            </a:r>
            <a:r>
              <a:rPr lang="en-US" altLang="ja-JP" sz="4000" dirty="0" smtClean="0"/>
              <a:t>GM</a:t>
            </a:r>
            <a:r>
              <a:rPr lang="ja-JP" altLang="en-US" sz="4000" dirty="0" smtClean="0"/>
              <a:t>管からの幅約</a:t>
            </a:r>
            <a:r>
              <a:rPr lang="en-US" altLang="ja-JP" sz="4000" dirty="0" smtClean="0"/>
              <a:t>100μs</a:t>
            </a:r>
            <a:r>
              <a:rPr lang="ja-JP" altLang="en-US" sz="4000" dirty="0" smtClean="0"/>
              <a:t>の短い信号が、その後に電圧回復の幅約</a:t>
            </a:r>
            <a:r>
              <a:rPr kumimoji="1" lang="en-US" altLang="ja-JP" sz="4000" dirty="0" smtClean="0"/>
              <a:t>30ms</a:t>
            </a:r>
            <a:r>
              <a:rPr kumimoji="1" lang="ja-JP" altLang="en-US" sz="4000" dirty="0" smtClean="0"/>
              <a:t>程度の</a:t>
            </a:r>
            <a:r>
              <a:rPr lang="ja-JP" altLang="en-US" sz="4000" dirty="0" smtClean="0"/>
              <a:t>長い信号が見えている。</a:t>
            </a:r>
            <a:endParaRPr kumimoji="1" lang="en-US" altLang="ja-JP" sz="4000" dirty="0" smtClean="0"/>
          </a:p>
          <a:p>
            <a:pPr>
              <a:buNone/>
            </a:pPr>
            <a:r>
              <a:rPr kumimoji="1" lang="ja-JP" altLang="en-US" dirty="0" smtClean="0"/>
              <a:t>　</a:t>
            </a:r>
            <a:endParaRPr lang="en-US" altLang="ja-JP" dirty="0" smtClean="0"/>
          </a:p>
          <a:p>
            <a:pPr>
              <a:buNone/>
            </a:pPr>
            <a:endParaRPr lang="en-US" altLang="ja-JP" dirty="0"/>
          </a:p>
          <a:p>
            <a:pPr>
              <a:buNone/>
            </a:pPr>
            <a:r>
              <a:rPr lang="ja-JP" altLang="en-US" sz="4400" dirty="0" smtClean="0"/>
              <a:t>続いて、この信号の数が電圧と気圧にどのように依存するか観測してみた。</a:t>
            </a:r>
            <a:r>
              <a:rPr kumimoji="1" lang="ja-JP" altLang="en-US" sz="4400" dirty="0" smtClean="0"/>
              <a:t>　</a:t>
            </a:r>
            <a:r>
              <a:rPr kumimoji="1" lang="ja-JP" altLang="en-US" dirty="0" smtClean="0"/>
              <a:t>　　　　　　</a:t>
            </a:r>
            <a:endParaRPr kumimoji="1" lang="ja-JP" altLang="en-US" dirty="0"/>
          </a:p>
        </p:txBody>
      </p:sp>
      <p:sp>
        <p:nvSpPr>
          <p:cNvPr id="4" name="下矢印 3"/>
          <p:cNvSpPr/>
          <p:nvPr/>
        </p:nvSpPr>
        <p:spPr>
          <a:xfrm>
            <a:off x="4357686" y="292893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395288" y="274638"/>
            <a:ext cx="8289925" cy="849312"/>
          </a:xfrm>
          <a:prstGeom prst="rect">
            <a:avLst/>
          </a:prstGeom>
          <a:noFill/>
          <a:ln w="9525">
            <a:noFill/>
            <a:round/>
            <a:headEnd/>
            <a:tailEnd/>
          </a:ln>
          <a:effectLst/>
        </p:spPr>
        <p:txBody>
          <a:bodyPr lIns="90000" tIns="45000" rIns="90000" bIns="45000" anchor="ct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4400">
                <a:solidFill>
                  <a:srgbClr val="000000"/>
                </a:solidFill>
                <a:latin typeface="Calibri" charset="0"/>
                <a:ea typeface="ＭＳ Ｐゴシック" charset="-128"/>
              </a:rPr>
              <a:t>１</a:t>
            </a:r>
            <a:r>
              <a:rPr lang="en-US" sz="4400">
                <a:solidFill>
                  <a:srgbClr val="000000"/>
                </a:solidFill>
                <a:latin typeface="Calibri" charset="0"/>
                <a:ea typeface="VL ゴシック" charset="0"/>
                <a:cs typeface="VL ゴシック" charset="0"/>
              </a:rPr>
              <a:t>.motivation</a:t>
            </a:r>
          </a:p>
        </p:txBody>
      </p:sp>
      <p:sp>
        <p:nvSpPr>
          <p:cNvPr id="6146" name="Rectangle 2"/>
          <p:cNvSpPr>
            <a:spLocks noChangeArrowheads="1"/>
          </p:cNvSpPr>
          <p:nvPr/>
        </p:nvSpPr>
        <p:spPr bwMode="auto">
          <a:xfrm>
            <a:off x="457200" y="1600200"/>
            <a:ext cx="8229600" cy="4525963"/>
          </a:xfrm>
          <a:prstGeom prst="rect">
            <a:avLst/>
          </a:prstGeom>
          <a:noFill/>
          <a:ln w="9525">
            <a:noFill/>
            <a:round/>
            <a:headEnd/>
            <a:tailEnd/>
          </a:ln>
          <a:effectLst/>
        </p:spPr>
        <p:txBody>
          <a:bodyPr lIns="90000" tIns="4500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a:solidFill>
                  <a:srgbClr val="000000"/>
                </a:solidFill>
                <a:latin typeface="Calibri" charset="0"/>
                <a:ea typeface="VL ゴシック" charset="0"/>
                <a:cs typeface="VL ゴシック" charset="0"/>
              </a:rPr>
              <a:t> </a:t>
            </a:r>
          </a:p>
        </p:txBody>
      </p:sp>
      <p:sp>
        <p:nvSpPr>
          <p:cNvPr id="6147" name="Rectangle 3"/>
          <p:cNvSpPr>
            <a:spLocks noChangeArrowheads="1"/>
          </p:cNvSpPr>
          <p:nvPr/>
        </p:nvSpPr>
        <p:spPr bwMode="auto">
          <a:xfrm>
            <a:off x="428625" y="1357313"/>
            <a:ext cx="8143875" cy="5208587"/>
          </a:xfrm>
          <a:prstGeom prst="rect">
            <a:avLst/>
          </a:prstGeom>
          <a:noFill/>
          <a:ln w="9525">
            <a:noFill/>
            <a:round/>
            <a:headEnd/>
            <a:tailEnd/>
          </a:ln>
          <a:effectLst/>
        </p:spPr>
        <p:txBody>
          <a:bodyPr lIns="90000" tIns="4500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altLang="en-US" sz="2800" dirty="0" smtClean="0">
                <a:solidFill>
                  <a:srgbClr val="000000"/>
                </a:solidFill>
                <a:latin typeface="Calibri" charset="0"/>
                <a:ea typeface="ＭＳ Ｐゴシック" charset="-128"/>
              </a:rPr>
              <a:t>　</a:t>
            </a:r>
            <a:r>
              <a:rPr lang="ja-JP" sz="2800" dirty="0" smtClean="0">
                <a:solidFill>
                  <a:srgbClr val="000000"/>
                </a:solidFill>
                <a:latin typeface="Calibri" charset="0"/>
                <a:ea typeface="ＭＳ Ｐゴシック" charset="-128"/>
              </a:rPr>
              <a:t>今年は</a:t>
            </a:r>
            <a:r>
              <a:rPr lang="ja-JP" altLang="en-US" sz="2800" dirty="0" smtClean="0">
                <a:solidFill>
                  <a:srgbClr val="000000"/>
                </a:solidFill>
                <a:latin typeface="Calibri" charset="0"/>
                <a:ea typeface="ＭＳ Ｐゴシック" charset="-128"/>
              </a:rPr>
              <a:t>本実験に入る前に、</a:t>
            </a:r>
            <a:r>
              <a:rPr lang="ja-JP" sz="2800" dirty="0" smtClean="0">
                <a:solidFill>
                  <a:srgbClr val="000000"/>
                </a:solidFill>
                <a:latin typeface="Calibri" charset="0"/>
                <a:ea typeface="ＭＳ Ｐゴシック" charset="-128"/>
              </a:rPr>
              <a:t>比較的</a:t>
            </a:r>
            <a:r>
              <a:rPr lang="ja-JP" sz="2800" dirty="0">
                <a:solidFill>
                  <a:srgbClr val="000000"/>
                </a:solidFill>
                <a:latin typeface="Calibri" charset="0"/>
                <a:ea typeface="ＭＳ Ｐゴシック" charset="-128"/>
              </a:rPr>
              <a:t>簡単な構造の放射線量計測器である</a:t>
            </a:r>
            <a:r>
              <a:rPr lang="en-US" sz="2800" dirty="0">
                <a:solidFill>
                  <a:srgbClr val="000000"/>
                </a:solidFill>
                <a:latin typeface="Calibri" charset="0"/>
                <a:ea typeface="VL ゴシック" charset="0"/>
                <a:cs typeface="VL ゴシック" charset="0"/>
              </a:rPr>
              <a:t>Geiger-</a:t>
            </a:r>
            <a:r>
              <a:rPr lang="en-US" sz="2800" dirty="0" err="1">
                <a:solidFill>
                  <a:srgbClr val="000000"/>
                </a:solidFill>
                <a:latin typeface="Calibri" charset="0"/>
                <a:ea typeface="VL ゴシック" charset="0"/>
                <a:cs typeface="VL ゴシック" charset="0"/>
              </a:rPr>
              <a:t>Mul</a:t>
            </a:r>
            <a:r>
              <a:rPr lang="ja-JP" sz="2800" dirty="0" err="1">
                <a:solidFill>
                  <a:srgbClr val="000000"/>
                </a:solidFill>
                <a:latin typeface="Calibri" charset="0"/>
                <a:ea typeface="ＭＳ Ｐゴシック" charset="-128"/>
              </a:rPr>
              <a:t>ｌ</a:t>
            </a:r>
            <a:r>
              <a:rPr lang="en-US" sz="2800" dirty="0" err="1">
                <a:solidFill>
                  <a:srgbClr val="000000"/>
                </a:solidFill>
                <a:latin typeface="Calibri" charset="0"/>
                <a:ea typeface="VL ゴシック" charset="0"/>
                <a:cs typeface="VL ゴシック" charset="0"/>
              </a:rPr>
              <a:t>er</a:t>
            </a:r>
            <a:r>
              <a:rPr lang="ja-JP" sz="2800" dirty="0">
                <a:solidFill>
                  <a:srgbClr val="000000"/>
                </a:solidFill>
                <a:latin typeface="Calibri" charset="0"/>
                <a:ea typeface="ＭＳ Ｐゴシック" charset="-128"/>
              </a:rPr>
              <a:t>計数管を自作してみることにした。</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2800" dirty="0">
                <a:solidFill>
                  <a:srgbClr val="000000"/>
                </a:solidFill>
                <a:latin typeface="Calibri" charset="0"/>
                <a:ea typeface="ＭＳ Ｐゴシック" charset="-128"/>
              </a:rPr>
              <a:t>　製作開始当初は、すぐに完成させて、</a:t>
            </a:r>
            <a:r>
              <a:rPr lang="en-US" sz="2800" dirty="0" smtClean="0">
                <a:solidFill>
                  <a:srgbClr val="000000"/>
                </a:solidFill>
                <a:latin typeface="Calibri" charset="0"/>
                <a:ea typeface="VL ゴシック" charset="0"/>
                <a:cs typeface="VL ゴシック" charset="0"/>
              </a:rPr>
              <a:t>Lamb </a:t>
            </a:r>
            <a:r>
              <a:rPr lang="en-US" sz="2800" dirty="0">
                <a:solidFill>
                  <a:srgbClr val="000000"/>
                </a:solidFill>
                <a:latin typeface="Calibri" charset="0"/>
                <a:ea typeface="VL ゴシック" charset="0"/>
                <a:cs typeface="VL ゴシック" charset="0"/>
              </a:rPr>
              <a:t>Shift</a:t>
            </a:r>
            <a:r>
              <a:rPr lang="ja-JP" sz="2800" dirty="0">
                <a:solidFill>
                  <a:srgbClr val="000000"/>
                </a:solidFill>
                <a:latin typeface="Calibri" charset="0"/>
                <a:ea typeface="ＭＳ Ｐゴシック" charset="-128"/>
              </a:rPr>
              <a:t>の実験にとりかかる算段だったが、ノイズが大きすぎて信号を読み取れているのか分からない、放電がなかなか起こらないなどの問題が多く立ち上がり、思いのほか手間取ったため、本実験と並行して、完成を目指して製作をつづけることになった。</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57166"/>
            <a:ext cx="8229600" cy="5768997"/>
          </a:xfrm>
        </p:spPr>
        <p:txBody>
          <a:bodyPr>
            <a:normAutofit lnSpcReduction="10000"/>
          </a:bodyPr>
          <a:lstStyle/>
          <a:p>
            <a:pPr>
              <a:buNone/>
            </a:pPr>
            <a:r>
              <a:rPr lang="ja-JP" altLang="en-US" sz="4000" dirty="0" smtClean="0"/>
              <a:t>しかし、それをする前に芯線が切れてしまった！</a:t>
            </a:r>
            <a:endParaRPr lang="en-US" altLang="ja-JP" sz="4000" dirty="0" smtClean="0"/>
          </a:p>
          <a:p>
            <a:pPr>
              <a:buNone/>
            </a:pPr>
            <a:endParaRPr kumimoji="1" lang="en-US" altLang="ja-JP" dirty="0"/>
          </a:p>
          <a:p>
            <a:pPr>
              <a:buNone/>
            </a:pPr>
            <a:endParaRPr lang="en-US" altLang="ja-JP" dirty="0" smtClean="0"/>
          </a:p>
          <a:p>
            <a:pPr>
              <a:buNone/>
            </a:pPr>
            <a:r>
              <a:rPr kumimoji="1" lang="ja-JP" altLang="en-US" sz="4000" dirty="0"/>
              <a:t>つけ直した</a:t>
            </a:r>
            <a:r>
              <a:rPr kumimoji="1" lang="ja-JP" altLang="en-US" sz="4000" dirty="0" smtClean="0"/>
              <a:t>ところ、今度は気圧が</a:t>
            </a:r>
            <a:r>
              <a:rPr kumimoji="1" lang="en-US" altLang="ja-JP" sz="4000" dirty="0" smtClean="0"/>
              <a:t>0.4atm</a:t>
            </a:r>
            <a:r>
              <a:rPr kumimoji="1" lang="ja-JP" altLang="en-US" sz="4000" dirty="0" smtClean="0"/>
              <a:t>以上ではまったく信号が見えなくなってしまった！</a:t>
            </a:r>
            <a:endParaRPr kumimoji="1" lang="en-US" altLang="ja-JP" sz="4000" dirty="0" smtClean="0"/>
          </a:p>
          <a:p>
            <a:pPr>
              <a:buNone/>
            </a:pPr>
            <a:r>
              <a:rPr kumimoji="1" lang="ja-JP" altLang="en-US" sz="4000" dirty="0" smtClean="0"/>
              <a:t>が、</a:t>
            </a:r>
            <a:r>
              <a:rPr kumimoji="1" lang="en-US" altLang="ja-JP" sz="4000" dirty="0" smtClean="0"/>
              <a:t>0.3atm</a:t>
            </a:r>
            <a:r>
              <a:rPr kumimoji="1" lang="ja-JP" altLang="en-US" sz="4000" dirty="0" smtClean="0"/>
              <a:t>までは見えていたので以下にその結果を示す。</a:t>
            </a:r>
            <a:endParaRPr kumimoji="1" lang="en-US" altLang="ja-JP" sz="4000" dirty="0" smtClean="0"/>
          </a:p>
        </p:txBody>
      </p:sp>
      <p:sp>
        <p:nvSpPr>
          <p:cNvPr id="5" name="下矢印 4"/>
          <p:cNvSpPr/>
          <p:nvPr/>
        </p:nvSpPr>
        <p:spPr>
          <a:xfrm>
            <a:off x="4143372" y="142873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flipV="1">
            <a:off x="8358214" y="214290"/>
            <a:ext cx="328586" cy="60348"/>
          </a:xfrm>
        </p:spPr>
        <p:txBody>
          <a:bodyPr>
            <a:normAutofit fontScale="90000"/>
          </a:bodyPr>
          <a:lstStyle/>
          <a:p>
            <a:r>
              <a:rPr kumimoji="1" lang="en-US" altLang="ja-JP" dirty="0" err="1" smtClean="0"/>
              <a:t>dak</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642912"/>
          <a:ext cx="8229600" cy="5407368"/>
        </p:xfrm>
        <a:graphic>
          <a:graphicData uri="http://schemas.openxmlformats.org/drawingml/2006/table">
            <a:tbl>
              <a:tblPr firstRow="1" bandRow="1">
                <a:tableStyleId>{073A0DAA-6AF3-43AB-8588-CEC1D06C72B9}</a:tableStyleId>
              </a:tblPr>
              <a:tblGrid>
                <a:gridCol w="2057400"/>
                <a:gridCol w="2057400"/>
                <a:gridCol w="2057400"/>
                <a:gridCol w="2057400"/>
              </a:tblGrid>
              <a:tr h="450614">
                <a:tc>
                  <a:txBody>
                    <a:bodyPr/>
                    <a:lstStyle/>
                    <a:p>
                      <a:pPr algn="r"/>
                      <a:r>
                        <a:rPr kumimoji="1" lang="ja-JP" altLang="en-US" dirty="0" smtClean="0"/>
                        <a:t>圧力</a:t>
                      </a:r>
                      <a:r>
                        <a:rPr kumimoji="1" lang="en-US" altLang="ja-JP" dirty="0" smtClean="0"/>
                        <a:t>(</a:t>
                      </a:r>
                      <a:r>
                        <a:rPr kumimoji="1" lang="en-US" altLang="ja-JP" dirty="0" err="1" smtClean="0"/>
                        <a:t>atm</a:t>
                      </a:r>
                      <a:r>
                        <a:rPr kumimoji="1" lang="en-US" altLang="ja-JP" dirty="0" smtClean="0"/>
                        <a:t>)</a:t>
                      </a:r>
                      <a:endParaRPr kumimoji="1" lang="ja-JP" altLang="en-US" dirty="0"/>
                    </a:p>
                  </a:txBody>
                  <a:tcPr/>
                </a:tc>
                <a:tc>
                  <a:txBody>
                    <a:bodyPr/>
                    <a:lstStyle/>
                    <a:p>
                      <a:pPr algn="ctr"/>
                      <a:r>
                        <a:rPr kumimoji="1" lang="en-US" altLang="ja-JP" dirty="0" smtClean="0"/>
                        <a:t>0.1</a:t>
                      </a:r>
                      <a:endParaRPr kumimoji="1" lang="ja-JP" altLang="en-US" dirty="0"/>
                    </a:p>
                  </a:txBody>
                  <a:tcPr/>
                </a:tc>
                <a:tc>
                  <a:txBody>
                    <a:bodyPr/>
                    <a:lstStyle/>
                    <a:p>
                      <a:pPr algn="ctr"/>
                      <a:r>
                        <a:rPr kumimoji="1" lang="en-US" altLang="ja-JP" dirty="0" smtClean="0"/>
                        <a:t>0.2</a:t>
                      </a:r>
                      <a:endParaRPr kumimoji="1" lang="ja-JP" altLang="en-US" dirty="0"/>
                    </a:p>
                  </a:txBody>
                  <a:tcPr/>
                </a:tc>
                <a:tc>
                  <a:txBody>
                    <a:bodyPr/>
                    <a:lstStyle/>
                    <a:p>
                      <a:pPr algn="ctr"/>
                      <a:r>
                        <a:rPr kumimoji="1" lang="en-US" altLang="ja-JP" dirty="0" smtClean="0"/>
                        <a:t>0.3</a:t>
                      </a:r>
                      <a:endParaRPr kumimoji="1" lang="ja-JP" altLang="en-US" dirty="0"/>
                    </a:p>
                  </a:txBody>
                  <a:tcPr/>
                </a:tc>
              </a:tr>
              <a:tr h="450614">
                <a:tc>
                  <a:txBody>
                    <a:bodyPr/>
                    <a:lstStyle/>
                    <a:p>
                      <a:pPr algn="r"/>
                      <a:r>
                        <a:rPr kumimoji="1" lang="ja-JP" altLang="en-US" dirty="0" smtClean="0"/>
                        <a:t>電圧</a:t>
                      </a:r>
                      <a:r>
                        <a:rPr kumimoji="1" lang="en-US" altLang="ja-JP" dirty="0" smtClean="0"/>
                        <a:t>1500(V)</a:t>
                      </a:r>
                    </a:p>
                  </a:txBody>
                  <a:tcPr/>
                </a:tc>
                <a:tc>
                  <a:txBody>
                    <a:bodyPr/>
                    <a:lstStyle/>
                    <a:p>
                      <a:pPr algn="r"/>
                      <a:r>
                        <a:rPr kumimoji="1" lang="en-US" altLang="ja-JP" dirty="0" smtClean="0"/>
                        <a:t>0/</a:t>
                      </a:r>
                      <a:r>
                        <a:rPr kumimoji="1" lang="ja-JP" altLang="en-US" dirty="0" smtClean="0"/>
                        <a:t>分</a:t>
                      </a:r>
                      <a:endParaRPr kumimoji="1" lang="en-US" altLang="ja-JP" dirty="0" smtClean="0"/>
                    </a:p>
                  </a:txBody>
                  <a:tcPr/>
                </a:tc>
                <a:tc>
                  <a:txBody>
                    <a:bodyPr/>
                    <a:lstStyle/>
                    <a:p>
                      <a:pPr algn="r"/>
                      <a:r>
                        <a:rPr kumimoji="1" lang="en-US" altLang="ja-JP" dirty="0" smtClean="0"/>
                        <a:t>0</a:t>
                      </a:r>
                      <a:endParaRPr kumimoji="1" lang="ja-JP" altLang="en-US" dirty="0"/>
                    </a:p>
                  </a:txBody>
                  <a:tcPr/>
                </a:tc>
                <a:tc>
                  <a:txBody>
                    <a:bodyPr/>
                    <a:lstStyle/>
                    <a:p>
                      <a:pPr algn="r"/>
                      <a:r>
                        <a:rPr kumimoji="1" lang="en-US" altLang="ja-JP" dirty="0" smtClean="0"/>
                        <a:t>0</a:t>
                      </a:r>
                      <a:endParaRPr kumimoji="1" lang="ja-JP" altLang="en-US" dirty="0"/>
                    </a:p>
                  </a:txBody>
                  <a:tcPr/>
                </a:tc>
              </a:tr>
              <a:tr h="450614">
                <a:tc>
                  <a:txBody>
                    <a:bodyPr/>
                    <a:lstStyle/>
                    <a:p>
                      <a:pPr algn="r"/>
                      <a:r>
                        <a:rPr kumimoji="1" lang="en-US" altLang="ja-JP" dirty="0" smtClean="0"/>
                        <a:t>1600</a:t>
                      </a:r>
                      <a:endParaRPr kumimoji="1" lang="ja-JP" altLang="en-US" dirty="0"/>
                    </a:p>
                  </a:txBody>
                  <a:tcPr/>
                </a:tc>
                <a:tc>
                  <a:txBody>
                    <a:bodyPr/>
                    <a:lstStyle/>
                    <a:p>
                      <a:pPr algn="r"/>
                      <a:r>
                        <a:rPr kumimoji="1" lang="en-US" altLang="ja-JP" dirty="0" smtClean="0"/>
                        <a:t>2</a:t>
                      </a:r>
                      <a:endParaRPr kumimoji="1" lang="ja-JP" altLang="en-US" dirty="0"/>
                    </a:p>
                  </a:txBody>
                  <a:tcPr/>
                </a:tc>
                <a:tc>
                  <a:txBody>
                    <a:bodyPr/>
                    <a:lstStyle/>
                    <a:p>
                      <a:pPr algn="r"/>
                      <a:r>
                        <a:rPr kumimoji="1" lang="en-US" altLang="ja-JP" dirty="0" smtClean="0"/>
                        <a:t>0</a:t>
                      </a:r>
                      <a:endParaRPr kumimoji="1" lang="ja-JP" altLang="en-US" dirty="0"/>
                    </a:p>
                  </a:txBody>
                  <a:tcPr/>
                </a:tc>
                <a:tc>
                  <a:txBody>
                    <a:bodyPr/>
                    <a:lstStyle/>
                    <a:p>
                      <a:pPr algn="r"/>
                      <a:r>
                        <a:rPr kumimoji="1" lang="en-US" altLang="ja-JP" dirty="0" smtClean="0"/>
                        <a:t>0</a:t>
                      </a:r>
                      <a:endParaRPr kumimoji="1" lang="ja-JP" altLang="en-US" dirty="0"/>
                    </a:p>
                  </a:txBody>
                  <a:tcPr/>
                </a:tc>
              </a:tr>
              <a:tr h="450614">
                <a:tc>
                  <a:txBody>
                    <a:bodyPr/>
                    <a:lstStyle/>
                    <a:p>
                      <a:pPr algn="r"/>
                      <a:r>
                        <a:rPr kumimoji="1" lang="en-US" altLang="ja-JP" dirty="0" smtClean="0"/>
                        <a:t>1700</a:t>
                      </a:r>
                      <a:endParaRPr kumimoji="1" lang="ja-JP" altLang="en-US" dirty="0"/>
                    </a:p>
                  </a:txBody>
                  <a:tcPr/>
                </a:tc>
                <a:tc>
                  <a:txBody>
                    <a:bodyPr/>
                    <a:lstStyle/>
                    <a:p>
                      <a:pPr algn="r"/>
                      <a:r>
                        <a:rPr kumimoji="1" lang="en-US" altLang="ja-JP" dirty="0" smtClean="0"/>
                        <a:t>2</a:t>
                      </a:r>
                      <a:endParaRPr kumimoji="1" lang="ja-JP" altLang="en-US" dirty="0"/>
                    </a:p>
                  </a:txBody>
                  <a:tcPr/>
                </a:tc>
                <a:tc>
                  <a:txBody>
                    <a:bodyPr/>
                    <a:lstStyle/>
                    <a:p>
                      <a:pPr algn="r"/>
                      <a:r>
                        <a:rPr kumimoji="1" lang="en-US" altLang="ja-JP" dirty="0" smtClean="0"/>
                        <a:t>0</a:t>
                      </a:r>
                      <a:endParaRPr kumimoji="1" lang="ja-JP" altLang="en-US" dirty="0"/>
                    </a:p>
                  </a:txBody>
                  <a:tcPr/>
                </a:tc>
                <a:tc>
                  <a:txBody>
                    <a:bodyPr/>
                    <a:lstStyle/>
                    <a:p>
                      <a:pPr algn="r"/>
                      <a:r>
                        <a:rPr kumimoji="1" lang="en-US" altLang="ja-JP" dirty="0" smtClean="0"/>
                        <a:t>0</a:t>
                      </a:r>
                      <a:endParaRPr kumimoji="1" lang="ja-JP" altLang="en-US" dirty="0"/>
                    </a:p>
                  </a:txBody>
                  <a:tcPr/>
                </a:tc>
              </a:tr>
              <a:tr h="450614">
                <a:tc>
                  <a:txBody>
                    <a:bodyPr/>
                    <a:lstStyle/>
                    <a:p>
                      <a:pPr algn="r"/>
                      <a:r>
                        <a:rPr kumimoji="1" lang="en-US" altLang="ja-JP" dirty="0" smtClean="0"/>
                        <a:t>1800</a:t>
                      </a:r>
                      <a:endParaRPr kumimoji="1" lang="ja-JP" altLang="en-US" dirty="0"/>
                    </a:p>
                  </a:txBody>
                  <a:tcPr/>
                </a:tc>
                <a:tc>
                  <a:txBody>
                    <a:bodyPr/>
                    <a:lstStyle/>
                    <a:p>
                      <a:pPr algn="r"/>
                      <a:r>
                        <a:rPr kumimoji="1" lang="en-US" altLang="ja-JP" dirty="0" smtClean="0"/>
                        <a:t>3</a:t>
                      </a:r>
                      <a:endParaRPr kumimoji="1" lang="ja-JP" altLang="en-US" dirty="0"/>
                    </a:p>
                  </a:txBody>
                  <a:tcPr/>
                </a:tc>
                <a:tc>
                  <a:txBody>
                    <a:bodyPr/>
                    <a:lstStyle/>
                    <a:p>
                      <a:pPr algn="r"/>
                      <a:r>
                        <a:rPr kumimoji="1" lang="en-US" altLang="ja-JP" dirty="0" smtClean="0"/>
                        <a:t>0</a:t>
                      </a:r>
                      <a:endParaRPr kumimoji="1" lang="ja-JP" altLang="en-US" dirty="0"/>
                    </a:p>
                  </a:txBody>
                  <a:tcPr/>
                </a:tc>
                <a:tc>
                  <a:txBody>
                    <a:bodyPr/>
                    <a:lstStyle/>
                    <a:p>
                      <a:pPr algn="r"/>
                      <a:r>
                        <a:rPr kumimoji="1" lang="en-US" altLang="ja-JP" dirty="0" smtClean="0"/>
                        <a:t>0</a:t>
                      </a:r>
                      <a:endParaRPr kumimoji="1" lang="ja-JP" altLang="en-US" dirty="0"/>
                    </a:p>
                  </a:txBody>
                  <a:tcPr/>
                </a:tc>
              </a:tr>
              <a:tr h="450614">
                <a:tc>
                  <a:txBody>
                    <a:bodyPr/>
                    <a:lstStyle/>
                    <a:p>
                      <a:pPr algn="r"/>
                      <a:r>
                        <a:rPr kumimoji="1" lang="en-US" altLang="ja-JP" dirty="0" smtClean="0"/>
                        <a:t>1900</a:t>
                      </a:r>
                      <a:endParaRPr kumimoji="1" lang="ja-JP" altLang="en-US" dirty="0"/>
                    </a:p>
                  </a:txBody>
                  <a:tcPr/>
                </a:tc>
                <a:tc>
                  <a:txBody>
                    <a:bodyPr/>
                    <a:lstStyle/>
                    <a:p>
                      <a:pPr algn="r"/>
                      <a:r>
                        <a:rPr kumimoji="1" lang="en-US" altLang="ja-JP" dirty="0" smtClean="0"/>
                        <a:t>4</a:t>
                      </a:r>
                      <a:endParaRPr kumimoji="1" lang="ja-JP" altLang="en-US" dirty="0"/>
                    </a:p>
                  </a:txBody>
                  <a:tcPr/>
                </a:tc>
                <a:tc>
                  <a:txBody>
                    <a:bodyPr/>
                    <a:lstStyle/>
                    <a:p>
                      <a:pPr algn="r"/>
                      <a:r>
                        <a:rPr kumimoji="1" lang="en-US" altLang="ja-JP" dirty="0" smtClean="0"/>
                        <a:t>1</a:t>
                      </a:r>
                      <a:endParaRPr kumimoji="1" lang="ja-JP" altLang="en-US" dirty="0"/>
                    </a:p>
                  </a:txBody>
                  <a:tcPr/>
                </a:tc>
                <a:tc>
                  <a:txBody>
                    <a:bodyPr/>
                    <a:lstStyle/>
                    <a:p>
                      <a:pPr algn="r"/>
                      <a:r>
                        <a:rPr kumimoji="1" lang="en-US" altLang="ja-JP" dirty="0" smtClean="0"/>
                        <a:t>0</a:t>
                      </a:r>
                      <a:endParaRPr kumimoji="1" lang="ja-JP" altLang="en-US" dirty="0"/>
                    </a:p>
                  </a:txBody>
                  <a:tcPr/>
                </a:tc>
              </a:tr>
              <a:tr h="450614">
                <a:tc>
                  <a:txBody>
                    <a:bodyPr/>
                    <a:lstStyle/>
                    <a:p>
                      <a:pPr algn="r"/>
                      <a:r>
                        <a:rPr kumimoji="1" lang="en-US" altLang="ja-JP" dirty="0" smtClean="0"/>
                        <a:t>2000</a:t>
                      </a:r>
                      <a:endParaRPr kumimoji="1" lang="ja-JP" altLang="en-US" dirty="0"/>
                    </a:p>
                  </a:txBody>
                  <a:tcPr/>
                </a:tc>
                <a:tc>
                  <a:txBody>
                    <a:bodyPr/>
                    <a:lstStyle/>
                    <a:p>
                      <a:pPr algn="r"/>
                      <a:r>
                        <a:rPr kumimoji="1" lang="en-US" altLang="ja-JP" dirty="0" smtClean="0"/>
                        <a:t>5</a:t>
                      </a:r>
                      <a:endParaRPr kumimoji="1" lang="ja-JP" altLang="en-US" dirty="0"/>
                    </a:p>
                  </a:txBody>
                  <a:tcPr/>
                </a:tc>
                <a:tc>
                  <a:txBody>
                    <a:bodyPr/>
                    <a:lstStyle/>
                    <a:p>
                      <a:pPr algn="r"/>
                      <a:r>
                        <a:rPr kumimoji="1" lang="en-US" altLang="ja-JP" dirty="0" smtClean="0"/>
                        <a:t>1</a:t>
                      </a:r>
                      <a:endParaRPr kumimoji="1" lang="ja-JP" altLang="en-US" dirty="0"/>
                    </a:p>
                  </a:txBody>
                  <a:tcPr/>
                </a:tc>
                <a:tc>
                  <a:txBody>
                    <a:bodyPr/>
                    <a:lstStyle/>
                    <a:p>
                      <a:pPr algn="r"/>
                      <a:r>
                        <a:rPr kumimoji="1" lang="en-US" altLang="ja-JP" dirty="0" smtClean="0"/>
                        <a:t>1</a:t>
                      </a:r>
                      <a:endParaRPr kumimoji="1" lang="ja-JP" altLang="en-US" dirty="0"/>
                    </a:p>
                  </a:txBody>
                  <a:tcPr/>
                </a:tc>
              </a:tr>
              <a:tr h="450614">
                <a:tc>
                  <a:txBody>
                    <a:bodyPr/>
                    <a:lstStyle/>
                    <a:p>
                      <a:pPr algn="r"/>
                      <a:r>
                        <a:rPr kumimoji="1" lang="en-US" altLang="ja-JP" dirty="0" smtClean="0"/>
                        <a:t>2100</a:t>
                      </a:r>
                      <a:endParaRPr kumimoji="1" lang="ja-JP" altLang="en-US" dirty="0"/>
                    </a:p>
                  </a:txBody>
                  <a:tcPr/>
                </a:tc>
                <a:tc>
                  <a:txBody>
                    <a:bodyPr/>
                    <a:lstStyle/>
                    <a:p>
                      <a:pPr algn="r"/>
                      <a:r>
                        <a:rPr kumimoji="1" lang="en-US" altLang="ja-JP" dirty="0" smtClean="0"/>
                        <a:t>10</a:t>
                      </a:r>
                      <a:endParaRPr kumimoji="1" lang="ja-JP" altLang="en-US" dirty="0"/>
                    </a:p>
                  </a:txBody>
                  <a:tcPr/>
                </a:tc>
                <a:tc>
                  <a:txBody>
                    <a:bodyPr/>
                    <a:lstStyle/>
                    <a:p>
                      <a:pPr algn="r"/>
                      <a:r>
                        <a:rPr kumimoji="1" lang="en-US" altLang="ja-JP" dirty="0" smtClean="0"/>
                        <a:t>2</a:t>
                      </a:r>
                      <a:endParaRPr kumimoji="1" lang="ja-JP" altLang="en-US" dirty="0"/>
                    </a:p>
                  </a:txBody>
                  <a:tcPr/>
                </a:tc>
                <a:tc>
                  <a:txBody>
                    <a:bodyPr/>
                    <a:lstStyle/>
                    <a:p>
                      <a:pPr algn="r"/>
                      <a:r>
                        <a:rPr kumimoji="1" lang="en-US" altLang="ja-JP" dirty="0" smtClean="0"/>
                        <a:t>6</a:t>
                      </a:r>
                      <a:endParaRPr kumimoji="1" lang="ja-JP" altLang="en-US" dirty="0"/>
                    </a:p>
                  </a:txBody>
                  <a:tcPr/>
                </a:tc>
              </a:tr>
              <a:tr h="450614">
                <a:tc>
                  <a:txBody>
                    <a:bodyPr/>
                    <a:lstStyle/>
                    <a:p>
                      <a:pPr algn="r"/>
                      <a:r>
                        <a:rPr kumimoji="1" lang="en-US" altLang="ja-JP" dirty="0" smtClean="0"/>
                        <a:t>2200</a:t>
                      </a:r>
                      <a:endParaRPr kumimoji="1" lang="ja-JP" altLang="en-US" dirty="0"/>
                    </a:p>
                  </a:txBody>
                  <a:tcPr/>
                </a:tc>
                <a:tc>
                  <a:txBody>
                    <a:bodyPr/>
                    <a:lstStyle/>
                    <a:p>
                      <a:pPr algn="r"/>
                      <a:r>
                        <a:rPr kumimoji="1" lang="en-US" altLang="ja-JP" dirty="0" smtClean="0"/>
                        <a:t>21</a:t>
                      </a:r>
                      <a:endParaRPr kumimoji="1" lang="ja-JP" altLang="en-US" dirty="0"/>
                    </a:p>
                  </a:txBody>
                  <a:tcPr/>
                </a:tc>
                <a:tc>
                  <a:txBody>
                    <a:bodyPr/>
                    <a:lstStyle/>
                    <a:p>
                      <a:pPr algn="r"/>
                      <a:r>
                        <a:rPr kumimoji="1" lang="en-US" altLang="ja-JP" dirty="0" smtClean="0"/>
                        <a:t>4</a:t>
                      </a:r>
                      <a:endParaRPr kumimoji="1" lang="ja-JP" altLang="en-US" dirty="0"/>
                    </a:p>
                  </a:txBody>
                  <a:tcPr/>
                </a:tc>
                <a:tc>
                  <a:txBody>
                    <a:bodyPr/>
                    <a:lstStyle/>
                    <a:p>
                      <a:pPr algn="r"/>
                      <a:r>
                        <a:rPr kumimoji="1" lang="en-US" altLang="ja-JP" dirty="0" smtClean="0"/>
                        <a:t>5</a:t>
                      </a:r>
                      <a:endParaRPr kumimoji="1" lang="ja-JP" altLang="en-US" dirty="0"/>
                    </a:p>
                  </a:txBody>
                  <a:tcPr/>
                </a:tc>
              </a:tr>
              <a:tr h="450614">
                <a:tc>
                  <a:txBody>
                    <a:bodyPr/>
                    <a:lstStyle/>
                    <a:p>
                      <a:pPr algn="r"/>
                      <a:r>
                        <a:rPr kumimoji="1" lang="en-US" altLang="ja-JP" dirty="0" smtClean="0"/>
                        <a:t>2300</a:t>
                      </a:r>
                      <a:endParaRPr kumimoji="1" lang="ja-JP" altLang="en-US" dirty="0"/>
                    </a:p>
                  </a:txBody>
                  <a:tcPr/>
                </a:tc>
                <a:tc>
                  <a:txBody>
                    <a:bodyPr/>
                    <a:lstStyle/>
                    <a:p>
                      <a:pPr algn="r"/>
                      <a:r>
                        <a:rPr kumimoji="1" lang="ja-JP" altLang="en-US" dirty="0" smtClean="0"/>
                        <a:t>放電</a:t>
                      </a:r>
                      <a:endParaRPr kumimoji="1" lang="ja-JP" altLang="en-US" dirty="0"/>
                    </a:p>
                  </a:txBody>
                  <a:tcPr/>
                </a:tc>
                <a:tc>
                  <a:txBody>
                    <a:bodyPr/>
                    <a:lstStyle/>
                    <a:p>
                      <a:pPr algn="r"/>
                      <a:r>
                        <a:rPr kumimoji="1" lang="en-US" altLang="ja-JP" dirty="0" smtClean="0"/>
                        <a:t>21</a:t>
                      </a:r>
                      <a:endParaRPr kumimoji="1" lang="ja-JP" altLang="en-US" dirty="0"/>
                    </a:p>
                  </a:txBody>
                  <a:tcPr/>
                </a:tc>
                <a:tc>
                  <a:txBody>
                    <a:bodyPr/>
                    <a:lstStyle/>
                    <a:p>
                      <a:pPr algn="r"/>
                      <a:r>
                        <a:rPr kumimoji="1" lang="en-US" altLang="ja-JP" dirty="0" smtClean="0"/>
                        <a:t>5</a:t>
                      </a:r>
                      <a:endParaRPr kumimoji="1" lang="ja-JP" altLang="en-US" dirty="0"/>
                    </a:p>
                  </a:txBody>
                  <a:tcPr/>
                </a:tc>
              </a:tr>
              <a:tr h="450614">
                <a:tc>
                  <a:txBody>
                    <a:bodyPr/>
                    <a:lstStyle/>
                    <a:p>
                      <a:pPr algn="r"/>
                      <a:r>
                        <a:rPr kumimoji="1" lang="en-US" altLang="ja-JP" dirty="0" smtClean="0"/>
                        <a:t>2400</a:t>
                      </a:r>
                      <a:endParaRPr kumimoji="1" lang="ja-JP" altLang="en-US" dirty="0"/>
                    </a:p>
                  </a:txBody>
                  <a:tcPr/>
                </a:tc>
                <a:tc>
                  <a:txBody>
                    <a:bodyPr/>
                    <a:lstStyle/>
                    <a:p>
                      <a:pPr algn="r"/>
                      <a:endParaRPr kumimoji="1" lang="ja-JP" altLang="en-US" dirty="0"/>
                    </a:p>
                  </a:txBody>
                  <a:tcPr/>
                </a:tc>
                <a:tc>
                  <a:txBody>
                    <a:bodyPr/>
                    <a:lstStyle/>
                    <a:p>
                      <a:pPr algn="r"/>
                      <a:r>
                        <a:rPr kumimoji="1" lang="en-US" altLang="ja-JP" dirty="0" smtClean="0"/>
                        <a:t>57</a:t>
                      </a:r>
                      <a:endParaRPr kumimoji="1" lang="ja-JP" altLang="en-US" dirty="0"/>
                    </a:p>
                  </a:txBody>
                  <a:tcPr/>
                </a:tc>
                <a:tc>
                  <a:txBody>
                    <a:bodyPr/>
                    <a:lstStyle/>
                    <a:p>
                      <a:pPr algn="r"/>
                      <a:r>
                        <a:rPr kumimoji="1" lang="en-US" altLang="ja-JP" dirty="0" smtClean="0"/>
                        <a:t>9</a:t>
                      </a:r>
                      <a:endParaRPr kumimoji="1" lang="ja-JP" altLang="en-US" dirty="0"/>
                    </a:p>
                  </a:txBody>
                  <a:tcPr/>
                </a:tc>
              </a:tr>
              <a:tr h="450614">
                <a:tc>
                  <a:txBody>
                    <a:bodyPr/>
                    <a:lstStyle/>
                    <a:p>
                      <a:pPr algn="r"/>
                      <a:r>
                        <a:rPr kumimoji="1" lang="en-US" altLang="ja-JP" dirty="0" smtClean="0"/>
                        <a:t>2500</a:t>
                      </a:r>
                      <a:endParaRPr kumimoji="1" lang="ja-JP" altLang="en-US" dirty="0"/>
                    </a:p>
                  </a:txBody>
                  <a:tcPr/>
                </a:tc>
                <a:tc>
                  <a:txBody>
                    <a:bodyPr/>
                    <a:lstStyle/>
                    <a:p>
                      <a:pPr algn="r"/>
                      <a:endParaRPr kumimoji="1" lang="ja-JP" altLang="en-US" dirty="0"/>
                    </a:p>
                  </a:txBody>
                  <a:tcPr/>
                </a:tc>
                <a:tc>
                  <a:txBody>
                    <a:bodyPr/>
                    <a:lstStyle/>
                    <a:p>
                      <a:pPr algn="r"/>
                      <a:r>
                        <a:rPr kumimoji="1" lang="ja-JP" altLang="en-US" dirty="0" smtClean="0"/>
                        <a:t>放電</a:t>
                      </a:r>
                      <a:endParaRPr kumimoji="1" lang="ja-JP" altLang="en-US" dirty="0"/>
                    </a:p>
                  </a:txBody>
                  <a:tcPr/>
                </a:tc>
                <a:tc>
                  <a:txBody>
                    <a:bodyPr/>
                    <a:lstStyle/>
                    <a:p>
                      <a:pPr algn="r"/>
                      <a:r>
                        <a:rPr kumimoji="1" lang="ja-JP" altLang="en-US" dirty="0" smtClean="0"/>
                        <a:t>放電</a:t>
                      </a:r>
                      <a:endParaRPr kumimoji="1" lang="ja-JP" altLang="en-US"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14290"/>
            <a:ext cx="8229600" cy="6357982"/>
          </a:xfrm>
        </p:spPr>
        <p:txBody>
          <a:bodyPr>
            <a:normAutofit/>
          </a:bodyPr>
          <a:lstStyle/>
          <a:p>
            <a:pPr>
              <a:buNone/>
            </a:pPr>
            <a:r>
              <a:rPr kumimoji="1" lang="ja-JP" altLang="en-US" dirty="0" smtClean="0"/>
              <a:t>これを見る</a:t>
            </a:r>
            <a:r>
              <a:rPr lang="ja-JP" altLang="en-US" dirty="0" smtClean="0"/>
              <a:t>と、</a:t>
            </a:r>
            <a:r>
              <a:rPr kumimoji="1" lang="ja-JP" altLang="en-US" dirty="0" smtClean="0"/>
              <a:t>確かに高電圧にすればするほど信号の数は増える。しかし、この信号は本当に宇宙線や放射線を見ているのか？</a:t>
            </a:r>
            <a:endParaRPr kumimoji="1" lang="en-US" altLang="ja-JP" dirty="0" smtClean="0"/>
          </a:p>
          <a:p>
            <a:endParaRPr lang="en-US" altLang="ja-JP" dirty="0"/>
          </a:p>
          <a:p>
            <a:endParaRPr kumimoji="1" lang="en-US" altLang="ja-JP" dirty="0" smtClean="0"/>
          </a:p>
          <a:p>
            <a:pPr>
              <a:buNone/>
            </a:pPr>
            <a:r>
              <a:rPr lang="ja-JP" altLang="en-US" dirty="0"/>
              <a:t>そこ</a:t>
            </a:r>
            <a:r>
              <a:rPr lang="ja-JP" altLang="en-US" dirty="0" smtClean="0"/>
              <a:t>で、シンチレータを使って</a:t>
            </a:r>
            <a:r>
              <a:rPr lang="en-US" altLang="ja-JP" dirty="0" smtClean="0"/>
              <a:t>coincidence</a:t>
            </a:r>
            <a:r>
              <a:rPr lang="ja-JP" altLang="en-US" dirty="0" smtClean="0"/>
              <a:t>を取ってみた。</a:t>
            </a:r>
            <a:endParaRPr lang="en-US" altLang="ja-JP" dirty="0" smtClean="0"/>
          </a:p>
          <a:p>
            <a:pPr>
              <a:buNone/>
            </a:pPr>
            <a:r>
              <a:rPr lang="en-US" altLang="ja-JP" dirty="0"/>
              <a:t> </a:t>
            </a:r>
            <a:r>
              <a:rPr lang="en-US" altLang="ja-JP" dirty="0" smtClean="0"/>
              <a:t>             </a:t>
            </a:r>
            <a:r>
              <a:rPr lang="ja-JP" altLang="en-US" dirty="0" smtClean="0"/>
              <a:t>その結果、ほとんど</a:t>
            </a:r>
            <a:r>
              <a:rPr lang="en-US" altLang="ja-JP" dirty="0" smtClean="0"/>
              <a:t>coincidence</a:t>
            </a:r>
            <a:r>
              <a:rPr lang="ja-JP" altLang="en-US" dirty="0" smtClean="0"/>
              <a:t>がとれていなかった。</a:t>
            </a:r>
            <a:endParaRPr lang="en-US" altLang="ja-JP" dirty="0" smtClean="0"/>
          </a:p>
          <a:p>
            <a:pPr>
              <a:buNone/>
            </a:pPr>
            <a:endParaRPr lang="en-US" altLang="ja-JP" dirty="0" smtClean="0"/>
          </a:p>
          <a:p>
            <a:pPr>
              <a:buNone/>
            </a:pPr>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sp>
        <p:nvSpPr>
          <p:cNvPr id="4" name="下矢印 3"/>
          <p:cNvSpPr/>
          <p:nvPr/>
        </p:nvSpPr>
        <p:spPr>
          <a:xfrm>
            <a:off x="4286248" y="200024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トライプ矢印 4"/>
          <p:cNvSpPr/>
          <p:nvPr/>
        </p:nvSpPr>
        <p:spPr>
          <a:xfrm>
            <a:off x="571472" y="4071942"/>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28604"/>
            <a:ext cx="8229600" cy="5697559"/>
          </a:xfrm>
        </p:spPr>
        <p:txBody>
          <a:bodyPr>
            <a:normAutofit lnSpcReduction="10000"/>
          </a:bodyPr>
          <a:lstStyle/>
          <a:p>
            <a:pPr>
              <a:buNone/>
            </a:pPr>
            <a:r>
              <a:rPr lang="ja-JP" altLang="en-US" sz="4000" dirty="0" smtClean="0"/>
              <a:t>また、線源</a:t>
            </a:r>
            <a:r>
              <a:rPr lang="en-US" altLang="ja-JP" sz="4000" dirty="0" smtClean="0"/>
              <a:t>(No.3</a:t>
            </a:r>
            <a:r>
              <a:rPr lang="ja-JP" altLang="en-US" sz="4000" dirty="0" smtClean="0"/>
              <a:t>の</a:t>
            </a:r>
            <a:r>
              <a:rPr lang="en-US" altLang="ja-JP" sz="4000" dirty="0" smtClean="0"/>
              <a:t>Cs137</a:t>
            </a:r>
            <a:r>
              <a:rPr lang="ja-JP" altLang="en-US" sz="4000" dirty="0" smtClean="0"/>
              <a:t>や</a:t>
            </a:r>
            <a:r>
              <a:rPr lang="en-US" altLang="ja-JP" sz="4000" dirty="0" smtClean="0"/>
              <a:t>No.1</a:t>
            </a:r>
            <a:r>
              <a:rPr lang="ja-JP" altLang="en-US" sz="4000" dirty="0" smtClean="0"/>
              <a:t>の</a:t>
            </a:r>
            <a:r>
              <a:rPr lang="en-US" altLang="ja-JP" sz="4000" dirty="0" smtClean="0"/>
              <a:t>Co60</a:t>
            </a:r>
            <a:r>
              <a:rPr lang="ja-JP" altLang="en-US" sz="4000" dirty="0" smtClean="0"/>
              <a:t>など</a:t>
            </a:r>
            <a:r>
              <a:rPr lang="en-US" altLang="ja-JP" sz="4000" dirty="0" smtClean="0"/>
              <a:t>)</a:t>
            </a:r>
            <a:r>
              <a:rPr lang="ja-JP" altLang="en-US" sz="4000" dirty="0" smtClean="0"/>
              <a:t>をあてても先に見えていた信号の数は全く変化しなかった。</a:t>
            </a:r>
            <a:endParaRPr lang="en-US" altLang="ja-JP" sz="4000" dirty="0" smtClean="0"/>
          </a:p>
          <a:p>
            <a:pPr>
              <a:buNone/>
            </a:pPr>
            <a:r>
              <a:rPr lang="ja-JP" altLang="en-US" dirty="0" smtClean="0"/>
              <a:t>　　　　　</a:t>
            </a:r>
            <a:endParaRPr lang="en-US" altLang="ja-JP" dirty="0" smtClean="0"/>
          </a:p>
          <a:p>
            <a:pPr>
              <a:buNone/>
            </a:pPr>
            <a:endParaRPr lang="en-US" altLang="ja-JP" dirty="0" smtClean="0"/>
          </a:p>
          <a:p>
            <a:pPr>
              <a:buNone/>
            </a:pPr>
            <a:r>
              <a:rPr lang="ja-JP" altLang="en-US" sz="4000" dirty="0" smtClean="0"/>
              <a:t>ただ、</a:t>
            </a:r>
            <a:r>
              <a:rPr lang="en-US" altLang="ja-JP" sz="4000" dirty="0" smtClean="0"/>
              <a:t>1mv</a:t>
            </a:r>
            <a:r>
              <a:rPr lang="ja-JP" altLang="en-US" sz="4000" dirty="0" smtClean="0"/>
              <a:t>程度の幅で線源に対して反応する信号らしきものは一度だけ見えていた。</a:t>
            </a:r>
            <a:r>
              <a:rPr lang="en-US" altLang="ja-JP" sz="4000" dirty="0" smtClean="0"/>
              <a:t>(Ar0.1</a:t>
            </a:r>
            <a:r>
              <a:rPr lang="ja-JP" altLang="en-US" sz="4000" dirty="0" smtClean="0"/>
              <a:t>気圧　電圧</a:t>
            </a:r>
            <a:r>
              <a:rPr lang="en-US" altLang="ja-JP" sz="4000" dirty="0" smtClean="0"/>
              <a:t>1300v)</a:t>
            </a:r>
          </a:p>
          <a:p>
            <a:pPr>
              <a:buNone/>
            </a:pPr>
            <a:r>
              <a:rPr lang="en-US" altLang="ja-JP" sz="4000" dirty="0" smtClean="0"/>
              <a:t>(</a:t>
            </a:r>
            <a:r>
              <a:rPr lang="ja-JP" altLang="en-US" sz="4000" dirty="0" smtClean="0"/>
              <a:t>動画</a:t>
            </a:r>
            <a:r>
              <a:rPr lang="en-US" altLang="ja-JP" sz="4000" dirty="0" smtClean="0"/>
              <a:t>)</a:t>
            </a:r>
          </a:p>
          <a:p>
            <a:pPr>
              <a:buNone/>
            </a:pP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00042"/>
            <a:ext cx="8229600" cy="5626121"/>
          </a:xfrm>
        </p:spPr>
        <p:txBody>
          <a:bodyPr/>
          <a:lstStyle/>
          <a:p>
            <a:pPr>
              <a:buNone/>
            </a:pPr>
            <a:r>
              <a:rPr kumimoji="1" lang="ja-JP" altLang="en-US" sz="4000" dirty="0" smtClean="0"/>
              <a:t>しかしこれが本来の</a:t>
            </a:r>
            <a:r>
              <a:rPr kumimoji="1" lang="en-US" altLang="ja-JP" sz="4000" dirty="0" smtClean="0"/>
              <a:t>GM</a:t>
            </a:r>
            <a:r>
              <a:rPr kumimoji="1" lang="ja-JP" altLang="en-US" sz="4000" dirty="0" smtClean="0"/>
              <a:t>管の信号とは考えにくい。なぜなら</a:t>
            </a:r>
            <a:endParaRPr kumimoji="1" lang="en-US" altLang="ja-JP" sz="4000" dirty="0" smtClean="0"/>
          </a:p>
          <a:p>
            <a:pPr>
              <a:buNone/>
            </a:pPr>
            <a:r>
              <a:rPr lang="ja-JP" altLang="en-US" sz="4000" dirty="0" smtClean="0"/>
              <a:t>①先に見えていた信号のように再現性が全くない</a:t>
            </a:r>
            <a:r>
              <a:rPr lang="en-US" altLang="ja-JP" sz="4000" dirty="0" smtClean="0"/>
              <a:t>(</a:t>
            </a:r>
            <a:r>
              <a:rPr lang="ja-JP" altLang="en-US" sz="4000" dirty="0" smtClean="0"/>
              <a:t>見えていたのは</a:t>
            </a:r>
            <a:r>
              <a:rPr lang="en-US" altLang="ja-JP" sz="4000" dirty="0" smtClean="0"/>
              <a:t>1</a:t>
            </a:r>
            <a:r>
              <a:rPr lang="ja-JP" altLang="en-US" sz="4000" dirty="0" smtClean="0"/>
              <a:t>度のみ</a:t>
            </a:r>
            <a:r>
              <a:rPr lang="en-US" altLang="ja-JP" sz="4000" dirty="0" smtClean="0"/>
              <a:t>)</a:t>
            </a:r>
          </a:p>
          <a:p>
            <a:pPr>
              <a:buNone/>
            </a:pPr>
            <a:r>
              <a:rPr kumimoji="1" lang="ja-JP" altLang="en-US" sz="4000" dirty="0" smtClean="0"/>
              <a:t>②たとえ比例計数領域でのパルスであったとしても、パルス高が小さすぎる</a:t>
            </a:r>
            <a:endParaRPr kumimoji="1" lang="en-US" altLang="ja-JP" sz="4000" dirty="0" smtClean="0"/>
          </a:p>
          <a:p>
            <a:pPr>
              <a:buNone/>
            </a:pPr>
            <a:endParaRPr kumimoji="1" lang="en-US" altLang="ja-JP" dirty="0" smtClean="0"/>
          </a:p>
          <a:p>
            <a:pPr>
              <a:buNone/>
            </a:pP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57166"/>
            <a:ext cx="8229600" cy="6286544"/>
          </a:xfrm>
        </p:spPr>
        <p:txBody>
          <a:bodyPr/>
          <a:lstStyle/>
          <a:p>
            <a:pPr>
              <a:buNone/>
            </a:pPr>
            <a:r>
              <a:rPr kumimoji="1" lang="ja-JP" altLang="en-US" dirty="0" smtClean="0"/>
              <a:t>その後</a:t>
            </a:r>
            <a:r>
              <a:rPr kumimoji="1" lang="en-US" altLang="ja-JP" dirty="0" smtClean="0"/>
              <a:t>β</a:t>
            </a:r>
            <a:r>
              <a:rPr kumimoji="1" lang="ja-JP" altLang="en-US" dirty="0" smtClean="0"/>
              <a:t>線がなるべく入りやすくなるように</a:t>
            </a:r>
            <a:r>
              <a:rPr kumimoji="1" lang="en-US" altLang="ja-JP" dirty="0" smtClean="0"/>
              <a:t>GM</a:t>
            </a:r>
            <a:r>
              <a:rPr kumimoji="1" lang="ja-JP" altLang="en-US" dirty="0" smtClean="0"/>
              <a:t>管の本体に穴をあけ、それを密度の小さいファイルケース</a:t>
            </a:r>
            <a:r>
              <a:rPr kumimoji="1" lang="en-US" altLang="ja-JP" dirty="0" smtClean="0"/>
              <a:t>(</a:t>
            </a:r>
            <a:r>
              <a:rPr kumimoji="1" lang="ja-JP" altLang="en-US" dirty="0" smtClean="0"/>
              <a:t>水に浮いたので</a:t>
            </a:r>
            <a:r>
              <a:rPr kumimoji="1" lang="en-US" altLang="ja-JP" dirty="0" smtClean="0"/>
              <a:t>1g/cm3</a:t>
            </a:r>
            <a:r>
              <a:rPr kumimoji="1" lang="ja-JP" altLang="en-US" dirty="0" smtClean="0"/>
              <a:t>以下</a:t>
            </a:r>
            <a:r>
              <a:rPr kumimoji="1" lang="en-US" altLang="ja-JP" dirty="0" smtClean="0"/>
              <a:t>)</a:t>
            </a:r>
          </a:p>
          <a:p>
            <a:pPr>
              <a:buNone/>
            </a:pPr>
            <a:r>
              <a:rPr lang="ja-JP" altLang="en-US" dirty="0" smtClean="0"/>
              <a:t>などでふさいで実験してみても結果は同じだった。</a:t>
            </a:r>
            <a:endParaRPr lang="en-US" altLang="ja-JP" dirty="0" smtClean="0"/>
          </a:p>
          <a:p>
            <a:pPr>
              <a:buNone/>
            </a:pPr>
            <a:endParaRPr kumimoji="1" lang="en-US" altLang="ja-JP" dirty="0" smtClean="0"/>
          </a:p>
          <a:p>
            <a:pPr>
              <a:buNone/>
            </a:pPr>
            <a:endParaRPr kumimoji="1" lang="en-US" altLang="ja-JP" dirty="0" smtClean="0"/>
          </a:p>
          <a:p>
            <a:pPr>
              <a:buNone/>
            </a:pPr>
            <a:endParaRPr lang="en-US" altLang="ja-JP" dirty="0" smtClean="0"/>
          </a:p>
          <a:p>
            <a:pPr>
              <a:buNone/>
            </a:pPr>
            <a:endParaRPr kumimoji="1" lang="en-US" altLang="ja-JP" dirty="0" smtClean="0"/>
          </a:p>
          <a:p>
            <a:pPr>
              <a:buNone/>
            </a:pPr>
            <a:endParaRPr lang="en-US" altLang="ja-JP" dirty="0" smtClean="0"/>
          </a:p>
          <a:p>
            <a:pPr>
              <a:buNone/>
            </a:pPr>
            <a:endParaRPr kumimoji="1" lang="en-US" altLang="ja-JP" dirty="0" smtClean="0"/>
          </a:p>
          <a:p>
            <a:pPr>
              <a:buNone/>
            </a:pPr>
            <a:endParaRPr lang="en-US" altLang="ja-JP" dirty="0" smtClean="0"/>
          </a:p>
        </p:txBody>
      </p:sp>
      <p:pic>
        <p:nvPicPr>
          <p:cNvPr id="2050" name="Picture 2" descr="C:\Documents and Settings\pone2008\My Documents\My Pictures\実験写真\実験写真 19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57290" y="2857496"/>
            <a:ext cx="6673848" cy="375091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57166"/>
            <a:ext cx="8229600" cy="6286544"/>
          </a:xfrm>
        </p:spPr>
        <p:txBody>
          <a:bodyPr/>
          <a:lstStyle/>
          <a:p>
            <a:pPr>
              <a:buNone/>
            </a:pPr>
            <a:r>
              <a:rPr kumimoji="1" lang="ja-JP" altLang="en-US" dirty="0" smtClean="0"/>
              <a:t>　　この、</a:t>
            </a:r>
            <a:r>
              <a:rPr kumimoji="1" lang="en-US" altLang="ja-JP" dirty="0" smtClean="0"/>
              <a:t>coincidence</a:t>
            </a:r>
            <a:r>
              <a:rPr kumimoji="1" lang="ja-JP" altLang="en-US" dirty="0" smtClean="0"/>
              <a:t>がとれておらず、線源にも全く反応しない状況で、もう一度気圧と電圧を変えたときに信号の数がどう変化するかを測定してみた</a:t>
            </a:r>
            <a:r>
              <a:rPr lang="ja-JP" altLang="en-US" dirty="0" smtClean="0"/>
              <a:t>。ちなみに、前回の測定時と比べて変わっているのは</a:t>
            </a:r>
            <a:endParaRPr lang="en-US" altLang="ja-JP" dirty="0" smtClean="0"/>
          </a:p>
          <a:p>
            <a:pPr>
              <a:buNone/>
            </a:pPr>
            <a:r>
              <a:rPr kumimoji="1" lang="ja-JP" altLang="en-US" dirty="0" smtClean="0"/>
              <a:t>①本体に穴</a:t>
            </a:r>
            <a:r>
              <a:rPr lang="ja-JP" altLang="en-US" dirty="0" smtClean="0"/>
              <a:t>をあけた</a:t>
            </a:r>
            <a:endParaRPr kumimoji="1" lang="en-US" altLang="ja-JP" dirty="0" smtClean="0"/>
          </a:p>
          <a:p>
            <a:pPr>
              <a:buNone/>
            </a:pPr>
            <a:r>
              <a:rPr lang="ja-JP" altLang="en-US" dirty="0" smtClean="0"/>
              <a:t>②芯線を</a:t>
            </a:r>
            <a:r>
              <a:rPr lang="en-US" altLang="ja-JP" dirty="0" smtClean="0"/>
              <a:t>0.2mm</a:t>
            </a:r>
            <a:r>
              <a:rPr lang="ja-JP" altLang="en-US" dirty="0" smtClean="0"/>
              <a:t>のステンレスに変えた</a:t>
            </a:r>
            <a:endParaRPr lang="en-US" altLang="ja-JP" dirty="0" smtClean="0"/>
          </a:p>
          <a:p>
            <a:pPr>
              <a:buNone/>
            </a:pPr>
            <a:r>
              <a:rPr lang="ja-JP" altLang="en-US" dirty="0" smtClean="0"/>
              <a:t>③なぜか真空を保つことができなくなったので、ポンプでひきつつ純</a:t>
            </a:r>
            <a:r>
              <a:rPr lang="en-US" altLang="ja-JP" dirty="0" err="1" smtClean="0"/>
              <a:t>Ar</a:t>
            </a:r>
            <a:r>
              <a:rPr lang="ja-JP" altLang="en-US" dirty="0" smtClean="0"/>
              <a:t>を入れ、気圧を安定させるという方法に変えた</a:t>
            </a:r>
            <a:endParaRPr kumimoji="1" lang="en-US" altLang="ja-JP" dirty="0" smtClean="0"/>
          </a:p>
          <a:p>
            <a:pPr>
              <a:buNone/>
            </a:pPr>
            <a:endParaRPr kumimoji="1" lang="en-US" altLang="ja-JP"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85728"/>
            <a:ext cx="8229600" cy="6286544"/>
          </a:xfrm>
        </p:spPr>
        <p:txBody>
          <a:bodyPr>
            <a:normAutofit fontScale="92500" lnSpcReduction="10000"/>
          </a:bodyPr>
          <a:lstStyle/>
          <a:p>
            <a:pPr>
              <a:buNone/>
            </a:pPr>
            <a:r>
              <a:rPr kumimoji="1" lang="ja-JP" altLang="en-US" dirty="0" smtClean="0"/>
              <a:t>その結果、以下のことがわかった。</a:t>
            </a:r>
          </a:p>
          <a:p>
            <a:pPr>
              <a:buNone/>
            </a:pPr>
            <a:r>
              <a:rPr lang="ja-JP" altLang="en-US" dirty="0" smtClean="0"/>
              <a:t>①</a:t>
            </a:r>
            <a:r>
              <a:rPr kumimoji="1" lang="ja-JP" altLang="en-US" dirty="0" smtClean="0"/>
              <a:t>気圧を固定して、電圧を上げていったときの信号の変化を調べると</a:t>
            </a:r>
            <a:r>
              <a:rPr kumimoji="1" lang="en-US" altLang="ja-JP" dirty="0" smtClean="0"/>
              <a:t>(1500v</a:t>
            </a:r>
            <a:r>
              <a:rPr kumimoji="1" lang="ja-JP" altLang="en-US" dirty="0" smtClean="0"/>
              <a:t>から始めて</a:t>
            </a:r>
            <a:r>
              <a:rPr kumimoji="1" lang="en-US" altLang="ja-JP" dirty="0" smtClean="0"/>
              <a:t>3000v</a:t>
            </a:r>
            <a:r>
              <a:rPr kumimoji="1" lang="ja-JP" altLang="en-US" dirty="0" smtClean="0"/>
              <a:t>まで、</a:t>
            </a:r>
            <a:r>
              <a:rPr kumimoji="1" lang="en-US" altLang="ja-JP" dirty="0" smtClean="0"/>
              <a:t>100v</a:t>
            </a:r>
            <a:r>
              <a:rPr kumimoji="1" lang="ja-JP" altLang="en-US" dirty="0" smtClean="0"/>
              <a:t>間隔で各々</a:t>
            </a:r>
            <a:r>
              <a:rPr kumimoji="1" lang="en-US" altLang="ja-JP" dirty="0" smtClean="0"/>
              <a:t>1</a:t>
            </a:r>
            <a:r>
              <a:rPr kumimoji="1" lang="ja-JP" altLang="en-US" dirty="0" smtClean="0"/>
              <a:t>分間ずつ</a:t>
            </a:r>
            <a:r>
              <a:rPr kumimoji="1" lang="en-US" altLang="ja-JP" dirty="0" smtClean="0"/>
              <a:t>)</a:t>
            </a:r>
            <a:r>
              <a:rPr kumimoji="1" lang="ja-JP" altLang="en-US" dirty="0" smtClean="0"/>
              <a:t>全く信号が見えない。</a:t>
            </a:r>
            <a:endParaRPr kumimoji="1" lang="en-US" altLang="ja-JP" dirty="0" smtClean="0"/>
          </a:p>
          <a:p>
            <a:pPr>
              <a:buNone/>
            </a:pPr>
            <a:r>
              <a:rPr lang="ja-JP" altLang="en-US" dirty="0" smtClean="0"/>
              <a:t>②しかし、同じ気圧でもその気圧にした直後に</a:t>
            </a:r>
            <a:r>
              <a:rPr lang="en-US" altLang="ja-JP" dirty="0" smtClean="0"/>
              <a:t>2500v</a:t>
            </a:r>
            <a:r>
              <a:rPr lang="ja-JP" altLang="en-US" dirty="0" smtClean="0"/>
              <a:t>以上の高電圧をいきなりかけると放電は見える。</a:t>
            </a:r>
            <a:endParaRPr lang="en-US" altLang="ja-JP" dirty="0" smtClean="0"/>
          </a:p>
          <a:p>
            <a:pPr>
              <a:buNone/>
            </a:pPr>
            <a:r>
              <a:rPr lang="ja-JP" altLang="en-US" dirty="0" smtClean="0"/>
              <a:t>③例えば</a:t>
            </a:r>
            <a:r>
              <a:rPr lang="en-US" altLang="ja-JP" dirty="0" smtClean="0"/>
              <a:t>0.1atm/3000v</a:t>
            </a:r>
            <a:r>
              <a:rPr lang="ja-JP" altLang="en-US" dirty="0" smtClean="0"/>
              <a:t>で何も見えていない状況において気圧を下げると、連続放電を始めるがそれも</a:t>
            </a:r>
            <a:r>
              <a:rPr lang="en-US" altLang="ja-JP" dirty="0" smtClean="0"/>
              <a:t>2</a:t>
            </a:r>
            <a:r>
              <a:rPr lang="ja-JP" altLang="en-US" dirty="0" smtClean="0"/>
              <a:t>分程度でまばらになる。</a:t>
            </a:r>
            <a:endParaRPr lang="en-US" altLang="ja-JP" dirty="0" smtClean="0"/>
          </a:p>
          <a:p>
            <a:pPr>
              <a:buNone/>
            </a:pPr>
            <a:r>
              <a:rPr lang="ja-JP" altLang="en-US" dirty="0" smtClean="0"/>
              <a:t>④そして、③で下げた気圧のまま①の測定をするとやはり</a:t>
            </a:r>
            <a:r>
              <a:rPr lang="en-US" altLang="ja-JP" dirty="0" smtClean="0"/>
              <a:t>3000v</a:t>
            </a:r>
            <a:r>
              <a:rPr lang="ja-JP" altLang="en-US" dirty="0" smtClean="0"/>
              <a:t>に達してもなにも起こらない。</a:t>
            </a:r>
            <a:endParaRPr lang="en-US" altLang="ja-JP" dirty="0" smtClean="0"/>
          </a:p>
          <a:p>
            <a:pPr>
              <a:buNone/>
            </a:pPr>
            <a:endParaRPr kumimoji="1" lang="en-US" altLang="ja-JP"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85728"/>
            <a:ext cx="8229600" cy="5840435"/>
          </a:xfrm>
        </p:spPr>
        <p:txBody>
          <a:bodyPr>
            <a:normAutofit/>
          </a:bodyPr>
          <a:lstStyle/>
          <a:p>
            <a:pPr>
              <a:buNone/>
            </a:pPr>
            <a:r>
              <a:rPr kumimoji="1" lang="ja-JP" altLang="en-US" dirty="0" smtClean="0"/>
              <a:t>これらの結果から</a:t>
            </a:r>
            <a:r>
              <a:rPr lang="ja-JP" altLang="en-US" dirty="0" smtClean="0"/>
              <a:t>分ることは</a:t>
            </a:r>
            <a:endParaRPr lang="en-US" altLang="ja-JP" dirty="0" smtClean="0"/>
          </a:p>
          <a:p>
            <a:pPr>
              <a:buNone/>
            </a:pPr>
            <a:r>
              <a:rPr lang="en-US" altLang="ja-JP" sz="4000" dirty="0" smtClean="0"/>
              <a:t>ⅰ</a:t>
            </a:r>
            <a:r>
              <a:rPr lang="ja-JP" altLang="en-US" sz="4000" dirty="0" smtClean="0"/>
              <a:t>）我々の</a:t>
            </a:r>
            <a:r>
              <a:rPr lang="en-US" altLang="ja-JP" sz="4000" dirty="0" smtClean="0"/>
              <a:t>GM</a:t>
            </a:r>
            <a:r>
              <a:rPr lang="ja-JP" altLang="en-US" sz="4000" dirty="0" smtClean="0"/>
              <a:t>管は、電圧のゆっくりした変化に対しては放電は起こりにくい</a:t>
            </a:r>
            <a:endParaRPr lang="en-US" altLang="ja-JP" sz="4000" dirty="0" smtClean="0"/>
          </a:p>
          <a:p>
            <a:pPr>
              <a:buNone/>
            </a:pPr>
            <a:r>
              <a:rPr lang="en-US" altLang="ja-JP" sz="4000" dirty="0" smtClean="0"/>
              <a:t>ⅱ</a:t>
            </a:r>
            <a:r>
              <a:rPr lang="ja-JP" altLang="en-US" sz="4000" dirty="0" smtClean="0"/>
              <a:t>）一方、気圧の変化に対しては放電が起こりやすい</a:t>
            </a:r>
            <a:endParaRPr lang="en-US" altLang="ja-JP" sz="4000" dirty="0" smtClean="0"/>
          </a:p>
          <a:p>
            <a:pPr>
              <a:buNone/>
            </a:pPr>
            <a:r>
              <a:rPr lang="en-US" altLang="ja-JP" sz="4000" dirty="0" smtClean="0"/>
              <a:t>ⅲ</a:t>
            </a:r>
            <a:r>
              <a:rPr lang="ja-JP" altLang="en-US" sz="4000" dirty="0" smtClean="0"/>
              <a:t>）一度放電がおこっても、時間がたつと</a:t>
            </a:r>
            <a:r>
              <a:rPr lang="en-US" altLang="ja-JP" sz="4000" dirty="0" smtClean="0"/>
              <a:t>ⅰ</a:t>
            </a:r>
            <a:r>
              <a:rPr lang="ja-JP" altLang="en-US" sz="4000" dirty="0" smtClean="0"/>
              <a:t>）のような状態に落ち着く</a:t>
            </a:r>
            <a:endParaRPr lang="en-US" altLang="ja-JP" sz="4000" dirty="0" smtClean="0"/>
          </a:p>
          <a:p>
            <a:pPr>
              <a:buNone/>
            </a:pPr>
            <a:endParaRPr lang="en-US" altLang="ja-JP" dirty="0" smtClean="0"/>
          </a:p>
          <a:p>
            <a:pPr>
              <a:buNone/>
            </a:pPr>
            <a:endParaRPr lang="en-US" altLang="ja-JP" dirty="0" smtClean="0"/>
          </a:p>
          <a:p>
            <a:pPr>
              <a:buNone/>
            </a:pP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57158" y="357166"/>
            <a:ext cx="8229600" cy="6000792"/>
          </a:xfrm>
        </p:spPr>
        <p:txBody>
          <a:bodyPr>
            <a:normAutofit lnSpcReduction="10000"/>
          </a:bodyPr>
          <a:lstStyle/>
          <a:p>
            <a:pPr>
              <a:buNone/>
            </a:pPr>
            <a:r>
              <a:rPr kumimoji="1" lang="ja-JP" altLang="en-US" dirty="0" smtClean="0"/>
              <a:t>　　ここまできて、</a:t>
            </a:r>
            <a:r>
              <a:rPr lang="ja-JP" altLang="en-US" dirty="0" smtClean="0"/>
              <a:t>どうすればいいか考えあぐねていた・・・</a:t>
            </a:r>
            <a:endParaRPr lang="en-US" altLang="ja-JP" dirty="0" smtClean="0"/>
          </a:p>
          <a:p>
            <a:pPr>
              <a:buNone/>
            </a:pPr>
            <a:endParaRPr kumimoji="1" lang="en-US" altLang="ja-JP" dirty="0" smtClean="0"/>
          </a:p>
          <a:p>
            <a:pPr>
              <a:buNone/>
            </a:pPr>
            <a:endParaRPr lang="en-US" altLang="ja-JP" dirty="0" smtClean="0"/>
          </a:p>
          <a:p>
            <a:pPr>
              <a:buNone/>
            </a:pPr>
            <a:r>
              <a:rPr lang="ja-JP" altLang="en-US" dirty="0" smtClean="0"/>
              <a:t>　　そこで試しに純</a:t>
            </a:r>
            <a:r>
              <a:rPr lang="en-US" altLang="ja-JP" dirty="0" smtClean="0"/>
              <a:t>He</a:t>
            </a:r>
            <a:r>
              <a:rPr lang="ja-JP" altLang="en-US" dirty="0" smtClean="0"/>
              <a:t>で実験を行ったところ・・・</a:t>
            </a:r>
            <a:endParaRPr lang="en-US" altLang="ja-JP" dirty="0" smtClean="0"/>
          </a:p>
          <a:p>
            <a:pPr>
              <a:buNone/>
            </a:pPr>
            <a:r>
              <a:rPr lang="ja-JP" altLang="en-US" dirty="0" smtClean="0"/>
              <a:t>　　（</a:t>
            </a:r>
            <a:r>
              <a:rPr lang="en-US" altLang="ja-JP" dirty="0" smtClean="0"/>
              <a:t>0.1atm ,1500v</a:t>
            </a:r>
            <a:r>
              <a:rPr lang="ja-JP" altLang="en-US" dirty="0" smtClean="0"/>
              <a:t>）</a:t>
            </a:r>
            <a:endParaRPr lang="en-US" altLang="ja-JP" dirty="0" smtClean="0"/>
          </a:p>
          <a:p>
            <a:pPr>
              <a:buNone/>
            </a:pPr>
            <a:endParaRPr kumimoji="1" lang="en-US" altLang="ja-JP" dirty="0" smtClean="0"/>
          </a:p>
          <a:p>
            <a:pPr>
              <a:buNone/>
            </a:pPr>
            <a:r>
              <a:rPr kumimoji="1" lang="ja-JP" altLang="en-US" dirty="0" smtClean="0"/>
              <a:t>　</a:t>
            </a:r>
            <a:endParaRPr kumimoji="1" lang="en-US" altLang="ja-JP" dirty="0" smtClean="0"/>
          </a:p>
          <a:p>
            <a:pPr>
              <a:buNone/>
            </a:pPr>
            <a:r>
              <a:rPr kumimoji="1" lang="ja-JP" altLang="en-US" dirty="0" smtClean="0"/>
              <a:t>　　</a:t>
            </a:r>
            <a:r>
              <a:rPr kumimoji="1" lang="ja-JP" altLang="en-US" u="sng" dirty="0" smtClean="0"/>
              <a:t>なんと、線源に明らかに反応する信号が見えた！！</a:t>
            </a:r>
            <a:r>
              <a:rPr kumimoji="1" lang="en-US" altLang="ja-JP" u="sng" dirty="0" smtClean="0"/>
              <a:t>(</a:t>
            </a:r>
            <a:r>
              <a:rPr kumimoji="1" lang="ja-JP" altLang="en-US" u="sng" dirty="0" smtClean="0"/>
              <a:t>ただ</a:t>
            </a:r>
            <a:r>
              <a:rPr lang="ja-JP" altLang="en-US" u="sng" dirty="0" smtClean="0"/>
              <a:t>、</a:t>
            </a:r>
            <a:r>
              <a:rPr lang="en-US" altLang="ja-JP" u="sng" dirty="0" smtClean="0"/>
              <a:t>He</a:t>
            </a:r>
            <a:r>
              <a:rPr lang="ja-JP" altLang="en-US" u="sng" dirty="0" smtClean="0"/>
              <a:t>のこの反応も再現性がとれていない</a:t>
            </a:r>
            <a:r>
              <a:rPr kumimoji="1" lang="en-US" altLang="ja-JP" u="sng" dirty="0" smtClean="0"/>
              <a:t>)</a:t>
            </a:r>
          </a:p>
          <a:p>
            <a:pPr>
              <a:buNone/>
            </a:pPr>
            <a:endParaRPr kumimoji="1" lang="en-US" altLang="ja-JP" dirty="0" smtClean="0"/>
          </a:p>
        </p:txBody>
      </p:sp>
      <p:sp>
        <p:nvSpPr>
          <p:cNvPr id="5" name="下矢印 4"/>
          <p:cNvSpPr/>
          <p:nvPr/>
        </p:nvSpPr>
        <p:spPr>
          <a:xfrm>
            <a:off x="4286248" y="135729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4286248" y="335756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2976" y="1142984"/>
            <a:ext cx="6667500" cy="4171950"/>
          </a:xfrm>
          <a:prstGeom prst="rect">
            <a:avLst/>
          </a:prstGeom>
          <a:noFill/>
          <a:ln w="9525">
            <a:noFill/>
            <a:round/>
            <a:headEnd/>
            <a:tailEnd/>
          </a:ln>
          <a:effectLst/>
        </p:spPr>
      </p:pic>
      <p:sp>
        <p:nvSpPr>
          <p:cNvPr id="7170" name="Rectangle 2"/>
          <p:cNvSpPr>
            <a:spLocks noChangeArrowheads="1"/>
          </p:cNvSpPr>
          <p:nvPr/>
        </p:nvSpPr>
        <p:spPr bwMode="auto">
          <a:xfrm>
            <a:off x="457200" y="274638"/>
            <a:ext cx="8229600" cy="849312"/>
          </a:xfrm>
          <a:prstGeom prst="rect">
            <a:avLst/>
          </a:prstGeom>
          <a:noFill/>
          <a:ln w="9525">
            <a:noFill/>
            <a:round/>
            <a:headEnd/>
            <a:tailEnd/>
          </a:ln>
          <a:effectLst/>
        </p:spPr>
        <p:txBody>
          <a:bodyPr lIns="90000" tIns="45000" rIns="90000" bIns="45000" anchor="ct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a:solidFill>
                  <a:srgbClr val="000000"/>
                </a:solidFill>
                <a:latin typeface="Calibri" charset="0"/>
                <a:ea typeface="VL ゴシック" charset="0"/>
                <a:cs typeface="VL ゴシック" charset="0"/>
              </a:rPr>
              <a:t>2.</a:t>
            </a:r>
            <a:r>
              <a:rPr lang="ja-JP" sz="4400">
                <a:solidFill>
                  <a:srgbClr val="000000"/>
                </a:solidFill>
                <a:latin typeface="Calibri" charset="0"/>
                <a:ea typeface="ＭＳ Ｐゴシック" charset="-128"/>
              </a:rPr>
              <a:t>セットアップ</a:t>
            </a:r>
          </a:p>
        </p:txBody>
      </p:sp>
      <p:sp>
        <p:nvSpPr>
          <p:cNvPr id="7171" name="Rectangle 3"/>
          <p:cNvSpPr>
            <a:spLocks noChangeArrowheads="1"/>
          </p:cNvSpPr>
          <p:nvPr/>
        </p:nvSpPr>
        <p:spPr bwMode="auto">
          <a:xfrm>
            <a:off x="457200" y="1196975"/>
            <a:ext cx="8229600" cy="4929188"/>
          </a:xfrm>
          <a:prstGeom prst="rect">
            <a:avLst/>
          </a:prstGeom>
          <a:noFill/>
          <a:ln w="9525">
            <a:noFill/>
            <a:round/>
            <a:headEnd/>
            <a:tailEnd/>
          </a:ln>
          <a:effectLst/>
        </p:spPr>
        <p:txBody>
          <a:bodyPr lIns="90000" tIns="45000" rIns="90000" bIns="45000"/>
          <a:lstStyle/>
          <a:p>
            <a:pPr marL="215900" indent="-215900">
              <a:lnSpc>
                <a:spcPct val="10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a:solidFill>
                  <a:srgbClr val="000000"/>
                </a:solidFill>
                <a:latin typeface="Calibri" charset="0"/>
                <a:ea typeface="VL ゴシック" charset="0"/>
                <a:cs typeface="VL ゴシック" charset="0"/>
              </a:rPr>
              <a:t>GM</a:t>
            </a:r>
            <a:r>
              <a:rPr lang="ja-JP" sz="3200">
                <a:solidFill>
                  <a:srgbClr val="000000"/>
                </a:solidFill>
                <a:latin typeface="Calibri" charset="0"/>
                <a:ea typeface="ＭＳ Ｐゴシック" charset="-128"/>
              </a:rPr>
              <a:t>計数管の構造</a:t>
            </a:r>
          </a:p>
        </p:txBody>
      </p:sp>
      <p:sp>
        <p:nvSpPr>
          <p:cNvPr id="7172" name="Line 4"/>
          <p:cNvSpPr>
            <a:spLocks noChangeShapeType="1"/>
          </p:cNvSpPr>
          <p:nvPr/>
        </p:nvSpPr>
        <p:spPr bwMode="auto">
          <a:xfrm>
            <a:off x="0" y="0"/>
            <a:ext cx="1588" cy="1588"/>
          </a:xfrm>
          <a:prstGeom prst="line">
            <a:avLst/>
          </a:prstGeom>
          <a:noFill/>
          <a:ln w="9360">
            <a:solidFill>
              <a:srgbClr val="FF0000"/>
            </a:solidFill>
            <a:round/>
            <a:headEnd/>
            <a:tailEnd type="triangle" w="med" len="med"/>
          </a:ln>
          <a:effectLst/>
        </p:spPr>
        <p:txBody>
          <a:bodyPr/>
          <a:lstStyle/>
          <a:p>
            <a:endParaRPr lang="ja-JP" altLang="en-US"/>
          </a:p>
        </p:txBody>
      </p:sp>
      <p:sp>
        <p:nvSpPr>
          <p:cNvPr id="7193" name="Line 25"/>
          <p:cNvSpPr>
            <a:spLocks noChangeShapeType="1"/>
          </p:cNvSpPr>
          <p:nvPr/>
        </p:nvSpPr>
        <p:spPr bwMode="auto">
          <a:xfrm>
            <a:off x="0" y="0"/>
            <a:ext cx="1588" cy="1588"/>
          </a:xfrm>
          <a:prstGeom prst="line">
            <a:avLst/>
          </a:prstGeom>
          <a:noFill/>
          <a:ln w="12600">
            <a:solidFill>
              <a:srgbClr val="FF0000"/>
            </a:solidFill>
            <a:round/>
            <a:headEnd/>
            <a:tailEnd type="triangle" w="med" len="med"/>
          </a:ln>
          <a:effectLst/>
        </p:spPr>
        <p:txBody>
          <a:bodyPr/>
          <a:lstStyle/>
          <a:p>
            <a:endParaRPr lang="ja-JP" altLang="en-US"/>
          </a:p>
        </p:txBody>
      </p:sp>
      <p:sp>
        <p:nvSpPr>
          <p:cNvPr id="7194" name="Rectangle 26"/>
          <p:cNvSpPr>
            <a:spLocks noChangeArrowheads="1"/>
          </p:cNvSpPr>
          <p:nvPr/>
        </p:nvSpPr>
        <p:spPr bwMode="auto">
          <a:xfrm>
            <a:off x="5643570" y="1357298"/>
            <a:ext cx="3143272" cy="363537"/>
          </a:xfrm>
          <a:prstGeom prst="rect">
            <a:avLst/>
          </a:prstGeom>
          <a:noFill/>
          <a:ln w="9525">
            <a:noFill/>
            <a:round/>
            <a:headEnd/>
            <a:tailEnd/>
          </a:ln>
          <a:effectLst/>
        </p:spPr>
        <p:txBody>
          <a:bodyPr lIns="90000" tIns="45000" rIns="90000" bIns="45000"/>
          <a:lstStyle/>
          <a:p>
            <a:pPr>
              <a:lnSpc>
                <a:spcPct val="100000"/>
              </a:lnSpc>
              <a:tabLst>
                <a:tab pos="723900" algn="l"/>
                <a:tab pos="1447800" algn="l"/>
              </a:tabLst>
            </a:pPr>
            <a:r>
              <a:rPr lang="ja-JP" altLang="en-US" dirty="0" smtClean="0">
                <a:solidFill>
                  <a:srgbClr val="000000"/>
                </a:solidFill>
                <a:latin typeface="HGPｺﾞｼｯｸE" charset="0"/>
                <a:ea typeface="ＭＳ Ｐゴシック" charset="-128"/>
              </a:rPr>
              <a:t>①</a:t>
            </a:r>
            <a:r>
              <a:rPr lang="ja-JP" dirty="0" smtClean="0">
                <a:solidFill>
                  <a:srgbClr val="000000"/>
                </a:solidFill>
                <a:latin typeface="HGPｺﾞｼｯｸE" charset="0"/>
                <a:ea typeface="ＭＳ Ｐゴシック" charset="-128"/>
              </a:rPr>
              <a:t>荷電</a:t>
            </a:r>
            <a:r>
              <a:rPr lang="ja-JP" dirty="0">
                <a:solidFill>
                  <a:srgbClr val="000000"/>
                </a:solidFill>
                <a:latin typeface="HGPｺﾞｼｯｸE" charset="0"/>
                <a:ea typeface="ＭＳ Ｐゴシック" charset="-128"/>
              </a:rPr>
              <a:t>粒子</a:t>
            </a:r>
            <a:r>
              <a:rPr lang="ja-JP" dirty="0" smtClean="0">
                <a:solidFill>
                  <a:srgbClr val="000000"/>
                </a:solidFill>
                <a:latin typeface="HGPｺﾞｼｯｸE" charset="0"/>
                <a:ea typeface="ＭＳ Ｐゴシック" charset="-128"/>
              </a:rPr>
              <a:t>線</a:t>
            </a:r>
            <a:r>
              <a:rPr lang="ja-JP" altLang="en-US" dirty="0" smtClean="0">
                <a:solidFill>
                  <a:srgbClr val="000000"/>
                </a:solidFill>
                <a:latin typeface="HGPｺﾞｼｯｸE" charset="0"/>
                <a:ea typeface="ＭＳ Ｐゴシック" charset="-128"/>
              </a:rPr>
              <a:t>が入射する</a:t>
            </a:r>
            <a:endParaRPr lang="ja-JP" dirty="0">
              <a:solidFill>
                <a:srgbClr val="000000"/>
              </a:solidFill>
              <a:latin typeface="HGPｺﾞｼｯｸE" charset="0"/>
              <a:ea typeface="ＭＳ Ｐゴシック" charset="-128"/>
            </a:endParaRPr>
          </a:p>
        </p:txBody>
      </p:sp>
      <p:sp>
        <p:nvSpPr>
          <p:cNvPr id="7195" name="Rectangle 27"/>
          <p:cNvSpPr>
            <a:spLocks noChangeArrowheads="1"/>
          </p:cNvSpPr>
          <p:nvPr/>
        </p:nvSpPr>
        <p:spPr bwMode="auto">
          <a:xfrm>
            <a:off x="4643438" y="3500438"/>
            <a:ext cx="2286016" cy="857256"/>
          </a:xfrm>
          <a:prstGeom prst="rect">
            <a:avLst/>
          </a:prstGeom>
          <a:noFill/>
          <a:ln w="9525">
            <a:noFill/>
            <a:round/>
            <a:headEnd/>
            <a:tailEnd/>
          </a:ln>
          <a:effectLst/>
        </p:spPr>
        <p:txBody>
          <a:bodyPr lIns="90000" tIns="45000" rIns="90000" bIns="45000"/>
          <a:lstStyle/>
          <a:p>
            <a:pPr>
              <a:lnSpc>
                <a:spcPct val="100000"/>
              </a:lnSpc>
              <a:tabLst>
                <a:tab pos="723900" algn="l"/>
              </a:tabLst>
            </a:pPr>
            <a:r>
              <a:rPr lang="ja-JP" altLang="en-US" dirty="0" smtClean="0">
                <a:solidFill>
                  <a:srgbClr val="000000"/>
                </a:solidFill>
                <a:latin typeface="HGPｺﾞｼｯｸE" charset="0"/>
                <a:ea typeface="ＭＳ Ｐゴシック" charset="-128"/>
              </a:rPr>
              <a:t>③電子が芯線に達し、</a:t>
            </a:r>
            <a:r>
              <a:rPr lang="ja-JP" dirty="0" smtClean="0">
                <a:solidFill>
                  <a:srgbClr val="000000"/>
                </a:solidFill>
                <a:latin typeface="HGPｺﾞｼｯｸE" charset="0"/>
                <a:ea typeface="ＭＳ Ｐゴシック" charset="-128"/>
              </a:rPr>
              <a:t>パルス</a:t>
            </a:r>
            <a:r>
              <a:rPr lang="ja-JP" altLang="en-US" dirty="0" smtClean="0">
                <a:solidFill>
                  <a:srgbClr val="000000"/>
                </a:solidFill>
                <a:latin typeface="HGPｺﾞｼｯｸE" charset="0"/>
                <a:ea typeface="ＭＳ Ｐゴシック" charset="-128"/>
              </a:rPr>
              <a:t>として放出される。</a:t>
            </a:r>
            <a:endParaRPr lang="ja-JP" dirty="0">
              <a:solidFill>
                <a:srgbClr val="000000"/>
              </a:solidFill>
              <a:latin typeface="HGPｺﾞｼｯｸE" charset="0"/>
              <a:ea typeface="ＭＳ Ｐゴシック" charset="-128"/>
            </a:endParaRPr>
          </a:p>
        </p:txBody>
      </p:sp>
      <p:sp>
        <p:nvSpPr>
          <p:cNvPr id="7196" name="Rectangle 28"/>
          <p:cNvSpPr>
            <a:spLocks noChangeArrowheads="1"/>
          </p:cNvSpPr>
          <p:nvPr/>
        </p:nvSpPr>
        <p:spPr bwMode="auto">
          <a:xfrm>
            <a:off x="395288" y="4221163"/>
            <a:ext cx="7991475" cy="368300"/>
          </a:xfrm>
          <a:prstGeom prst="rect">
            <a:avLst/>
          </a:prstGeom>
          <a:noFill/>
          <a:ln w="9525">
            <a:noFill/>
            <a:round/>
            <a:headEnd/>
            <a:tailEnd/>
          </a:ln>
          <a:effectLst/>
        </p:spPr>
        <p:txBody>
          <a:bodyPr wrap="none" anchor="ctr"/>
          <a:lstStyle/>
          <a:p>
            <a:endParaRPr lang="ja-JP" altLang="en-US"/>
          </a:p>
        </p:txBody>
      </p:sp>
      <p:sp>
        <p:nvSpPr>
          <p:cNvPr id="7197" name="Rectangle 29"/>
          <p:cNvSpPr>
            <a:spLocks noChangeArrowheads="1"/>
          </p:cNvSpPr>
          <p:nvPr/>
        </p:nvSpPr>
        <p:spPr bwMode="auto">
          <a:xfrm>
            <a:off x="714348" y="4572008"/>
            <a:ext cx="7488237" cy="2559050"/>
          </a:xfrm>
          <a:prstGeom prst="rect">
            <a:avLst/>
          </a:prstGeom>
          <a:noFill/>
          <a:ln w="9525">
            <a:noFill/>
            <a:round/>
            <a:headEnd/>
            <a:tailEnd/>
          </a:ln>
          <a:effectLst/>
        </p:spPr>
        <p:txBody>
          <a:bodyPr lIns="90000" tIns="4500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ja-JP" dirty="0">
                <a:solidFill>
                  <a:srgbClr val="000000"/>
                </a:solidFill>
                <a:latin typeface="Calibri" charset="0"/>
                <a:ea typeface="ＭＳ Ｐゴシック" charset="-128"/>
              </a:rPr>
              <a:t>・放射線が計数管内のガス分子を電離する。</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ja-JP" dirty="0">
                <a:solidFill>
                  <a:srgbClr val="000000"/>
                </a:solidFill>
                <a:latin typeface="Calibri" charset="0"/>
                <a:ea typeface="ＭＳ Ｐゴシック" charset="-128"/>
              </a:rPr>
              <a:t>・電離によって生じた電子も、電場で加速され、他の分子を電離する。</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ja-JP" dirty="0">
                <a:solidFill>
                  <a:srgbClr val="000000"/>
                </a:solidFill>
                <a:latin typeface="Calibri" charset="0"/>
                <a:ea typeface="ＭＳ Ｐゴシック" charset="-128"/>
              </a:rPr>
              <a:t>・電子とイオンの再結合の際生じる紫外線も他の分子を電離する。</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ja-JP" dirty="0">
                <a:solidFill>
                  <a:srgbClr val="000000"/>
                </a:solidFill>
                <a:latin typeface="Calibri" charset="0"/>
                <a:ea typeface="ＭＳ Ｐゴシック" charset="-128"/>
              </a:rPr>
              <a:t>　　　　→電子雪崩　　　　　　　　　　　　　　　　　　　　　　　　　　　　　　　　　　　　　　　</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ja-JP" dirty="0">
                <a:solidFill>
                  <a:srgbClr val="000000"/>
                </a:solidFill>
                <a:latin typeface="Calibri" charset="0"/>
                <a:ea typeface="ＭＳ Ｐゴシック" charset="-128"/>
              </a:rPr>
              <a:t>・紫外線は自由行程が長いので、電離は計数管内全体で起こる。</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ja-JP" dirty="0">
                <a:solidFill>
                  <a:srgbClr val="000000"/>
                </a:solidFill>
                <a:latin typeface="Calibri" charset="0"/>
                <a:ea typeface="ＭＳ Ｐゴシック" charset="-128"/>
              </a:rPr>
              <a:t>・荷電粒子線が計数管を横切るたびに短く、大きなパルスが生じる。</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ja-JP" dirty="0">
                <a:solidFill>
                  <a:srgbClr val="000000"/>
                </a:solidFill>
                <a:latin typeface="Calibri" charset="0"/>
                <a:ea typeface="ＭＳ Ｐゴシック" charset="-128"/>
              </a:rPr>
              <a:t>　そのパルスを読み取り、線量を計測する。</a:t>
            </a:r>
          </a:p>
        </p:txBody>
      </p:sp>
      <p:cxnSp>
        <p:nvCxnSpPr>
          <p:cNvPr id="32" name="直線矢印コネクタ 31"/>
          <p:cNvCxnSpPr/>
          <p:nvPr/>
        </p:nvCxnSpPr>
        <p:spPr>
          <a:xfrm rot="5400000">
            <a:off x="3786182" y="1643050"/>
            <a:ext cx="1785950" cy="150019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4714876" y="2857496"/>
            <a:ext cx="1714512" cy="1588"/>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2357422" y="3500438"/>
            <a:ext cx="2357454" cy="646331"/>
          </a:xfrm>
          <a:prstGeom prst="rect">
            <a:avLst/>
          </a:prstGeom>
          <a:noFill/>
        </p:spPr>
        <p:txBody>
          <a:bodyPr wrap="square" rtlCol="0">
            <a:spAutoFit/>
          </a:bodyPr>
          <a:lstStyle/>
          <a:p>
            <a:r>
              <a:rPr kumimoji="1" lang="ja-JP" altLang="en-US" dirty="0" smtClean="0"/>
              <a:t>②ガス分子が電離し、管内で放電</a:t>
            </a:r>
            <a:endParaRPr kumimoji="1" lang="ja-JP" altLang="en-US" dirty="0"/>
          </a:p>
        </p:txBody>
      </p:sp>
      <p:sp>
        <p:nvSpPr>
          <p:cNvPr id="40" name="円/楕円 39"/>
          <p:cNvSpPr/>
          <p:nvPr/>
        </p:nvSpPr>
        <p:spPr>
          <a:xfrm>
            <a:off x="2357422" y="235743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2857488" y="2428868"/>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571736" y="2928934"/>
            <a:ext cx="71438"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3143240" y="307181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3357554" y="235743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3714744" y="2928934"/>
            <a:ext cx="71438"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857620" y="235743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2"/>
                                        </p:tgtEl>
                                      </p:cBhvr>
                                    </p:animEffect>
                                    <p:set>
                                      <p:cBhvr>
                                        <p:cTn id="12" dur="1" fill="hold">
                                          <p:stCondLst>
                                            <p:cond delay="1999"/>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42" presetClass="path" presetSubtype="0" accel="50000" decel="50000" fill="hold" grpId="1" nodeType="withEffect">
                                  <p:stCondLst>
                                    <p:cond delay="0"/>
                                  </p:stCondLst>
                                  <p:childTnLst>
                                    <p:animMotion origin="layout" path="M -1.94444E-6 7.40741E-7 L -0.00573 0.04606 " pathEditMode="relative" rAng="0" ptsTypes="AA">
                                      <p:cBhvr>
                                        <p:cTn id="18" dur="2000" fill="hold"/>
                                        <p:tgtEl>
                                          <p:spTgt spid="40"/>
                                        </p:tgtEl>
                                        <p:attrNameLst>
                                          <p:attrName>ppt_x</p:attrName>
                                          <p:attrName>ppt_y</p:attrName>
                                        </p:attrNameLst>
                                      </p:cBhvr>
                                      <p:rCtr x="-3" y="23"/>
                                    </p:animMotion>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64" presetClass="path" presetSubtype="0" accel="50000" decel="50000" fill="hold" grpId="1" nodeType="withEffect">
                                  <p:stCondLst>
                                    <p:cond delay="0"/>
                                  </p:stCondLst>
                                  <p:childTnLst>
                                    <p:animMotion origin="layout" path="M -3.88889E-6 -1.85185E-6 L 0.00226 -0.03194 " pathEditMode="relative" rAng="0" ptsTypes="AA">
                                      <p:cBhvr>
                                        <p:cTn id="22" dur="2000" fill="hold"/>
                                        <p:tgtEl>
                                          <p:spTgt spid="42"/>
                                        </p:tgtEl>
                                        <p:attrNameLst>
                                          <p:attrName>ppt_x</p:attrName>
                                          <p:attrName>ppt_y</p:attrName>
                                        </p:attrNameLst>
                                      </p:cBhvr>
                                      <p:rCtr x="1" y="-16"/>
                                    </p:animMotion>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42" presetClass="path" presetSubtype="0" accel="50000" decel="50000" fill="hold" grpId="1" nodeType="withEffect">
                                  <p:stCondLst>
                                    <p:cond delay="0"/>
                                  </p:stCondLst>
                                  <p:childTnLst>
                                    <p:animMotion origin="layout" path="M -3.61111E-6 4.07407E-6 L -0.00798 0.05254 " pathEditMode="relative" rAng="0" ptsTypes="AA">
                                      <p:cBhvr>
                                        <p:cTn id="26" dur="2000" fill="hold"/>
                                        <p:tgtEl>
                                          <p:spTgt spid="41"/>
                                        </p:tgtEl>
                                        <p:attrNameLst>
                                          <p:attrName>ppt_x</p:attrName>
                                          <p:attrName>ppt_y</p:attrName>
                                        </p:attrNameLst>
                                      </p:cBhvr>
                                      <p:rCtr x="-4" y="26"/>
                                    </p:animMotion>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42" presetClass="path" presetSubtype="0" accel="50000" decel="50000" fill="hold" grpId="1" nodeType="withEffect">
                                  <p:stCondLst>
                                    <p:cond delay="0"/>
                                  </p:stCondLst>
                                  <p:childTnLst>
                                    <p:animMotion origin="layout" path="M 1.66667E-6 7.40741E-7 L 0.00295 0.04606 " pathEditMode="relative" rAng="0" ptsTypes="AA">
                                      <p:cBhvr>
                                        <p:cTn id="30" dur="2000" fill="hold"/>
                                        <p:tgtEl>
                                          <p:spTgt spid="44"/>
                                        </p:tgtEl>
                                        <p:attrNameLst>
                                          <p:attrName>ppt_x</p:attrName>
                                          <p:attrName>ppt_y</p:attrName>
                                        </p:attrNameLst>
                                      </p:cBhvr>
                                      <p:rCtr x="1" y="23"/>
                                    </p:animMotion>
                                  </p:childTnLst>
                                </p:cTn>
                              </p:par>
                              <p:par>
                                <p:cTn id="31" presetID="1" presetClass="entr" presetSubtype="0" fill="hold" grpId="1"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64" presetClass="path" presetSubtype="0" accel="50000" decel="50000" fill="hold" grpId="2" nodeType="withEffect">
                                  <p:stCondLst>
                                    <p:cond delay="0"/>
                                  </p:stCondLst>
                                  <p:childTnLst>
                                    <p:animMotion origin="layout" path="M 2.77778E-6 -1.85185E-6 L 2.77778E-6 -0.06319 " pathEditMode="relative" rAng="0" ptsTypes="AA">
                                      <p:cBhvr>
                                        <p:cTn id="34" dur="2000" fill="hold"/>
                                        <p:tgtEl>
                                          <p:spTgt spid="43"/>
                                        </p:tgtEl>
                                        <p:attrNameLst>
                                          <p:attrName>ppt_x</p:attrName>
                                          <p:attrName>ppt_y</p:attrName>
                                        </p:attrNameLst>
                                      </p:cBhvr>
                                      <p:rCtr x="0" y="-32"/>
                                    </p:animMotion>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64" presetClass="path" presetSubtype="0" accel="50000" decel="50000" fill="hold" grpId="1" nodeType="withEffect">
                                  <p:stCondLst>
                                    <p:cond delay="0"/>
                                  </p:stCondLst>
                                  <p:childTnLst>
                                    <p:animMotion origin="layout" path="M 1.94444E-6 3.33333E-6 L 0.0033 -0.03195 " pathEditMode="relative" rAng="0" ptsTypes="AA">
                                      <p:cBhvr>
                                        <p:cTn id="38" dur="2000" fill="hold"/>
                                        <p:tgtEl>
                                          <p:spTgt spid="45"/>
                                        </p:tgtEl>
                                        <p:attrNameLst>
                                          <p:attrName>ppt_x</p:attrName>
                                          <p:attrName>ppt_y</p:attrName>
                                        </p:attrNameLst>
                                      </p:cBhvr>
                                      <p:rCtr x="2" y="-16"/>
                                    </p:animMotion>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42" presetClass="path" presetSubtype="0" accel="50000" decel="50000" fill="hold" grpId="1" nodeType="withEffect">
                                  <p:stCondLst>
                                    <p:cond delay="0"/>
                                  </p:stCondLst>
                                  <p:childTnLst>
                                    <p:animMotion origin="layout" path="M -4.44444E-6 7.40741E-7 L -0.00451 0.04606 " pathEditMode="relative" rAng="0" ptsTypes="AA">
                                      <p:cBhvr>
                                        <p:cTn id="42" dur="2000" fill="hold"/>
                                        <p:tgtEl>
                                          <p:spTgt spid="46"/>
                                        </p:tgtEl>
                                        <p:attrNameLst>
                                          <p:attrName>ppt_x</p:attrName>
                                          <p:attrName>ppt_y</p:attrName>
                                        </p:attrNameLst>
                                      </p:cBhvr>
                                      <p:rCtr x="-2" y="23"/>
                                    </p:animMotion>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2" nodeType="clickEffect">
                                  <p:stCondLst>
                                    <p:cond delay="0"/>
                                  </p:stCondLst>
                                  <p:childTnLst>
                                    <p:animEffect transition="out" filter="fade">
                                      <p:cBhvr>
                                        <p:cTn id="46" dur="2000"/>
                                        <p:tgtEl>
                                          <p:spTgt spid="40"/>
                                        </p:tgtEl>
                                      </p:cBhvr>
                                    </p:animEffect>
                                    <p:set>
                                      <p:cBhvr>
                                        <p:cTn id="47" dur="1" fill="hold">
                                          <p:stCondLst>
                                            <p:cond delay="1999"/>
                                          </p:stCondLst>
                                        </p:cTn>
                                        <p:tgtEl>
                                          <p:spTgt spid="40"/>
                                        </p:tgtEl>
                                        <p:attrNameLst>
                                          <p:attrName>style.visibility</p:attrName>
                                        </p:attrNameLst>
                                      </p:cBhvr>
                                      <p:to>
                                        <p:strVal val="hidden"/>
                                      </p:to>
                                    </p:set>
                                  </p:childTnLst>
                                </p:cTn>
                              </p:par>
                              <p:par>
                                <p:cTn id="48" presetID="10" presetClass="exit" presetSubtype="0" fill="hold" grpId="2" nodeType="withEffect">
                                  <p:stCondLst>
                                    <p:cond delay="0"/>
                                  </p:stCondLst>
                                  <p:childTnLst>
                                    <p:animEffect transition="out" filter="fade">
                                      <p:cBhvr>
                                        <p:cTn id="49" dur="2000"/>
                                        <p:tgtEl>
                                          <p:spTgt spid="42"/>
                                        </p:tgtEl>
                                      </p:cBhvr>
                                    </p:animEffect>
                                    <p:set>
                                      <p:cBhvr>
                                        <p:cTn id="50" dur="1" fill="hold">
                                          <p:stCondLst>
                                            <p:cond delay="1999"/>
                                          </p:stCondLst>
                                        </p:cTn>
                                        <p:tgtEl>
                                          <p:spTgt spid="42"/>
                                        </p:tgtEl>
                                        <p:attrNameLst>
                                          <p:attrName>style.visibility</p:attrName>
                                        </p:attrNameLst>
                                      </p:cBhvr>
                                      <p:to>
                                        <p:strVal val="hidden"/>
                                      </p:to>
                                    </p:set>
                                  </p:childTnLst>
                                </p:cTn>
                              </p:par>
                              <p:par>
                                <p:cTn id="51" presetID="10" presetClass="exit" presetSubtype="0" fill="hold" grpId="2" nodeType="withEffect">
                                  <p:stCondLst>
                                    <p:cond delay="0"/>
                                  </p:stCondLst>
                                  <p:childTnLst>
                                    <p:animEffect transition="out" filter="fade">
                                      <p:cBhvr>
                                        <p:cTn id="52" dur="2000"/>
                                        <p:tgtEl>
                                          <p:spTgt spid="41"/>
                                        </p:tgtEl>
                                      </p:cBhvr>
                                    </p:animEffect>
                                    <p:set>
                                      <p:cBhvr>
                                        <p:cTn id="53" dur="1" fill="hold">
                                          <p:stCondLst>
                                            <p:cond delay="1999"/>
                                          </p:stCondLst>
                                        </p:cTn>
                                        <p:tgtEl>
                                          <p:spTgt spid="41"/>
                                        </p:tgtEl>
                                        <p:attrNameLst>
                                          <p:attrName>style.visibility</p:attrName>
                                        </p:attrNameLst>
                                      </p:cBhvr>
                                      <p:to>
                                        <p:strVal val="hidden"/>
                                      </p:to>
                                    </p:set>
                                  </p:childTnLst>
                                </p:cTn>
                              </p:par>
                              <p:par>
                                <p:cTn id="54" presetID="10" presetClass="exit" presetSubtype="0" fill="hold" grpId="3" nodeType="withEffect">
                                  <p:stCondLst>
                                    <p:cond delay="0"/>
                                  </p:stCondLst>
                                  <p:childTnLst>
                                    <p:animEffect transition="out" filter="fade">
                                      <p:cBhvr>
                                        <p:cTn id="55" dur="2000"/>
                                        <p:tgtEl>
                                          <p:spTgt spid="43"/>
                                        </p:tgtEl>
                                      </p:cBhvr>
                                    </p:animEffect>
                                    <p:set>
                                      <p:cBhvr>
                                        <p:cTn id="56" dur="1" fill="hold">
                                          <p:stCondLst>
                                            <p:cond delay="1999"/>
                                          </p:stCondLst>
                                        </p:cTn>
                                        <p:tgtEl>
                                          <p:spTgt spid="43"/>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2000"/>
                                        <p:tgtEl>
                                          <p:spTgt spid="44"/>
                                        </p:tgtEl>
                                      </p:cBhvr>
                                    </p:animEffect>
                                    <p:set>
                                      <p:cBhvr>
                                        <p:cTn id="59" dur="1" fill="hold">
                                          <p:stCondLst>
                                            <p:cond delay="1999"/>
                                          </p:stCondLst>
                                        </p:cTn>
                                        <p:tgtEl>
                                          <p:spTgt spid="44"/>
                                        </p:tgtEl>
                                        <p:attrNameLst>
                                          <p:attrName>style.visibility</p:attrName>
                                        </p:attrNameLst>
                                      </p:cBhvr>
                                      <p:to>
                                        <p:strVal val="hidden"/>
                                      </p:to>
                                    </p:set>
                                  </p:childTnLst>
                                </p:cTn>
                              </p:par>
                              <p:par>
                                <p:cTn id="60" presetID="10" presetClass="exit" presetSubtype="0" fill="hold" grpId="2" nodeType="withEffect">
                                  <p:stCondLst>
                                    <p:cond delay="0"/>
                                  </p:stCondLst>
                                  <p:childTnLst>
                                    <p:animEffect transition="out" filter="fade">
                                      <p:cBhvr>
                                        <p:cTn id="61" dur="2000"/>
                                        <p:tgtEl>
                                          <p:spTgt spid="45"/>
                                        </p:tgtEl>
                                      </p:cBhvr>
                                    </p:animEffect>
                                    <p:set>
                                      <p:cBhvr>
                                        <p:cTn id="62" dur="1" fill="hold">
                                          <p:stCondLst>
                                            <p:cond delay="1999"/>
                                          </p:stCondLst>
                                        </p:cTn>
                                        <p:tgtEl>
                                          <p:spTgt spid="45"/>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2000"/>
                                        <p:tgtEl>
                                          <p:spTgt spid="46"/>
                                        </p:tgtEl>
                                      </p:cBhvr>
                                    </p:animEffect>
                                    <p:set>
                                      <p:cBhvr>
                                        <p:cTn id="65" dur="1" fill="hold">
                                          <p:stCondLst>
                                            <p:cond delay="1999"/>
                                          </p:stCondLst>
                                        </p:cTn>
                                        <p:tgtEl>
                                          <p:spTgt spid="4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nodeType="click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strips(downRight)">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0" grpId="2" animBg="1"/>
      <p:bldP spid="41" grpId="0" animBg="1"/>
      <p:bldP spid="41" grpId="1" animBg="1"/>
      <p:bldP spid="41" grpId="2" animBg="1"/>
      <p:bldP spid="42" grpId="0" animBg="1"/>
      <p:bldP spid="42" grpId="1" animBg="1"/>
      <p:bldP spid="42" grpId="2" animBg="1"/>
      <p:bldP spid="43" grpId="1" animBg="1"/>
      <p:bldP spid="43" grpId="2" animBg="1"/>
      <p:bldP spid="43" grpId="3" animBg="1"/>
      <p:bldP spid="44" grpId="0" animBg="1"/>
      <p:bldP spid="44" grpId="1" animBg="1"/>
      <p:bldP spid="44" grpId="2" animBg="1"/>
      <p:bldP spid="45" grpId="0" animBg="1"/>
      <p:bldP spid="45" grpId="1" animBg="1"/>
      <p:bldP spid="45" grpId="2" animBg="1"/>
      <p:bldP spid="46" grpId="0" animBg="1"/>
      <p:bldP spid="46" grpId="1" animBg="1"/>
      <p:bldP spid="46"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00042"/>
            <a:ext cx="8229600" cy="5626121"/>
          </a:xfrm>
        </p:spPr>
        <p:txBody>
          <a:bodyPr/>
          <a:lstStyle/>
          <a:p>
            <a:pPr>
              <a:buNone/>
            </a:pPr>
            <a:endParaRPr kumimoji="1" lang="en-US" altLang="ja-JP" dirty="0" smtClean="0"/>
          </a:p>
          <a:p>
            <a:pPr>
              <a:buNone/>
            </a:pPr>
            <a:endParaRPr lang="en-US" altLang="ja-JP" dirty="0" smtClean="0"/>
          </a:p>
          <a:p>
            <a:pPr>
              <a:buNone/>
            </a:pPr>
            <a:endParaRPr kumimoji="1" lang="en-US" altLang="ja-JP" dirty="0" smtClean="0"/>
          </a:p>
          <a:p>
            <a:pPr>
              <a:buNone/>
            </a:pPr>
            <a:endParaRPr lang="en-US" altLang="ja-JP" dirty="0" smtClean="0"/>
          </a:p>
          <a:p>
            <a:pPr>
              <a:buNone/>
            </a:pPr>
            <a:endParaRPr kumimoji="1" lang="en-US" altLang="ja-JP" dirty="0" smtClean="0"/>
          </a:p>
          <a:p>
            <a:pPr>
              <a:buNone/>
            </a:pPr>
            <a:endParaRPr lang="en-US" altLang="ja-JP" dirty="0" smtClean="0"/>
          </a:p>
          <a:p>
            <a:pPr>
              <a:buNone/>
            </a:pPr>
            <a:endParaRPr kumimoji="1" lang="en-US" altLang="ja-JP" dirty="0" smtClean="0"/>
          </a:p>
          <a:p>
            <a:pPr>
              <a:buNone/>
            </a:pPr>
            <a:endParaRPr lang="en-US" altLang="ja-JP" dirty="0" smtClean="0"/>
          </a:p>
          <a:p>
            <a:pPr>
              <a:buNone/>
            </a:pPr>
            <a:endParaRPr kumimoji="1" lang="ja-JP" altLang="en-US" dirty="0"/>
          </a:p>
        </p:txBody>
      </p:sp>
      <p:pic>
        <p:nvPicPr>
          <p:cNvPr id="30722" name="Picture 2" descr="C:\Documents and Settings\pone2008\My Documents\My Pictures\実験写真\実験写真 203.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71604" y="-1785974"/>
            <a:ext cx="14476636" cy="1057282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428868"/>
            <a:ext cx="8229600" cy="1143000"/>
          </a:xfrm>
        </p:spPr>
        <p:txBody>
          <a:bodyPr>
            <a:normAutofit/>
          </a:bodyPr>
          <a:lstStyle/>
          <a:p>
            <a:r>
              <a:rPr lang="ja-JP" altLang="en-US" i="1" u="sng" dirty="0" smtClean="0"/>
              <a:t>考察</a:t>
            </a:r>
            <a:endParaRPr kumimoji="1" lang="ja-JP" altLang="en-US" i="1" u="sn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57166"/>
            <a:ext cx="8229600" cy="5768997"/>
          </a:xfrm>
        </p:spPr>
        <p:txBody>
          <a:bodyPr>
            <a:normAutofit/>
          </a:bodyPr>
          <a:lstStyle/>
          <a:p>
            <a:pPr>
              <a:buNone/>
            </a:pPr>
            <a:r>
              <a:rPr lang="ja-JP" altLang="en-US" dirty="0" smtClean="0"/>
              <a:t>考察すべきことは以下の点である。</a:t>
            </a:r>
            <a:endParaRPr lang="en-US" altLang="ja-JP" dirty="0" smtClean="0"/>
          </a:p>
          <a:p>
            <a:pPr>
              <a:buNone/>
            </a:pPr>
            <a:r>
              <a:rPr lang="ja-JP" altLang="en-US" sz="4400" dirty="0" smtClean="0"/>
              <a:t>①なぜ我々の</a:t>
            </a:r>
            <a:r>
              <a:rPr lang="en-US" altLang="ja-JP" sz="4400" dirty="0" smtClean="0"/>
              <a:t>GM</a:t>
            </a:r>
            <a:r>
              <a:rPr lang="ja-JP" altLang="en-US" sz="4400" dirty="0" smtClean="0"/>
              <a:t>管はゆっくりとした電圧の変化に対して放電が起こりにくく、また時間が経過すると信号が見えなくなってしまうのか？</a:t>
            </a:r>
            <a:endParaRPr lang="en-US" altLang="ja-JP" sz="4400" dirty="0" smtClean="0"/>
          </a:p>
          <a:p>
            <a:pPr>
              <a:buNone/>
            </a:pPr>
            <a:r>
              <a:rPr lang="ja-JP" altLang="en-US" sz="4400" dirty="0" smtClean="0"/>
              <a:t>②</a:t>
            </a:r>
            <a:r>
              <a:rPr kumimoji="1" lang="ja-JP" altLang="en-US" sz="4400" dirty="0" smtClean="0"/>
              <a:t>なぜ得られる結果に再現性がないのか？</a:t>
            </a:r>
            <a:endParaRPr kumimoji="1" lang="en-US" altLang="ja-JP" sz="4400" dirty="0" smtClean="0"/>
          </a:p>
          <a:p>
            <a:pPr>
              <a:buNone/>
            </a:pPr>
            <a:endParaRPr lang="en-US" altLang="ja-JP" dirty="0" smtClean="0"/>
          </a:p>
          <a:p>
            <a:pPr>
              <a:buNone/>
            </a:pP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00042"/>
            <a:ext cx="8229600" cy="5626121"/>
          </a:xfrm>
        </p:spPr>
        <p:txBody>
          <a:bodyPr/>
          <a:lstStyle/>
          <a:p>
            <a:pPr>
              <a:buNone/>
            </a:pPr>
            <a:r>
              <a:rPr lang="ja-JP" altLang="en-US" u="sng" dirty="0" smtClean="0"/>
              <a:t>①</a:t>
            </a:r>
            <a:r>
              <a:rPr kumimoji="1" lang="ja-JP" altLang="en-US" u="sng" dirty="0" smtClean="0"/>
              <a:t>について</a:t>
            </a:r>
            <a:endParaRPr kumimoji="1" lang="en-US" altLang="ja-JP" u="sng" dirty="0" smtClean="0"/>
          </a:p>
          <a:p>
            <a:pPr>
              <a:buNone/>
            </a:pPr>
            <a:r>
              <a:rPr lang="ja-JP" altLang="en-US" dirty="0" smtClean="0"/>
              <a:t>　　考えられる理由：真空を保つことができていなかった</a:t>
            </a:r>
            <a:endParaRPr lang="en-US" altLang="ja-JP" dirty="0" smtClean="0"/>
          </a:p>
          <a:p>
            <a:pPr>
              <a:buNone/>
            </a:pPr>
            <a:r>
              <a:rPr kumimoji="1" lang="ja-JP" altLang="en-US" dirty="0" smtClean="0"/>
              <a:t>　　　　　その結果、測定しているうちに空気が入ってきてしまい放電が見えなくなってしまった</a:t>
            </a:r>
            <a:r>
              <a:rPr kumimoji="1" lang="en-US" altLang="ja-JP" dirty="0" smtClean="0"/>
              <a:t>(</a:t>
            </a:r>
            <a:r>
              <a:rPr kumimoji="1" lang="ja-JP" altLang="en-US" dirty="0" smtClean="0"/>
              <a:t>酸素のクエンチ効果</a:t>
            </a:r>
            <a:r>
              <a:rPr kumimoji="1" lang="en-US" altLang="ja-JP" dirty="0" smtClean="0"/>
              <a:t>)</a:t>
            </a:r>
          </a:p>
          <a:p>
            <a:pPr>
              <a:buNone/>
            </a:pPr>
            <a:r>
              <a:rPr lang="ja-JP" altLang="en-US" dirty="0" smtClean="0"/>
              <a:t>　また、時間とともに信号が見えなくなってしまったのも同じ原因と考えられる</a:t>
            </a:r>
            <a:endParaRPr kumimoji="1" lang="ja-JP" altLang="en-US" dirty="0"/>
          </a:p>
        </p:txBody>
      </p:sp>
      <p:sp>
        <p:nvSpPr>
          <p:cNvPr id="5" name="右矢印 4"/>
          <p:cNvSpPr/>
          <p:nvPr/>
        </p:nvSpPr>
        <p:spPr>
          <a:xfrm>
            <a:off x="714348" y="22859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00042"/>
            <a:ext cx="8229600" cy="5626121"/>
          </a:xfrm>
        </p:spPr>
        <p:txBody>
          <a:bodyPr>
            <a:normAutofit lnSpcReduction="10000"/>
          </a:bodyPr>
          <a:lstStyle/>
          <a:p>
            <a:pPr>
              <a:buNone/>
            </a:pPr>
            <a:r>
              <a:rPr lang="ja-JP" altLang="en-US" u="sng" dirty="0" smtClean="0"/>
              <a:t>②</a:t>
            </a:r>
            <a:r>
              <a:rPr kumimoji="1" lang="ja-JP" altLang="en-US" u="sng" dirty="0" smtClean="0"/>
              <a:t>について</a:t>
            </a:r>
            <a:endParaRPr lang="en-US" altLang="ja-JP" u="sng" dirty="0" smtClean="0"/>
          </a:p>
          <a:p>
            <a:pPr>
              <a:buNone/>
            </a:pPr>
            <a:r>
              <a:rPr kumimoji="1" lang="ja-JP" altLang="en-US" dirty="0" smtClean="0"/>
              <a:t>　　これも、</a:t>
            </a:r>
            <a:r>
              <a:rPr kumimoji="1" lang="en-US" altLang="ja-JP" dirty="0" smtClean="0"/>
              <a:t>GM</a:t>
            </a:r>
            <a:r>
              <a:rPr kumimoji="1" lang="ja-JP" altLang="en-US" dirty="0" smtClean="0"/>
              <a:t>管内の真空の気密性が保てなかったのが原因と考えられる。</a:t>
            </a:r>
            <a:endParaRPr kumimoji="1" lang="en-US" altLang="ja-JP" dirty="0" smtClean="0"/>
          </a:p>
          <a:p>
            <a:pPr>
              <a:buNone/>
            </a:pPr>
            <a:r>
              <a:rPr lang="en-US" altLang="ja-JP" dirty="0" smtClean="0"/>
              <a:t>     </a:t>
            </a:r>
            <a:r>
              <a:rPr lang="ja-JP" altLang="en-US" dirty="0" smtClean="0"/>
              <a:t>穴を開けたり、芯線をつけ直すごとにリークがあり、</a:t>
            </a:r>
            <a:r>
              <a:rPr lang="en-US" altLang="ja-JP" dirty="0" smtClean="0"/>
              <a:t>GM</a:t>
            </a:r>
            <a:r>
              <a:rPr lang="ja-JP" altLang="en-US" dirty="0" smtClean="0"/>
              <a:t>管内にどれだけの空気が入ってきているかきちんと把握できなかった。</a:t>
            </a:r>
            <a:endParaRPr lang="en-US" altLang="ja-JP" dirty="0" smtClean="0"/>
          </a:p>
          <a:p>
            <a:pPr>
              <a:buNone/>
            </a:pPr>
            <a:r>
              <a:rPr lang="en-US" altLang="ja-JP" dirty="0" smtClean="0"/>
              <a:t>(</a:t>
            </a:r>
            <a:r>
              <a:rPr lang="ja-JP" altLang="en-US" dirty="0" smtClean="0"/>
              <a:t>結論</a:t>
            </a:r>
            <a:r>
              <a:rPr lang="en-US" altLang="ja-JP" dirty="0" smtClean="0"/>
              <a:t>)</a:t>
            </a:r>
          </a:p>
          <a:p>
            <a:pPr>
              <a:buNone/>
            </a:pPr>
            <a:r>
              <a:rPr lang="ja-JP" altLang="en-US" dirty="0" smtClean="0"/>
              <a:t>　　</a:t>
            </a:r>
            <a:r>
              <a:rPr lang="ja-JP" altLang="en-US" b="1" u="sng" dirty="0" smtClean="0"/>
              <a:t>安定した信号を見るには、</a:t>
            </a:r>
            <a:r>
              <a:rPr lang="en-US" altLang="ja-JP" b="1" u="sng" dirty="0" smtClean="0"/>
              <a:t>GM</a:t>
            </a:r>
            <a:r>
              <a:rPr lang="ja-JP" altLang="en-US" b="1" u="sng" dirty="0" smtClean="0"/>
              <a:t>管内の気圧をしっかりと保つことが重要である！！</a:t>
            </a:r>
            <a:endParaRPr lang="en-US" altLang="ja-JP" b="1" u="sng" dirty="0" smtClean="0"/>
          </a:p>
          <a:p>
            <a:pPr>
              <a:buNone/>
            </a:pPr>
            <a:endParaRPr kumimoji="1" lang="en-US" altLang="ja-JP" dirty="0" smtClean="0"/>
          </a:p>
          <a:p>
            <a:pPr>
              <a:buNone/>
            </a:pPr>
            <a:r>
              <a:rPr lang="ja-JP" altLang="en-US" dirty="0" smtClean="0"/>
              <a:t>　</a:t>
            </a:r>
            <a:endParaRPr lang="en-US" altLang="ja-JP" dirty="0" smtClean="0"/>
          </a:p>
          <a:p>
            <a:pPr>
              <a:buNone/>
            </a:pPr>
            <a:endParaRPr kumimoji="1" lang="en-US" altLang="ja-JP" dirty="0" smtClean="0"/>
          </a:p>
          <a:p>
            <a:pPr>
              <a:buNone/>
            </a:pPr>
            <a:endParaRPr kumimoji="1" lang="en-US" altLang="ja-JP"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00034" y="0"/>
            <a:ext cx="8229600" cy="6858000"/>
          </a:xfrm>
        </p:spPr>
        <p:txBody>
          <a:bodyPr>
            <a:normAutofit lnSpcReduction="10000"/>
          </a:bodyPr>
          <a:lstStyle/>
          <a:p>
            <a:pPr>
              <a:buNone/>
            </a:pPr>
            <a:r>
              <a:rPr kumimoji="1" lang="en-US" altLang="ja-JP" dirty="0" smtClean="0"/>
              <a:t>(</a:t>
            </a:r>
            <a:r>
              <a:rPr kumimoji="1" lang="ja-JP" altLang="en-US" dirty="0" smtClean="0"/>
              <a:t>改善すべき点</a:t>
            </a:r>
            <a:r>
              <a:rPr kumimoji="1" lang="en-US" altLang="ja-JP" dirty="0" smtClean="0"/>
              <a:t>)</a:t>
            </a:r>
          </a:p>
          <a:p>
            <a:pPr>
              <a:buNone/>
            </a:pPr>
            <a:endParaRPr lang="en-US" altLang="ja-JP" dirty="0" smtClean="0"/>
          </a:p>
          <a:p>
            <a:pPr>
              <a:buNone/>
            </a:pPr>
            <a:r>
              <a:rPr kumimoji="1" lang="ja-JP" altLang="en-US" dirty="0" smtClean="0"/>
              <a:t>　・芯線のまわりをすべて金属でふさいでしまうのではなく、</a:t>
            </a:r>
            <a:r>
              <a:rPr kumimoji="1" lang="en-US" altLang="ja-JP" dirty="0" smtClean="0"/>
              <a:t>β</a:t>
            </a:r>
            <a:r>
              <a:rPr kumimoji="1" lang="ja-JP" altLang="en-US" dirty="0" smtClean="0"/>
              <a:t>線や</a:t>
            </a:r>
            <a:r>
              <a:rPr kumimoji="1" lang="en-US" altLang="ja-JP" dirty="0" smtClean="0"/>
              <a:t>α</a:t>
            </a:r>
            <a:r>
              <a:rPr kumimoji="1" lang="ja-JP" altLang="en-US" dirty="0" smtClean="0"/>
              <a:t>線が入れるような</a:t>
            </a:r>
            <a:r>
              <a:rPr lang="ja-JP" altLang="en-US" dirty="0" smtClean="0"/>
              <a:t>窓を付ける。</a:t>
            </a:r>
            <a:endParaRPr lang="en-US" altLang="ja-JP" dirty="0" smtClean="0"/>
          </a:p>
          <a:p>
            <a:pPr>
              <a:buNone/>
            </a:pPr>
            <a:endParaRPr kumimoji="1" lang="en-US" altLang="ja-JP" dirty="0" smtClean="0"/>
          </a:p>
          <a:p>
            <a:pPr>
              <a:buNone/>
            </a:pPr>
            <a:r>
              <a:rPr lang="ja-JP" altLang="en-US" dirty="0" smtClean="0"/>
              <a:t>　・ガスを一定の圧力に保てるように気密性の高い管を使う。</a:t>
            </a:r>
            <a:endParaRPr lang="en-US" altLang="ja-JP" dirty="0" smtClean="0"/>
          </a:p>
          <a:p>
            <a:pPr>
              <a:buNone/>
            </a:pPr>
            <a:endParaRPr lang="en-US" altLang="ja-JP" dirty="0" smtClean="0"/>
          </a:p>
          <a:p>
            <a:pPr>
              <a:buNone/>
            </a:pPr>
            <a:r>
              <a:rPr kumimoji="1" lang="ja-JP" altLang="en-US" dirty="0" smtClean="0"/>
              <a:t>　・芯線をつけ直すたびに計数管の振る舞いが変わってしまうので、なるべく</a:t>
            </a:r>
            <a:r>
              <a:rPr kumimoji="1" lang="en-US" altLang="ja-JP" dirty="0" smtClean="0"/>
              <a:t>GM</a:t>
            </a:r>
            <a:r>
              <a:rPr kumimoji="1" lang="ja-JP" altLang="en-US" dirty="0" smtClean="0"/>
              <a:t>管内にある芯線には触れないよう作業できるような形にする。</a:t>
            </a:r>
            <a:endParaRPr kumimoji="1" lang="en-US" altLang="ja-JP" dirty="0" smtClean="0"/>
          </a:p>
          <a:p>
            <a:pPr>
              <a:buNone/>
            </a:pP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b="1" u="sng" dirty="0" smtClean="0"/>
              <a:t>謝辞</a:t>
            </a:r>
            <a:endParaRPr kumimoji="1" lang="ja-JP" altLang="en-US" b="1" u="sng" dirty="0"/>
          </a:p>
        </p:txBody>
      </p:sp>
      <p:sp>
        <p:nvSpPr>
          <p:cNvPr id="3" name="コンテンツ プレースホルダ 2"/>
          <p:cNvSpPr>
            <a:spLocks noGrp="1"/>
          </p:cNvSpPr>
          <p:nvPr>
            <p:ph idx="1"/>
          </p:nvPr>
        </p:nvSpPr>
        <p:spPr/>
        <p:txBody>
          <a:bodyPr/>
          <a:lstStyle/>
          <a:p>
            <a:pPr>
              <a:buNone/>
            </a:pPr>
            <a:r>
              <a:rPr kumimoji="1" lang="ja-JP" altLang="en-US" dirty="0" smtClean="0"/>
              <a:t>　</a:t>
            </a:r>
            <a:r>
              <a:rPr kumimoji="1" lang="ja-JP" altLang="en-US" sz="4400" dirty="0" smtClean="0"/>
              <a:t>今回の実験を最後までご指導してくださった市川先生、鈴木さん、長崎さん、本当にありがとうございました。</a:t>
            </a:r>
            <a:endParaRPr kumimoji="1" lang="ja-JP" altLang="en-US"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457200" y="274638"/>
            <a:ext cx="8229600" cy="777875"/>
          </a:xfrm>
          <a:prstGeom prst="rect">
            <a:avLst/>
          </a:prstGeom>
          <a:noFill/>
          <a:ln w="9525">
            <a:noFill/>
            <a:round/>
            <a:headEnd/>
            <a:tailEnd/>
          </a:ln>
          <a:effectLst/>
        </p:spPr>
        <p:txBody>
          <a:bodyPr lIns="90000" tIns="45000" rIns="90000" bIns="45000" anchor="ct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3600">
                <a:solidFill>
                  <a:srgbClr val="000000"/>
                </a:solidFill>
                <a:latin typeface="Calibri" charset="0"/>
                <a:ea typeface="ＭＳ Ｐゴシック" charset="-128"/>
              </a:rPr>
              <a:t>実験を始めていたころに作った計数管</a:t>
            </a:r>
          </a:p>
        </p:txBody>
      </p:sp>
      <p:sp>
        <p:nvSpPr>
          <p:cNvPr id="8194" name="Rectangle 2"/>
          <p:cNvSpPr>
            <a:spLocks noChangeArrowheads="1"/>
          </p:cNvSpPr>
          <p:nvPr/>
        </p:nvSpPr>
        <p:spPr bwMode="auto">
          <a:xfrm>
            <a:off x="571500" y="1214438"/>
            <a:ext cx="4141788" cy="368300"/>
          </a:xfrm>
          <a:prstGeom prst="rect">
            <a:avLst/>
          </a:prstGeom>
          <a:noFill/>
          <a:ln w="9525">
            <a:noFill/>
            <a:round/>
            <a:headEnd/>
            <a:tailEnd/>
          </a:ln>
          <a:effectLst/>
        </p:spPr>
        <p:txBody>
          <a:bodyPr wrap="none" anchor="ctr"/>
          <a:lstStyle/>
          <a:p>
            <a:endParaRPr lang="ja-JP" altLang="en-US"/>
          </a:p>
        </p:txBody>
      </p:sp>
      <p:sp>
        <p:nvSpPr>
          <p:cNvPr id="8195" name="Rectangle 3"/>
          <p:cNvSpPr>
            <a:spLocks noChangeArrowheads="1"/>
          </p:cNvSpPr>
          <p:nvPr/>
        </p:nvSpPr>
        <p:spPr bwMode="auto">
          <a:xfrm>
            <a:off x="723900" y="1366838"/>
            <a:ext cx="4141788" cy="5208587"/>
          </a:xfrm>
          <a:prstGeom prst="rect">
            <a:avLst/>
          </a:prstGeom>
          <a:noFill/>
          <a:ln w="9525">
            <a:noFill/>
            <a:round/>
            <a:headEnd/>
            <a:tailEnd/>
          </a:ln>
          <a:effectLst/>
        </p:spPr>
        <p:txBody>
          <a:bodyPr lIns="90000" tIns="45000" rIns="90000" bIns="45000"/>
          <a:lstStyle/>
          <a:p>
            <a:pPr>
              <a:lnSpc>
                <a:spcPct val="100000"/>
              </a:lnSpc>
              <a:tabLst>
                <a:tab pos="723900" algn="l"/>
                <a:tab pos="1447800" algn="l"/>
                <a:tab pos="2171700" algn="l"/>
                <a:tab pos="2895600" algn="l"/>
                <a:tab pos="3619500" algn="l"/>
              </a:tabLst>
            </a:pPr>
            <a:r>
              <a:rPr lang="ja-JP" sz="2800" dirty="0">
                <a:solidFill>
                  <a:srgbClr val="000000"/>
                </a:solidFill>
                <a:latin typeface="Calibri" charset="0"/>
                <a:ea typeface="ＭＳ Ｐゴシック" charset="-128"/>
              </a:rPr>
              <a:t>計数管本体は実験開始時にはスチール缶や、プラスチックケースの内側にアルミを敷いた筒に直径</a:t>
            </a:r>
            <a:r>
              <a:rPr lang="en-US" sz="2800" dirty="0">
                <a:solidFill>
                  <a:srgbClr val="000000"/>
                </a:solidFill>
                <a:latin typeface="Calibri" charset="0"/>
                <a:ea typeface="VL ゴシック" charset="0"/>
                <a:cs typeface="VL ゴシック" charset="0"/>
              </a:rPr>
              <a:t>0.3mm</a:t>
            </a:r>
            <a:r>
              <a:rPr lang="ja-JP" sz="2800" dirty="0">
                <a:solidFill>
                  <a:srgbClr val="000000"/>
                </a:solidFill>
                <a:latin typeface="Calibri" charset="0"/>
                <a:ea typeface="ＭＳ Ｐゴシック" charset="-128"/>
              </a:rPr>
              <a:t>程度の導線を張ったものを用いていた。電離ガスとして空気</a:t>
            </a:r>
            <a:r>
              <a:rPr lang="en-US" sz="2800" dirty="0">
                <a:solidFill>
                  <a:srgbClr val="000000"/>
                </a:solidFill>
                <a:latin typeface="Calibri" charset="0"/>
                <a:ea typeface="VL ゴシック" charset="0"/>
                <a:cs typeface="VL ゴシック" charset="0"/>
              </a:rPr>
              <a:t>(</a:t>
            </a:r>
            <a:r>
              <a:rPr lang="ja-JP" sz="2800" dirty="0">
                <a:solidFill>
                  <a:srgbClr val="000000"/>
                </a:solidFill>
                <a:latin typeface="Calibri" charset="0"/>
                <a:ea typeface="ＭＳ Ｐゴシック" charset="-128"/>
              </a:rPr>
              <a:t>に含まれる窒素分子</a:t>
            </a:r>
            <a:r>
              <a:rPr lang="en-US" sz="2800" dirty="0">
                <a:solidFill>
                  <a:srgbClr val="000000"/>
                </a:solidFill>
                <a:latin typeface="Calibri" charset="0"/>
                <a:ea typeface="VL ゴシック" charset="0"/>
                <a:cs typeface="VL ゴシック" charset="0"/>
              </a:rPr>
              <a:t>)</a:t>
            </a:r>
            <a:r>
              <a:rPr lang="ja-JP" sz="2800" dirty="0">
                <a:solidFill>
                  <a:srgbClr val="000000"/>
                </a:solidFill>
                <a:latin typeface="Calibri" charset="0"/>
                <a:ea typeface="ＭＳ Ｐゴシック" charset="-128"/>
              </a:rPr>
              <a:t>を用い、クエンチ用のガスとしては市販の百円ライターに封入されているブタンガスを用いた。</a:t>
            </a:r>
          </a:p>
        </p:txBody>
      </p:sp>
      <p:pic>
        <p:nvPicPr>
          <p:cNvPr id="819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29188" y="1285875"/>
            <a:ext cx="3251200" cy="2436813"/>
          </a:xfrm>
          <a:prstGeom prst="rect">
            <a:avLst/>
          </a:prstGeom>
          <a:noFill/>
          <a:ln w="9525">
            <a:noFill/>
            <a:round/>
            <a:headEnd/>
            <a:tailEnd/>
          </a:ln>
          <a:effectLst/>
        </p:spPr>
      </p:pic>
      <p:pic>
        <p:nvPicPr>
          <p:cNvPr id="8197"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86375" y="4000500"/>
            <a:ext cx="3251200" cy="24368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428625" y="285750"/>
            <a:ext cx="8229600" cy="704850"/>
          </a:xfrm>
          <a:prstGeom prst="rect">
            <a:avLst/>
          </a:prstGeom>
          <a:noFill/>
          <a:ln w="9525">
            <a:noFill/>
            <a:round/>
            <a:headEnd/>
            <a:tailEnd/>
          </a:ln>
          <a:effectLst/>
        </p:spPr>
        <p:txBody>
          <a:bodyPr lIns="90000" tIns="45000" rIns="90000" bIns="45000" anchor="ct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3600">
                <a:solidFill>
                  <a:srgbClr val="000000"/>
                </a:solidFill>
                <a:latin typeface="Calibri" charset="0"/>
                <a:ea typeface="ＭＳ Ｐゴシック" charset="-128"/>
              </a:rPr>
              <a:t>計数装置</a:t>
            </a:r>
          </a:p>
        </p:txBody>
      </p:sp>
      <p:sp>
        <p:nvSpPr>
          <p:cNvPr id="9218" name="Rectangle 2"/>
          <p:cNvSpPr>
            <a:spLocks noChangeArrowheads="1"/>
          </p:cNvSpPr>
          <p:nvPr/>
        </p:nvSpPr>
        <p:spPr bwMode="auto">
          <a:xfrm>
            <a:off x="428625" y="1071563"/>
            <a:ext cx="8358188" cy="4783137"/>
          </a:xfrm>
          <a:prstGeom prst="rect">
            <a:avLst/>
          </a:prstGeom>
          <a:noFill/>
          <a:ln w="9525">
            <a:noFill/>
            <a:round/>
            <a:headEnd/>
            <a:tailEnd/>
          </a:ln>
          <a:effectLst/>
        </p:spPr>
        <p:txBody>
          <a:bodyPr lIns="90000" tIns="4500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2800">
                <a:solidFill>
                  <a:srgbClr val="000000"/>
                </a:solidFill>
                <a:latin typeface="Calibri" charset="0"/>
                <a:ea typeface="ＭＳ Ｐゴシック" charset="-128"/>
              </a:rPr>
              <a:t>　実験開始時には計数管から届くパルスを数えて計数パネルに検出量を表示することを目指しており、実際薄型電卓を使って短い時間電流が流れるたびにカウントが</a:t>
            </a:r>
            <a:r>
              <a:rPr lang="en-US" sz="2800">
                <a:solidFill>
                  <a:srgbClr val="000000"/>
                </a:solidFill>
                <a:latin typeface="Calibri" charset="0"/>
                <a:ea typeface="VL ゴシック" charset="0"/>
                <a:cs typeface="VL ゴシック" charset="0"/>
              </a:rPr>
              <a:t>1</a:t>
            </a:r>
            <a:r>
              <a:rPr lang="ja-JP" sz="2800">
                <a:solidFill>
                  <a:srgbClr val="000000"/>
                </a:solidFill>
                <a:latin typeface="Calibri" charset="0"/>
                <a:ea typeface="ＭＳ Ｐゴシック" charset="-128"/>
              </a:rPr>
              <a:t>ずつ増える表示版も作製していた。</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2800">
                <a:solidFill>
                  <a:srgbClr val="000000"/>
                </a:solidFill>
                <a:latin typeface="Calibri" charset="0"/>
                <a:ea typeface="ＭＳ Ｐゴシック" charset="-128"/>
              </a:rPr>
              <a:t>　　これを昇圧回路とつないで実験していたが、電圧源を</a:t>
            </a:r>
            <a:r>
              <a:rPr lang="en-US" sz="2800">
                <a:solidFill>
                  <a:srgbClr val="000000"/>
                </a:solidFill>
                <a:latin typeface="Calibri" charset="0"/>
                <a:ea typeface="VL ゴシック" charset="0"/>
                <a:cs typeface="VL ゴシック" charset="0"/>
              </a:rPr>
              <a:t>HVPS(</a:t>
            </a:r>
            <a:r>
              <a:rPr lang="ja-JP" sz="2800">
                <a:solidFill>
                  <a:srgbClr val="000000"/>
                </a:solidFill>
                <a:latin typeface="Calibri" charset="0"/>
                <a:ea typeface="ＭＳ Ｐゴシック" charset="-128"/>
              </a:rPr>
              <a:t>後述</a:t>
            </a:r>
            <a:r>
              <a:rPr lang="en-US" sz="2800">
                <a:solidFill>
                  <a:srgbClr val="000000"/>
                </a:solidFill>
                <a:latin typeface="Calibri" charset="0"/>
                <a:ea typeface="VL ゴシック" charset="0"/>
                <a:cs typeface="VL ゴシック" charset="0"/>
              </a:rPr>
              <a:t>)</a:t>
            </a:r>
            <a:r>
              <a:rPr lang="ja-JP" sz="2800">
                <a:solidFill>
                  <a:srgbClr val="000000"/>
                </a:solidFill>
                <a:latin typeface="Calibri" charset="0"/>
                <a:ea typeface="ＭＳ Ｐゴシック" charset="-128"/>
              </a:rPr>
              <a:t>に替えて以降は結局使っておらず、実験後半では、パルスはオシロスコープを使って読みだしていた。</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2800">
                <a:solidFill>
                  <a:srgbClr val="000000"/>
                </a:solidFill>
                <a:latin typeface="Calibri" charset="0"/>
                <a:ea typeface="ＭＳ Ｐゴシック" charset="-128"/>
              </a:rPr>
              <a:t>　オシロスコープにいきなり大きな電流が流れ込んで機器を故障させるのを防ぐために、以下のように抵抗とコンデンサを挟んだ。</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32038" y="1728788"/>
            <a:ext cx="6667500" cy="4171950"/>
          </a:xfrm>
          <a:prstGeom prst="rect">
            <a:avLst/>
          </a:prstGeom>
          <a:noFill/>
          <a:ln w="9525">
            <a:noFill/>
            <a:round/>
            <a:headEnd/>
            <a:tailEnd/>
          </a:ln>
          <a:effectLst/>
        </p:spPr>
      </p:pic>
      <p:sp>
        <p:nvSpPr>
          <p:cNvPr id="10242" name="Rectangle 2"/>
          <p:cNvSpPr>
            <a:spLocks noChangeArrowheads="1"/>
          </p:cNvSpPr>
          <p:nvPr/>
        </p:nvSpPr>
        <p:spPr bwMode="auto">
          <a:xfrm>
            <a:off x="611188" y="1123950"/>
            <a:ext cx="7632700" cy="942975"/>
          </a:xfrm>
          <a:prstGeom prst="rect">
            <a:avLst/>
          </a:prstGeom>
          <a:noFill/>
          <a:ln w="9525">
            <a:noFill/>
            <a:round/>
            <a:headEnd/>
            <a:tailEnd/>
          </a:ln>
          <a:effectLst/>
        </p:spPr>
        <p:txBody>
          <a:bodyPr lIns="90000" tIns="4500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ja-JP" sz="2800">
                <a:solidFill>
                  <a:srgbClr val="000000"/>
                </a:solidFill>
                <a:latin typeface="Calibri" charset="0"/>
                <a:ea typeface="ＭＳ Ｐゴシック" charset="-128"/>
              </a:rPr>
              <a:t>高電圧からオシロスコープを守るためのクッション</a:t>
            </a:r>
          </a:p>
        </p:txBody>
      </p:sp>
      <p:sp>
        <p:nvSpPr>
          <p:cNvPr id="10243" name="Rectangle 3"/>
          <p:cNvSpPr>
            <a:spLocks noChangeArrowheads="1"/>
          </p:cNvSpPr>
          <p:nvPr/>
        </p:nvSpPr>
        <p:spPr bwMode="auto">
          <a:xfrm>
            <a:off x="285720" y="3357562"/>
            <a:ext cx="3455987" cy="1255712"/>
          </a:xfrm>
          <a:prstGeom prst="rect">
            <a:avLst/>
          </a:prstGeom>
          <a:noFill/>
          <a:ln w="9525">
            <a:noFill/>
            <a:round/>
            <a:headEnd/>
            <a:tailEnd/>
          </a:ln>
          <a:effectLst/>
        </p:spPr>
        <p:txBody>
          <a:bodyPr wrap="none" lIns="90000" tIns="45000" rIns="90000" bIns="45000"/>
          <a:lstStyle/>
          <a:p>
            <a:pPr>
              <a:lnSpc>
                <a:spcPct val="100000"/>
              </a:lnSpc>
              <a:tabLst>
                <a:tab pos="723900" algn="l"/>
                <a:tab pos="1447800" algn="l"/>
                <a:tab pos="2171700" algn="l"/>
                <a:tab pos="2895600" algn="l"/>
              </a:tabLst>
            </a:pPr>
            <a:r>
              <a:rPr lang="ja-JP" sz="2800" dirty="0">
                <a:solidFill>
                  <a:srgbClr val="000000"/>
                </a:solidFill>
                <a:ea typeface="ＭＳ Ｐゴシック" charset="-128"/>
              </a:rPr>
              <a:t>抵抗とコンデンサは</a:t>
            </a:r>
            <a:r>
              <a:rPr lang="ja-JP" sz="2800" dirty="0" smtClean="0">
                <a:solidFill>
                  <a:srgbClr val="000000"/>
                </a:solidFill>
                <a:ea typeface="ＭＳ Ｐゴシック" charset="-128"/>
              </a:rPr>
              <a:t>、</a:t>
            </a:r>
            <a:endParaRPr lang="en-US" altLang="ja-JP" sz="2800" dirty="0" smtClean="0">
              <a:solidFill>
                <a:srgbClr val="000000"/>
              </a:solidFill>
              <a:ea typeface="ＭＳ Ｐゴシック" charset="-128"/>
            </a:endParaRPr>
          </a:p>
          <a:p>
            <a:pPr>
              <a:lnSpc>
                <a:spcPct val="100000"/>
              </a:lnSpc>
              <a:tabLst>
                <a:tab pos="723900" algn="l"/>
                <a:tab pos="1447800" algn="l"/>
                <a:tab pos="2171700" algn="l"/>
                <a:tab pos="2895600" algn="l"/>
              </a:tabLst>
            </a:pPr>
            <a:r>
              <a:rPr lang="ja-JP" sz="2800" dirty="0" smtClean="0">
                <a:solidFill>
                  <a:srgbClr val="000000"/>
                </a:solidFill>
                <a:ea typeface="ＭＳ Ｐゴシック" charset="-128"/>
              </a:rPr>
              <a:t>回路</a:t>
            </a:r>
            <a:r>
              <a:rPr lang="ja-JP" sz="2800" dirty="0">
                <a:solidFill>
                  <a:srgbClr val="000000"/>
                </a:solidFill>
                <a:ea typeface="ＭＳ Ｐゴシック" charset="-128"/>
              </a:rPr>
              <a:t>の時</a:t>
            </a:r>
            <a:r>
              <a:rPr lang="ja-JP" sz="2800" dirty="0" smtClean="0">
                <a:solidFill>
                  <a:srgbClr val="000000"/>
                </a:solidFill>
                <a:ea typeface="ＭＳ Ｐゴシック" charset="-128"/>
              </a:rPr>
              <a:t>定数が</a:t>
            </a:r>
            <a:endParaRPr lang="en-US" altLang="ja-JP" sz="2800" dirty="0" smtClean="0">
              <a:solidFill>
                <a:srgbClr val="000000"/>
              </a:solidFill>
              <a:ea typeface="ＭＳ Ｐゴシック" charset="-128"/>
            </a:endParaRPr>
          </a:p>
          <a:p>
            <a:pPr>
              <a:lnSpc>
                <a:spcPct val="100000"/>
              </a:lnSpc>
              <a:tabLst>
                <a:tab pos="723900" algn="l"/>
                <a:tab pos="1447800" algn="l"/>
                <a:tab pos="2171700" algn="l"/>
                <a:tab pos="2895600" algn="l"/>
              </a:tabLst>
            </a:pPr>
            <a:r>
              <a:rPr lang="ja-JP" sz="2800" dirty="0" smtClean="0">
                <a:solidFill>
                  <a:srgbClr val="000000"/>
                </a:solidFill>
                <a:ea typeface="ＭＳ Ｐゴシック" charset="-128"/>
              </a:rPr>
              <a:t>パルス</a:t>
            </a:r>
            <a:r>
              <a:rPr lang="ja-JP" sz="2800" dirty="0">
                <a:solidFill>
                  <a:srgbClr val="000000"/>
                </a:solidFill>
                <a:ea typeface="ＭＳ Ｐゴシック" charset="-128"/>
              </a:rPr>
              <a:t>読み取りに最適</a:t>
            </a:r>
            <a:r>
              <a:rPr lang="ja-JP" sz="2800" dirty="0" smtClean="0">
                <a:solidFill>
                  <a:srgbClr val="000000"/>
                </a:solidFill>
                <a:ea typeface="ＭＳ Ｐゴシック" charset="-128"/>
              </a:rPr>
              <a:t>に</a:t>
            </a:r>
            <a:endParaRPr lang="en-US" altLang="ja-JP" sz="2800" dirty="0" smtClean="0">
              <a:solidFill>
                <a:srgbClr val="000000"/>
              </a:solidFill>
              <a:ea typeface="ＭＳ Ｐゴシック" charset="-128"/>
            </a:endParaRPr>
          </a:p>
          <a:p>
            <a:pPr>
              <a:lnSpc>
                <a:spcPct val="100000"/>
              </a:lnSpc>
              <a:tabLst>
                <a:tab pos="723900" algn="l"/>
                <a:tab pos="1447800" algn="l"/>
                <a:tab pos="2171700" algn="l"/>
                <a:tab pos="2895600" algn="l"/>
              </a:tabLst>
            </a:pPr>
            <a:r>
              <a:rPr lang="ja-JP" sz="2800" dirty="0" smtClean="0">
                <a:solidFill>
                  <a:srgbClr val="000000"/>
                </a:solidFill>
                <a:ea typeface="ＭＳ Ｐゴシック" charset="-128"/>
              </a:rPr>
              <a:t>なるように</a:t>
            </a:r>
            <a:r>
              <a:rPr lang="ja-JP" sz="2800" dirty="0">
                <a:solidFill>
                  <a:srgbClr val="000000"/>
                </a:solidFill>
                <a:ea typeface="ＭＳ Ｐゴシック" charset="-128"/>
              </a:rPr>
              <a:t>選んだ</a:t>
            </a:r>
            <a:r>
              <a:rPr lang="ja-JP" sz="2800" dirty="0" smtClean="0">
                <a:solidFill>
                  <a:srgbClr val="000000"/>
                </a:solidFill>
                <a:ea typeface="ＭＳ Ｐゴシック" charset="-128"/>
              </a:rPr>
              <a:t>。</a:t>
            </a:r>
            <a:endParaRPr lang="en-US" altLang="ja-JP" sz="2800" dirty="0" smtClean="0">
              <a:solidFill>
                <a:srgbClr val="000000"/>
              </a:solidFill>
              <a:ea typeface="ＭＳ Ｐゴシック" charset="-128"/>
            </a:endParaRPr>
          </a:p>
          <a:p>
            <a:pPr>
              <a:lnSpc>
                <a:spcPct val="100000"/>
              </a:lnSpc>
              <a:tabLst>
                <a:tab pos="723900" algn="l"/>
                <a:tab pos="1447800" algn="l"/>
                <a:tab pos="2171700" algn="l"/>
                <a:tab pos="2895600" algn="l"/>
              </a:tabLst>
            </a:pPr>
            <a:r>
              <a:rPr lang="ja-JP" sz="2800" dirty="0" smtClean="0">
                <a:solidFill>
                  <a:srgbClr val="000000"/>
                </a:solidFill>
                <a:ea typeface="ＭＳ Ｐゴシック" charset="-128"/>
              </a:rPr>
              <a:t>選び方</a:t>
            </a:r>
            <a:r>
              <a:rPr lang="ja-JP" sz="2800" dirty="0">
                <a:solidFill>
                  <a:srgbClr val="000000"/>
                </a:solidFill>
                <a:ea typeface="ＭＳ Ｐゴシック" charset="-128"/>
              </a:rPr>
              <a:t>については後述。</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0"/>
            <a:ext cx="8228013" cy="704850"/>
          </a:xfrm>
          <a:prstGeom prst="rect">
            <a:avLst/>
          </a:prstGeom>
          <a:noFill/>
          <a:ln w="9525">
            <a:noFill/>
            <a:round/>
            <a:headEnd/>
            <a:tailEnd/>
          </a:ln>
          <a:effectLst/>
        </p:spPr>
        <p:txBody>
          <a:bodyPr lIns="90000" tIns="45000" rIns="90000" bIns="45000" anchor="ct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3600" dirty="0">
                <a:solidFill>
                  <a:srgbClr val="000000"/>
                </a:solidFill>
                <a:latin typeface="Calibri" charset="0"/>
                <a:ea typeface="ＭＳ Ｐゴシック" charset="-128"/>
              </a:rPr>
              <a:t>コッククロフト・ウォルトン回路</a:t>
            </a:r>
          </a:p>
        </p:txBody>
      </p:sp>
      <p:sp>
        <p:nvSpPr>
          <p:cNvPr id="11266" name="Rectangle 2"/>
          <p:cNvSpPr>
            <a:spLocks noChangeArrowheads="1"/>
          </p:cNvSpPr>
          <p:nvPr/>
        </p:nvSpPr>
        <p:spPr bwMode="auto">
          <a:xfrm>
            <a:off x="428625" y="1071563"/>
            <a:ext cx="8356600" cy="4781550"/>
          </a:xfrm>
          <a:prstGeom prst="rect">
            <a:avLst/>
          </a:prstGeom>
          <a:noFill/>
          <a:ln w="9525">
            <a:noFill/>
            <a:round/>
            <a:headEnd/>
            <a:tailEnd/>
          </a:ln>
          <a:effectLst/>
        </p:spPr>
        <p:txBody>
          <a:bodyPr lIns="90000" tIns="4500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2800">
                <a:solidFill>
                  <a:srgbClr val="000000"/>
                </a:solidFill>
                <a:latin typeface="Calibri" charset="0"/>
                <a:ea typeface="ＭＳ Ｐゴシック" charset="-128"/>
              </a:rPr>
              <a:t>　</a:t>
            </a:r>
          </a:p>
        </p:txBody>
      </p:sp>
      <p:sp>
        <p:nvSpPr>
          <p:cNvPr id="11267" name="Rectangle 3"/>
          <p:cNvSpPr>
            <a:spLocks noChangeArrowheads="1"/>
          </p:cNvSpPr>
          <p:nvPr/>
        </p:nvSpPr>
        <p:spPr bwMode="auto">
          <a:xfrm>
            <a:off x="0" y="712790"/>
            <a:ext cx="9144000" cy="2287582"/>
          </a:xfrm>
          <a:prstGeom prst="rect">
            <a:avLst/>
          </a:prstGeom>
          <a:noFill/>
          <a:ln w="9525">
            <a:noFill/>
            <a:round/>
            <a:headEnd/>
            <a:tailEnd/>
          </a:ln>
          <a:effectLst/>
        </p:spPr>
        <p:txBody>
          <a:bodyPr lIns="90000" tIns="4500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2800" dirty="0">
                <a:solidFill>
                  <a:srgbClr val="000000"/>
                </a:solidFill>
                <a:latin typeface="Calibri" charset="0"/>
                <a:ea typeface="ＭＳ Ｐゴシック" charset="-128"/>
              </a:rPr>
              <a:t>　</a:t>
            </a:r>
            <a:r>
              <a:rPr lang="en-US" sz="2800" dirty="0">
                <a:solidFill>
                  <a:srgbClr val="000000"/>
                </a:solidFill>
                <a:latin typeface="Calibri" charset="0"/>
                <a:ea typeface="VL ゴシック" charset="0"/>
                <a:cs typeface="VL ゴシック" charset="0"/>
              </a:rPr>
              <a:t>GM</a:t>
            </a:r>
            <a:r>
              <a:rPr lang="ja-JP" sz="2800" dirty="0">
                <a:solidFill>
                  <a:srgbClr val="000000"/>
                </a:solidFill>
                <a:latin typeface="Calibri" charset="0"/>
                <a:ea typeface="ＭＳ Ｐゴシック" charset="-128"/>
              </a:rPr>
              <a:t>計数管の製作には高電圧が必要になるので</a:t>
            </a:r>
            <a:r>
              <a:rPr lang="ja-JP" sz="2800" dirty="0" smtClean="0">
                <a:solidFill>
                  <a:srgbClr val="000000"/>
                </a:solidFill>
                <a:latin typeface="Calibri" charset="0"/>
                <a:ea typeface="ＭＳ Ｐゴシック" charset="-128"/>
              </a:rPr>
              <a:t>、コッククロフト</a:t>
            </a:r>
            <a:r>
              <a:rPr lang="ja-JP" sz="2800" dirty="0">
                <a:solidFill>
                  <a:srgbClr val="000000"/>
                </a:solidFill>
                <a:latin typeface="Calibri" charset="0"/>
                <a:ea typeface="ＭＳ Ｐゴシック" charset="-128"/>
              </a:rPr>
              <a:t>・ウォルトン回路を用いることにした</a:t>
            </a:r>
            <a:r>
              <a:rPr lang="ja-JP" sz="2800" dirty="0" smtClean="0">
                <a:solidFill>
                  <a:srgbClr val="000000"/>
                </a:solidFill>
                <a:latin typeface="Calibri" charset="0"/>
                <a:ea typeface="ＭＳ Ｐゴシック" charset="-128"/>
              </a:rPr>
              <a:t>。</a:t>
            </a:r>
            <a:endParaRPr lang="en-US" sz="2800" dirty="0">
              <a:solidFill>
                <a:srgbClr val="000000"/>
              </a:solidFill>
              <a:latin typeface="Calibri" charset="0"/>
              <a:ea typeface="VL ゴシック" charset="0"/>
              <a:cs typeface="VL ゴシック"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altLang="en-US" sz="2800" dirty="0" smtClean="0">
                <a:solidFill>
                  <a:srgbClr val="000000"/>
                </a:solidFill>
                <a:latin typeface="Calibri" charset="0"/>
                <a:ea typeface="ＭＳ Ｐゴシック" charset="-128"/>
              </a:rPr>
              <a:t>　</a:t>
            </a:r>
            <a:r>
              <a:rPr lang="ja-JP" sz="2800" dirty="0" smtClean="0">
                <a:solidFill>
                  <a:srgbClr val="000000"/>
                </a:solidFill>
                <a:latin typeface="Calibri" charset="0"/>
                <a:ea typeface="ＭＳ Ｐゴシック" charset="-128"/>
              </a:rPr>
              <a:t>以下</a:t>
            </a:r>
            <a:r>
              <a:rPr lang="ja-JP" sz="2800" dirty="0">
                <a:solidFill>
                  <a:srgbClr val="000000"/>
                </a:solidFill>
                <a:latin typeface="Calibri" charset="0"/>
                <a:ea typeface="ＭＳ Ｐゴシック" charset="-128"/>
              </a:rPr>
              <a:t>が実際に使用した回路の写真である</a:t>
            </a:r>
            <a:r>
              <a:rPr lang="ja-JP" sz="2800" dirty="0" smtClean="0">
                <a:solidFill>
                  <a:srgbClr val="000000"/>
                </a:solidFill>
                <a:latin typeface="Calibri" charset="0"/>
                <a:ea typeface="ＭＳ Ｐゴシック" charset="-128"/>
              </a:rPr>
              <a:t>。電源</a:t>
            </a:r>
            <a:r>
              <a:rPr lang="ja-JP" sz="2800" dirty="0">
                <a:solidFill>
                  <a:srgbClr val="000000"/>
                </a:solidFill>
                <a:latin typeface="Calibri" charset="0"/>
                <a:ea typeface="ＭＳ Ｐゴシック" charset="-128"/>
              </a:rPr>
              <a:t>は家庭用電源を用いている。</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altLang="en-US" sz="2800" dirty="0" smtClean="0">
                <a:solidFill>
                  <a:srgbClr val="000000"/>
                </a:solidFill>
                <a:latin typeface="Calibri" charset="0"/>
                <a:ea typeface="ＭＳ Ｐゴシック" charset="-128"/>
              </a:rPr>
              <a:t>　</a:t>
            </a:r>
            <a:r>
              <a:rPr lang="ja-JP" sz="2800" dirty="0" smtClean="0">
                <a:solidFill>
                  <a:srgbClr val="000000"/>
                </a:solidFill>
                <a:latin typeface="Calibri" charset="0"/>
                <a:ea typeface="ＭＳ Ｐゴシック" charset="-128"/>
              </a:rPr>
              <a:t>これ</a:t>
            </a:r>
            <a:r>
              <a:rPr lang="ja-JP" sz="2800" dirty="0">
                <a:solidFill>
                  <a:srgbClr val="000000"/>
                </a:solidFill>
                <a:latin typeface="Calibri" charset="0"/>
                <a:ea typeface="ＭＳ Ｐゴシック" charset="-128"/>
              </a:rPr>
              <a:t>に</a:t>
            </a:r>
            <a:r>
              <a:rPr lang="ja-JP" sz="2800" dirty="0" smtClean="0">
                <a:solidFill>
                  <a:srgbClr val="000000"/>
                </a:solidFill>
                <a:latin typeface="Calibri" charset="0"/>
                <a:ea typeface="ＭＳ Ｐゴシック" charset="-128"/>
              </a:rPr>
              <a:t>より</a:t>
            </a:r>
            <a:r>
              <a:rPr lang="ja-JP" altLang="en-US" sz="2800" dirty="0" smtClean="0">
                <a:solidFill>
                  <a:srgbClr val="000000"/>
                </a:solidFill>
                <a:latin typeface="Calibri" charset="0"/>
                <a:ea typeface="ＭＳ Ｐゴシック" charset="-128"/>
              </a:rPr>
              <a:t>約２０００</a:t>
            </a:r>
            <a:r>
              <a:rPr lang="en-US" sz="2800" dirty="0" smtClean="0">
                <a:solidFill>
                  <a:srgbClr val="000000"/>
                </a:solidFill>
                <a:latin typeface="Calibri" charset="0"/>
                <a:ea typeface="VL ゴシック" charset="0"/>
                <a:cs typeface="VL ゴシック" charset="0"/>
              </a:rPr>
              <a:t>V</a:t>
            </a:r>
            <a:r>
              <a:rPr lang="ja-JP" sz="2800" dirty="0">
                <a:solidFill>
                  <a:srgbClr val="000000"/>
                </a:solidFill>
                <a:latin typeface="Calibri" charset="0"/>
                <a:ea typeface="ＭＳ Ｐゴシック" charset="-128"/>
              </a:rPr>
              <a:t>出力することに成功した。</a:t>
            </a:r>
          </a:p>
        </p:txBody>
      </p:sp>
      <p:pic>
        <p:nvPicPr>
          <p:cNvPr id="28674" name="Picture 2" descr="C:\Documents and Settings\pone2008\My Documents\My Pictures\実験写真\実験写真 12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57356" y="4429132"/>
            <a:ext cx="3251200" cy="2438400"/>
          </a:xfrm>
          <a:prstGeom prst="rect">
            <a:avLst/>
          </a:prstGeom>
          <a:noFill/>
        </p:spPr>
      </p:pic>
      <p:pic>
        <p:nvPicPr>
          <p:cNvPr id="28675" name="Picture 3" descr="H:\P1 report 2011\コッククロフト回路.bm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 y="3071811"/>
            <a:ext cx="9144000" cy="1428760"/>
          </a:xfrm>
          <a:prstGeom prst="rect">
            <a:avLst/>
          </a:prstGeom>
          <a:noFill/>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457200" y="620713"/>
            <a:ext cx="8229600" cy="5472112"/>
          </a:xfrm>
          <a:prstGeom prst="rect">
            <a:avLst/>
          </a:prstGeom>
          <a:noFill/>
          <a:ln w="9525">
            <a:noFill/>
            <a:round/>
            <a:headEnd/>
            <a:tailEnd/>
          </a:ln>
          <a:effectLst/>
        </p:spPr>
        <p:txBody>
          <a:bodyPr lIns="90000" tIns="4500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3200" dirty="0">
                <a:solidFill>
                  <a:srgbClr val="000000"/>
                </a:solidFill>
                <a:latin typeface="Calibri" charset="0"/>
                <a:ea typeface="ＭＳ Ｐゴシック" charset="-128"/>
              </a:rPr>
              <a:t>　以上のパーツを接続して、計測を試みる。</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200" dirty="0">
              <a:solidFill>
                <a:srgbClr val="000000"/>
              </a:solidFill>
              <a:latin typeface="Calibri" charset="0"/>
              <a:ea typeface="VL ゴシック" charset="0"/>
              <a:cs typeface="VL ゴシック"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ja-JP" sz="3200" dirty="0">
                <a:solidFill>
                  <a:srgbClr val="000000"/>
                </a:solidFill>
                <a:latin typeface="Calibri" charset="0"/>
                <a:ea typeface="ＭＳ Ｐゴシック" charset="-128"/>
              </a:rPr>
              <a:t>　</a:t>
            </a:r>
          </a:p>
        </p:txBody>
      </p:sp>
      <p:sp>
        <p:nvSpPr>
          <p:cNvPr id="12290" name="Rectangle 2"/>
          <p:cNvSpPr>
            <a:spLocks noChangeArrowheads="1"/>
          </p:cNvSpPr>
          <p:nvPr/>
        </p:nvSpPr>
        <p:spPr bwMode="auto">
          <a:xfrm>
            <a:off x="1000100" y="1357298"/>
            <a:ext cx="6983412" cy="1797050"/>
          </a:xfrm>
          <a:prstGeom prst="rect">
            <a:avLst/>
          </a:prstGeom>
          <a:noFill/>
          <a:ln w="9525">
            <a:noFill/>
            <a:round/>
            <a:headEnd/>
            <a:tailEnd/>
          </a:ln>
          <a:effectLst/>
        </p:spPr>
        <p:txBody>
          <a:bodyPr lIns="90000" tIns="4500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Lst>
            </a:pPr>
            <a:r>
              <a:rPr lang="ja-JP" sz="2800" dirty="0">
                <a:solidFill>
                  <a:srgbClr val="000000"/>
                </a:solidFill>
                <a:latin typeface="Calibri" charset="0"/>
                <a:ea typeface="ＭＳ Ｐゴシック" charset="-128"/>
              </a:rPr>
              <a:t>結果</a:t>
            </a:r>
          </a:p>
          <a:p>
            <a:pPr>
              <a:lnSpc>
                <a:spcPct val="100000"/>
              </a:lnSpc>
              <a:tabLst>
                <a:tab pos="723900" algn="l"/>
                <a:tab pos="1447800" algn="l"/>
                <a:tab pos="2171700" algn="l"/>
                <a:tab pos="2895600" algn="l"/>
                <a:tab pos="3619500" algn="l"/>
                <a:tab pos="4343400" algn="l"/>
                <a:tab pos="5067300" algn="l"/>
                <a:tab pos="5791200" algn="l"/>
                <a:tab pos="6515100" algn="l"/>
              </a:tabLst>
            </a:pPr>
            <a:r>
              <a:rPr lang="ja-JP" sz="2800" dirty="0">
                <a:solidFill>
                  <a:srgbClr val="000000"/>
                </a:solidFill>
                <a:latin typeface="Calibri" charset="0"/>
                <a:ea typeface="ＭＳ Ｐゴシック" charset="-128"/>
              </a:rPr>
              <a:t>　　ノイズ</a:t>
            </a:r>
            <a:r>
              <a:rPr lang="ja-JP" sz="2800" dirty="0" err="1">
                <a:solidFill>
                  <a:srgbClr val="000000"/>
                </a:solidFill>
                <a:latin typeface="Calibri" charset="0"/>
                <a:ea typeface="ＭＳ Ｐゴシック" charset="-128"/>
              </a:rPr>
              <a:t>多し。</a:t>
            </a:r>
            <a:endParaRPr lang="ja-JP" sz="2800" dirty="0">
              <a:solidFill>
                <a:srgbClr val="000000"/>
              </a:solidFill>
              <a:latin typeface="Calibri" charset="0"/>
              <a:ea typeface="ＭＳ Ｐゴシック" charset="-128"/>
            </a:endParaRPr>
          </a:p>
          <a:p>
            <a:pPr>
              <a:lnSpc>
                <a:spcPct val="100000"/>
              </a:lnSpc>
              <a:tabLst>
                <a:tab pos="723900" algn="l"/>
                <a:tab pos="1447800" algn="l"/>
                <a:tab pos="2171700" algn="l"/>
                <a:tab pos="2895600" algn="l"/>
                <a:tab pos="3619500" algn="l"/>
                <a:tab pos="4343400" algn="l"/>
                <a:tab pos="5067300" algn="l"/>
                <a:tab pos="5791200" algn="l"/>
                <a:tab pos="6515100" algn="l"/>
              </a:tabLst>
            </a:pPr>
            <a:r>
              <a:rPr lang="ja-JP" sz="2800" dirty="0">
                <a:solidFill>
                  <a:srgbClr val="000000"/>
                </a:solidFill>
                <a:latin typeface="Calibri" charset="0"/>
                <a:ea typeface="ＭＳ Ｐゴシック" charset="-128"/>
              </a:rPr>
              <a:t>　　</a:t>
            </a:r>
            <a:r>
              <a:rPr lang="ja-JP" altLang="en-US" sz="2800" dirty="0" smtClean="0">
                <a:solidFill>
                  <a:srgbClr val="000000"/>
                </a:solidFill>
                <a:latin typeface="Calibri" charset="0"/>
                <a:ea typeface="ＭＳ Ｐゴシック" charset="-128"/>
              </a:rPr>
              <a:t>時折大きな電流が流れるのが見られるが、放射線によるものかどうかは。</a:t>
            </a:r>
            <a:r>
              <a:rPr lang="ja-JP" sz="2800" dirty="0" smtClean="0">
                <a:solidFill>
                  <a:srgbClr val="000000"/>
                </a:solidFill>
                <a:latin typeface="Calibri" charset="0"/>
                <a:ea typeface="ＭＳ Ｐゴシック" charset="-128"/>
              </a:rPr>
              <a:t>どうか</a:t>
            </a:r>
            <a:r>
              <a:rPr lang="ja-JP" altLang="en-US" sz="2800" dirty="0" smtClean="0">
                <a:solidFill>
                  <a:srgbClr val="000000"/>
                </a:solidFill>
                <a:latin typeface="Calibri" charset="0"/>
                <a:ea typeface="ＭＳ Ｐゴシック" charset="-128"/>
              </a:rPr>
              <a:t>いまいち</a:t>
            </a:r>
            <a:r>
              <a:rPr lang="ja-JP" sz="2800" dirty="0" smtClean="0">
                <a:solidFill>
                  <a:srgbClr val="000000"/>
                </a:solidFill>
                <a:latin typeface="Calibri" charset="0"/>
                <a:ea typeface="ＭＳ Ｐゴシック" charset="-128"/>
              </a:rPr>
              <a:t>わからない</a:t>
            </a:r>
            <a:r>
              <a:rPr lang="ja-JP" sz="2800" dirty="0">
                <a:solidFill>
                  <a:srgbClr val="000000"/>
                </a:solidFill>
                <a:latin typeface="Calibri" charset="0"/>
                <a:ea typeface="ＭＳ Ｐゴシック" charset="-128"/>
              </a:rPr>
              <a:t>。</a:t>
            </a:r>
          </a:p>
        </p:txBody>
      </p:sp>
      <p:sp>
        <p:nvSpPr>
          <p:cNvPr id="12291" name="Rectangle 3"/>
          <p:cNvSpPr>
            <a:spLocks noChangeArrowheads="1"/>
          </p:cNvSpPr>
          <p:nvPr/>
        </p:nvSpPr>
        <p:spPr bwMode="auto">
          <a:xfrm>
            <a:off x="285720" y="3571876"/>
            <a:ext cx="4248150" cy="3016250"/>
          </a:xfrm>
          <a:prstGeom prst="rect">
            <a:avLst/>
          </a:prstGeom>
          <a:noFill/>
          <a:ln w="9525">
            <a:noFill/>
            <a:round/>
            <a:headEnd/>
            <a:tailEnd/>
          </a:ln>
          <a:effectLst/>
        </p:spPr>
        <p:txBody>
          <a:bodyPr lIns="90000" tIns="45000" rIns="90000" bIns="45000"/>
          <a:lstStyle/>
          <a:p>
            <a:pPr>
              <a:lnSpc>
                <a:spcPct val="100000"/>
              </a:lnSpc>
              <a:tabLst>
                <a:tab pos="723900" algn="l"/>
                <a:tab pos="1447800" algn="l"/>
                <a:tab pos="2171700" algn="l"/>
                <a:tab pos="2895600" algn="l"/>
                <a:tab pos="3619500" algn="l"/>
              </a:tabLst>
            </a:pPr>
            <a:r>
              <a:rPr lang="ja-JP" sz="2400" dirty="0">
                <a:solidFill>
                  <a:srgbClr val="000000"/>
                </a:solidFill>
                <a:latin typeface="Calibri" charset="0"/>
                <a:ea typeface="ＭＳ Ｐゴシック" charset="-128"/>
              </a:rPr>
              <a:t>しかし、回路の一部をアルミホイルやシャーシで覆うとノイズが少しおさまる。</a:t>
            </a:r>
          </a:p>
          <a:p>
            <a:pPr>
              <a:lnSpc>
                <a:spcPct val="100000"/>
              </a:lnSpc>
              <a:tabLst>
                <a:tab pos="723900" algn="l"/>
                <a:tab pos="1447800" algn="l"/>
                <a:tab pos="2171700" algn="l"/>
                <a:tab pos="2895600" algn="l"/>
                <a:tab pos="3619500" algn="l"/>
              </a:tabLst>
            </a:pPr>
            <a:endParaRPr lang="en-US" sz="2400" dirty="0">
              <a:solidFill>
                <a:srgbClr val="000000"/>
              </a:solidFill>
              <a:latin typeface="Calibri" charset="0"/>
              <a:ea typeface="VL ゴシック" charset="0"/>
              <a:cs typeface="VL ゴシック" charset="0"/>
            </a:endParaRPr>
          </a:p>
          <a:p>
            <a:pPr>
              <a:lnSpc>
                <a:spcPct val="100000"/>
              </a:lnSpc>
              <a:tabLst>
                <a:tab pos="723900" algn="l"/>
                <a:tab pos="1447800" algn="l"/>
                <a:tab pos="2171700" algn="l"/>
                <a:tab pos="2895600" algn="l"/>
                <a:tab pos="3619500" algn="l"/>
              </a:tabLst>
            </a:pPr>
            <a:r>
              <a:rPr lang="ja-JP" sz="2400" dirty="0">
                <a:solidFill>
                  <a:srgbClr val="000000"/>
                </a:solidFill>
                <a:latin typeface="Calibri" charset="0"/>
                <a:ea typeface="ＭＳ Ｐゴシック" charset="-128"/>
              </a:rPr>
              <a:t>どうやら回路の出っ張った部分がアンテナになり、そこらを漂っている雑音を受信しているらしい。</a:t>
            </a:r>
          </a:p>
        </p:txBody>
      </p:sp>
      <p:pic>
        <p:nvPicPr>
          <p:cNvPr id="1229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3476625"/>
            <a:ext cx="6015038" cy="33813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468313" y="549275"/>
            <a:ext cx="7175500" cy="1143000"/>
          </a:xfrm>
          <a:prstGeom prst="rect">
            <a:avLst/>
          </a:prstGeom>
          <a:noFill/>
          <a:ln w="9525">
            <a:noFill/>
            <a:round/>
            <a:headEnd/>
            <a:tailEnd/>
          </a:ln>
          <a:effectLst/>
        </p:spPr>
        <p:txBody>
          <a:bodyPr lIns="90000" tIns="45000" rIns="90000" bIns="45000" anchor="ctr"/>
          <a:lstStyle/>
          <a:p>
            <a:pPr algn="ctr">
              <a:lnSpc>
                <a:spcPct val="100000"/>
              </a:lnSpc>
              <a:tabLst>
                <a:tab pos="723900" algn="l"/>
                <a:tab pos="1447800" algn="l"/>
                <a:tab pos="2171700" algn="l"/>
                <a:tab pos="2895600" algn="l"/>
                <a:tab pos="3619500" algn="l"/>
                <a:tab pos="4343400" algn="l"/>
                <a:tab pos="5067300" algn="l"/>
                <a:tab pos="5791200" algn="l"/>
                <a:tab pos="6515100" algn="l"/>
              </a:tabLst>
            </a:pPr>
            <a:r>
              <a:rPr lang="ja-JP" sz="3600" dirty="0">
                <a:solidFill>
                  <a:srgbClr val="000000"/>
                </a:solidFill>
                <a:latin typeface="Calibri" charset="0"/>
                <a:ea typeface="ＭＳ Ｐゴシック" charset="-128"/>
              </a:rPr>
              <a:t>ノイズを遮蔽するため、機器同士を同軸ケーブルでつなげて再度計測を試みる。</a:t>
            </a:r>
          </a:p>
        </p:txBody>
      </p:sp>
      <p:sp>
        <p:nvSpPr>
          <p:cNvPr id="13314" name="Rectangle 2"/>
          <p:cNvSpPr>
            <a:spLocks noChangeArrowheads="1"/>
          </p:cNvSpPr>
          <p:nvPr/>
        </p:nvSpPr>
        <p:spPr bwMode="auto">
          <a:xfrm>
            <a:off x="4143375" y="2143116"/>
            <a:ext cx="5000625" cy="3748087"/>
          </a:xfrm>
          <a:prstGeom prst="rect">
            <a:avLst/>
          </a:prstGeom>
          <a:noFill/>
          <a:ln w="9525">
            <a:noFill/>
            <a:round/>
            <a:headEnd/>
            <a:tailEnd/>
          </a:ln>
          <a:effectLst/>
        </p:spPr>
        <p:txBody>
          <a:bodyPr lIns="90000" tIns="45000" rIns="90000" bIns="45000"/>
          <a:lstStyle/>
          <a:p>
            <a:pPr>
              <a:lnSpc>
                <a:spcPct val="100000"/>
              </a:lnSpc>
              <a:tabLst>
                <a:tab pos="723900" algn="l"/>
                <a:tab pos="1447800" algn="l"/>
                <a:tab pos="2171700" algn="l"/>
                <a:tab pos="2895600" algn="l"/>
                <a:tab pos="3619500" algn="l"/>
                <a:tab pos="4343400" algn="l"/>
              </a:tabLst>
            </a:pPr>
            <a:r>
              <a:rPr lang="ja-JP" dirty="0">
                <a:solidFill>
                  <a:srgbClr val="000000"/>
                </a:solidFill>
                <a:latin typeface="Calibri" charset="0"/>
                <a:ea typeface="ＭＳ Ｐゴシック" charset="-128"/>
              </a:rPr>
              <a:t>　</a:t>
            </a:r>
            <a:r>
              <a:rPr lang="ja-JP" sz="2400" dirty="0">
                <a:solidFill>
                  <a:srgbClr val="000000"/>
                </a:solidFill>
                <a:latin typeface="Calibri" charset="0"/>
                <a:ea typeface="ＭＳ Ｐゴシック" charset="-128"/>
              </a:rPr>
              <a:t>結果</a:t>
            </a:r>
          </a:p>
          <a:p>
            <a:pPr>
              <a:lnSpc>
                <a:spcPct val="100000"/>
              </a:lnSpc>
              <a:tabLst>
                <a:tab pos="723900" algn="l"/>
                <a:tab pos="1447800" algn="l"/>
                <a:tab pos="2171700" algn="l"/>
                <a:tab pos="2895600" algn="l"/>
                <a:tab pos="3619500" algn="l"/>
                <a:tab pos="4343400" algn="l"/>
              </a:tabLst>
            </a:pPr>
            <a:r>
              <a:rPr lang="ja-JP" sz="2400" dirty="0">
                <a:solidFill>
                  <a:srgbClr val="000000"/>
                </a:solidFill>
                <a:latin typeface="Calibri" charset="0"/>
                <a:ea typeface="ＭＳ Ｐゴシック" charset="-128"/>
              </a:rPr>
              <a:t>　　</a:t>
            </a:r>
            <a:r>
              <a:rPr lang="ja-JP" altLang="en-US" sz="2400" dirty="0" smtClean="0">
                <a:solidFill>
                  <a:srgbClr val="000000"/>
                </a:solidFill>
                <a:latin typeface="Calibri" charset="0"/>
                <a:ea typeface="ＭＳ Ｐゴシック" charset="-128"/>
              </a:rPr>
              <a:t>先ほど見られた、時折大きな電流が見られなくなり、形の崩れた信号</a:t>
            </a:r>
            <a:r>
              <a:rPr lang="ja-JP" sz="2400" dirty="0" smtClean="0">
                <a:solidFill>
                  <a:srgbClr val="000000"/>
                </a:solidFill>
                <a:latin typeface="Calibri" charset="0"/>
                <a:ea typeface="ＭＳ Ｐゴシック" charset="-128"/>
              </a:rPr>
              <a:t>が</a:t>
            </a:r>
            <a:r>
              <a:rPr lang="ja-JP" altLang="en-US" sz="2400" dirty="0" smtClean="0">
                <a:solidFill>
                  <a:srgbClr val="000000"/>
                </a:solidFill>
                <a:latin typeface="Calibri" charset="0"/>
                <a:ea typeface="ＭＳ Ｐゴシック" charset="-128"/>
              </a:rPr>
              <a:t>見られたが</a:t>
            </a:r>
            <a:r>
              <a:rPr lang="ja-JP" sz="2400" dirty="0" smtClean="0">
                <a:solidFill>
                  <a:srgbClr val="000000"/>
                </a:solidFill>
                <a:latin typeface="Calibri" charset="0"/>
                <a:ea typeface="ＭＳ Ｐゴシック" charset="-128"/>
              </a:rPr>
              <a:t>、</a:t>
            </a:r>
            <a:r>
              <a:rPr lang="ja-JP" altLang="en-US" sz="2400" dirty="0" smtClean="0">
                <a:solidFill>
                  <a:srgbClr val="000000"/>
                </a:solidFill>
                <a:latin typeface="Calibri" charset="0"/>
                <a:ea typeface="ＭＳ Ｐゴシック" charset="-128"/>
              </a:rPr>
              <a:t>明らかに</a:t>
            </a:r>
            <a:r>
              <a:rPr lang="ja-JP" sz="2400" dirty="0" smtClean="0">
                <a:solidFill>
                  <a:srgbClr val="000000"/>
                </a:solidFill>
                <a:latin typeface="Calibri" charset="0"/>
                <a:ea typeface="ＭＳ Ｐゴシック" charset="-128"/>
              </a:rPr>
              <a:t>荷電</a:t>
            </a:r>
            <a:r>
              <a:rPr lang="ja-JP" sz="2400" dirty="0">
                <a:solidFill>
                  <a:srgbClr val="000000"/>
                </a:solidFill>
                <a:latin typeface="Calibri" charset="0"/>
                <a:ea typeface="ＭＳ Ｐゴシック" charset="-128"/>
              </a:rPr>
              <a:t>粒子線による放電では</a:t>
            </a:r>
            <a:r>
              <a:rPr lang="ja-JP" sz="2400" dirty="0" smtClean="0">
                <a:solidFill>
                  <a:srgbClr val="000000"/>
                </a:solidFill>
                <a:latin typeface="Calibri" charset="0"/>
                <a:ea typeface="ＭＳ Ｐゴシック" charset="-128"/>
              </a:rPr>
              <a:t>ない。</a:t>
            </a:r>
            <a:endParaRPr lang="ja-JP" sz="2400" dirty="0">
              <a:solidFill>
                <a:srgbClr val="000000"/>
              </a:solidFill>
              <a:latin typeface="Calibri" charset="0"/>
              <a:ea typeface="ＭＳ Ｐゴシック" charset="-128"/>
            </a:endParaRPr>
          </a:p>
          <a:p>
            <a:pPr>
              <a:lnSpc>
                <a:spcPct val="100000"/>
              </a:lnSpc>
              <a:tabLst>
                <a:tab pos="723900" algn="l"/>
                <a:tab pos="1447800" algn="l"/>
                <a:tab pos="2171700" algn="l"/>
                <a:tab pos="2895600" algn="l"/>
                <a:tab pos="3619500" algn="l"/>
                <a:tab pos="4343400" algn="l"/>
              </a:tabLst>
            </a:pPr>
            <a:r>
              <a:rPr lang="ja-JP" sz="2400" dirty="0">
                <a:solidFill>
                  <a:srgbClr val="000000"/>
                </a:solidFill>
                <a:latin typeface="Calibri" charset="0"/>
                <a:ea typeface="ＭＳ Ｐゴシック" charset="-128"/>
              </a:rPr>
              <a:t>　　別の高電圧源</a:t>
            </a:r>
            <a:r>
              <a:rPr lang="en-US" sz="2400" dirty="0">
                <a:solidFill>
                  <a:srgbClr val="000000"/>
                </a:solidFill>
                <a:latin typeface="Calibri" charset="0"/>
                <a:ea typeface="VL ゴシック" charset="0"/>
                <a:cs typeface="VL ゴシック" charset="0"/>
              </a:rPr>
              <a:t>(High Voltage Power Supply)</a:t>
            </a:r>
            <a:r>
              <a:rPr lang="ja-JP" sz="2400" dirty="0">
                <a:solidFill>
                  <a:srgbClr val="000000"/>
                </a:solidFill>
                <a:latin typeface="Calibri" charset="0"/>
                <a:ea typeface="ＭＳ Ｐゴシック" charset="-128"/>
              </a:rPr>
              <a:t>に換えるとノイズは消える。</a:t>
            </a:r>
          </a:p>
          <a:p>
            <a:pPr>
              <a:lnSpc>
                <a:spcPct val="100000"/>
              </a:lnSpc>
              <a:tabLst>
                <a:tab pos="723900" algn="l"/>
                <a:tab pos="1447800" algn="l"/>
                <a:tab pos="2171700" algn="l"/>
                <a:tab pos="2895600" algn="l"/>
                <a:tab pos="3619500" algn="l"/>
                <a:tab pos="4343400" algn="l"/>
              </a:tabLst>
            </a:pPr>
            <a:r>
              <a:rPr lang="en-US" sz="2400" dirty="0">
                <a:solidFill>
                  <a:srgbClr val="000000"/>
                </a:solidFill>
                <a:latin typeface="Calibri" charset="0"/>
                <a:ea typeface="VL ゴシック" charset="0"/>
                <a:cs typeface="VL ゴシック" charset="0"/>
              </a:rPr>
              <a:t>→</a:t>
            </a:r>
            <a:r>
              <a:rPr lang="ja-JP" sz="2400" dirty="0">
                <a:solidFill>
                  <a:srgbClr val="000000"/>
                </a:solidFill>
                <a:latin typeface="Calibri" charset="0"/>
                <a:ea typeface="ＭＳ Ｐゴシック" charset="-128"/>
              </a:rPr>
              <a:t>考えられる原因は、</a:t>
            </a:r>
            <a:r>
              <a:rPr lang="en-US" sz="2400" dirty="0">
                <a:solidFill>
                  <a:srgbClr val="000000"/>
                </a:solidFill>
                <a:latin typeface="Calibri" charset="0"/>
                <a:ea typeface="VL ゴシック" charset="0"/>
                <a:cs typeface="VL ゴシック" charset="0"/>
              </a:rPr>
              <a:t>Cockcroft-Walton</a:t>
            </a:r>
            <a:r>
              <a:rPr lang="ja-JP" sz="2400" dirty="0">
                <a:solidFill>
                  <a:srgbClr val="000000"/>
                </a:solidFill>
                <a:latin typeface="Calibri" charset="0"/>
                <a:ea typeface="ＭＳ Ｐゴシック" charset="-128"/>
              </a:rPr>
              <a:t>回路の不調。</a:t>
            </a:r>
          </a:p>
        </p:txBody>
      </p:sp>
      <p:pic>
        <p:nvPicPr>
          <p:cNvPr id="1331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644313" y="26717625"/>
            <a:ext cx="5391150" cy="6745288"/>
          </a:xfrm>
          <a:prstGeom prst="rect">
            <a:avLst/>
          </a:prstGeom>
          <a:noFill/>
          <a:ln w="9525">
            <a:noFill/>
            <a:round/>
            <a:headEnd/>
            <a:tailEnd/>
          </a:ln>
          <a:effectLst/>
        </p:spPr>
      </p:pic>
      <p:sp>
        <p:nvSpPr>
          <p:cNvPr id="13316" name="Rectangle 4"/>
          <p:cNvSpPr>
            <a:spLocks noChangeArrowheads="1"/>
          </p:cNvSpPr>
          <p:nvPr/>
        </p:nvSpPr>
        <p:spPr bwMode="auto">
          <a:xfrm>
            <a:off x="3929058" y="6072206"/>
            <a:ext cx="4643437" cy="515937"/>
          </a:xfrm>
          <a:prstGeom prst="rect">
            <a:avLst/>
          </a:prstGeom>
          <a:noFill/>
          <a:ln w="9525">
            <a:noFill/>
            <a:round/>
            <a:headEnd/>
            <a:tailEnd/>
          </a:ln>
          <a:effectLst/>
        </p:spPr>
        <p:txBody>
          <a:bodyPr lIns="90000" tIns="45000" rIns="90000" bIns="45000"/>
          <a:lstStyle/>
          <a:p>
            <a:pPr>
              <a:lnSpc>
                <a:spcPct val="100000"/>
              </a:lnSpc>
              <a:tabLst>
                <a:tab pos="723900" algn="l"/>
                <a:tab pos="1447800" algn="l"/>
                <a:tab pos="2171700" algn="l"/>
                <a:tab pos="2895600" algn="l"/>
                <a:tab pos="3619500" algn="l"/>
                <a:tab pos="4343400" algn="l"/>
              </a:tabLst>
            </a:pPr>
            <a:r>
              <a:rPr lang="ja-JP" sz="2800" dirty="0">
                <a:solidFill>
                  <a:srgbClr val="000000"/>
                </a:solidFill>
                <a:latin typeface="Calibri" charset="0"/>
                <a:ea typeface="ＭＳ Ｐゴシック" charset="-128"/>
              </a:rPr>
              <a:t>　←　</a:t>
            </a:r>
            <a:r>
              <a:rPr lang="ja-JP" altLang="en-US" sz="2800" dirty="0" smtClean="0">
                <a:solidFill>
                  <a:srgbClr val="000000"/>
                </a:solidFill>
                <a:latin typeface="Calibri" charset="0"/>
                <a:ea typeface="ＭＳ Ｐゴシック" charset="-128"/>
              </a:rPr>
              <a:t>雑音の形</a:t>
            </a:r>
            <a:r>
              <a:rPr lang="ja-JP" sz="2800" dirty="0" smtClean="0">
                <a:solidFill>
                  <a:srgbClr val="000000"/>
                </a:solidFill>
                <a:latin typeface="Calibri" charset="0"/>
                <a:ea typeface="ＭＳ Ｐゴシック" charset="-128"/>
              </a:rPr>
              <a:t> </a:t>
            </a:r>
            <a:endParaRPr lang="ja-JP" sz="2800" dirty="0">
              <a:solidFill>
                <a:srgbClr val="000000"/>
              </a:solidFill>
              <a:latin typeface="Calibri" charset="0"/>
              <a:ea typeface="ＭＳ Ｐゴシック" charset="-128"/>
            </a:endParaRPr>
          </a:p>
        </p:txBody>
      </p:sp>
      <p:pic>
        <p:nvPicPr>
          <p:cNvPr id="13317"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43106" y="2428868"/>
            <a:ext cx="5645443" cy="400050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1703</TotalTime>
  <Words>1132</Words>
  <Application>Microsoft Office PowerPoint</Application>
  <PresentationFormat>画面に合わせる (4:3)</PresentationFormat>
  <Paragraphs>269</Paragraphs>
  <Slides>36</Slides>
  <Notes>15</Notes>
  <HiddenSlides>0</HiddenSlides>
  <MMClips>0</MMClips>
  <ScaleCrop>false</ScaleCrop>
  <HeadingPairs>
    <vt:vector size="4" baseType="variant">
      <vt:variant>
        <vt:lpstr>テーマ</vt:lpstr>
      </vt:variant>
      <vt:variant>
        <vt:i4>1</vt:i4>
      </vt:variant>
      <vt:variant>
        <vt:lpstr>スライド タイトル</vt:lpstr>
      </vt:variant>
      <vt:variant>
        <vt:i4>36</vt:i4>
      </vt:variant>
    </vt:vector>
  </HeadingPairs>
  <TitlesOfParts>
    <vt:vector size="3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装置の外観と説明</vt:lpstr>
      <vt:lpstr>計数管内部の電場</vt:lpstr>
      <vt:lpstr>PowerPoint プレゼンテーション</vt:lpstr>
      <vt:lpstr>PowerPoint プレゼンテーション</vt:lpstr>
      <vt:lpstr>結果</vt:lpstr>
      <vt:lpstr>PowerPoint プレゼンテーション</vt:lpstr>
      <vt:lpstr>PowerPoint プレゼンテーション</vt:lpstr>
      <vt:lpstr>PowerPoint プレゼンテーション</vt:lpstr>
      <vt:lpstr>dak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考察</vt:lpstr>
      <vt:lpstr>PowerPoint プレゼンテーション</vt:lpstr>
      <vt:lpstr>PowerPoint プレゼンテーション</vt:lpstr>
      <vt:lpstr>PowerPoint プレゼンテーション</vt:lpstr>
      <vt:lpstr>PowerPoint プレゼンテーション</vt:lpstr>
      <vt:lpstr>謝辞</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結果・考察</dc:title>
  <dc:creator> </dc:creator>
  <cp:lastModifiedBy>ichikawa</cp:lastModifiedBy>
  <cp:revision>116</cp:revision>
  <cp:lastPrinted>2012-06-14T05:06:29Z</cp:lastPrinted>
  <dcterms:created xsi:type="dcterms:W3CDTF">2012-04-02T07:47:53Z</dcterms:created>
  <dcterms:modified xsi:type="dcterms:W3CDTF">2012-06-14T05:09:30Z</dcterms:modified>
</cp:coreProperties>
</file>