
<file path=[Content_Types].xml><?xml version="1.0" encoding="utf-8"?>
<Types xmlns="http://schemas.openxmlformats.org/package/2006/content-types">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87" r:id="rId1"/>
  </p:sldMasterIdLst>
  <p:notesMasterIdLst>
    <p:notesMasterId r:id="rId54"/>
  </p:notesMasterIdLst>
  <p:handoutMasterIdLst>
    <p:handoutMasterId r:id="rId55"/>
  </p:handoutMasterIdLst>
  <p:sldIdLst>
    <p:sldId id="256" r:id="rId2"/>
    <p:sldId id="257" r:id="rId3"/>
    <p:sldId id="263" r:id="rId4"/>
    <p:sldId id="262" r:id="rId5"/>
    <p:sldId id="259" r:id="rId6"/>
    <p:sldId id="260" r:id="rId7"/>
    <p:sldId id="275" r:id="rId8"/>
    <p:sldId id="277" r:id="rId9"/>
    <p:sldId id="276" r:id="rId10"/>
    <p:sldId id="278" r:id="rId11"/>
    <p:sldId id="279" r:id="rId12"/>
    <p:sldId id="261" r:id="rId13"/>
    <p:sldId id="281" r:id="rId14"/>
    <p:sldId id="270" r:id="rId15"/>
    <p:sldId id="265" r:id="rId16"/>
    <p:sldId id="266" r:id="rId17"/>
    <p:sldId id="280" r:id="rId18"/>
    <p:sldId id="267" r:id="rId19"/>
    <p:sldId id="268" r:id="rId20"/>
    <p:sldId id="269" r:id="rId21"/>
    <p:sldId id="282" r:id="rId22"/>
    <p:sldId id="283" r:id="rId23"/>
    <p:sldId id="272" r:id="rId24"/>
    <p:sldId id="284" r:id="rId25"/>
    <p:sldId id="274" r:id="rId26"/>
    <p:sldId id="313"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2" r:id="rId5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5" d="100"/>
          <a:sy n="115" d="100"/>
        </p:scale>
        <p:origin x="-181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smtClean="0">
                <a:latin typeface="+mn-lt"/>
                <a:ea typeface="+mn-ea"/>
                <a:cs typeface="+mn-cs"/>
              </a:defRPr>
            </a:lvl1pPr>
          </a:lstStyle>
          <a:p>
            <a:pPr>
              <a:defRPr/>
            </a:pPr>
            <a:fld id="{FF94FDF6-62EA-E04B-9318-9CA913A3CA4F}" type="datetimeFigureOut">
              <a:rPr lang="en-US"/>
              <a:pPr>
                <a:defRPr/>
              </a:pPr>
              <a:t>6/14/2012</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smtClean="0">
                <a:latin typeface="+mn-lt"/>
                <a:ea typeface="+mn-ea"/>
                <a:cs typeface="+mn-cs"/>
              </a:defRPr>
            </a:lvl1pPr>
          </a:lstStyle>
          <a:p>
            <a:pPr>
              <a:defRPr/>
            </a:pPr>
            <a:fld id="{21A33131-E81E-6F47-8F4A-AB59819DD73B}" type="slidenum">
              <a:rPr lang="en-US"/>
              <a:pPr>
                <a:defRPr/>
              </a:pPr>
              <a:t>‹#›</a:t>
            </a:fld>
            <a:endParaRPr lang="en-US"/>
          </a:p>
        </p:txBody>
      </p:sp>
    </p:spTree>
    <p:extLst>
      <p:ext uri="{BB962C8B-B14F-4D97-AF65-F5344CB8AC3E}">
        <p14:creationId xmlns:p14="http://schemas.microsoft.com/office/powerpoint/2010/main" val="1809868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smtClean="0">
                <a:latin typeface="+mn-lt"/>
                <a:ea typeface="+mn-ea"/>
                <a:cs typeface="+mn-cs"/>
              </a:defRPr>
            </a:lvl1pPr>
          </a:lstStyle>
          <a:p>
            <a:pPr>
              <a:defRPr/>
            </a:pPr>
            <a:fld id="{7729CAB2-62CB-EA46-97AD-B8CF739F8DEF}" type="datetimeFigureOut">
              <a:rPr lang="en-US"/>
              <a:pPr>
                <a:defRPr/>
              </a:pPr>
              <a:t>6/14/2012</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smtClean="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smtClean="0">
                <a:latin typeface="+mn-lt"/>
                <a:ea typeface="+mn-ea"/>
                <a:cs typeface="+mn-cs"/>
              </a:defRPr>
            </a:lvl1pPr>
          </a:lstStyle>
          <a:p>
            <a:pPr>
              <a:defRPr/>
            </a:pPr>
            <a:fld id="{2CDAFCAB-198B-A940-ACCF-73F15CF3997E}" type="slidenum">
              <a:rPr lang="en-US"/>
              <a:pPr>
                <a:defRPr/>
              </a:pPr>
              <a:t>‹#›</a:t>
            </a:fld>
            <a:endParaRPr lang="en-US"/>
          </a:p>
        </p:txBody>
      </p:sp>
    </p:spTree>
    <p:extLst>
      <p:ext uri="{BB962C8B-B14F-4D97-AF65-F5344CB8AC3E}">
        <p14:creationId xmlns:p14="http://schemas.microsoft.com/office/powerpoint/2010/main" val="162638052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DAFCAB-198B-A940-ACCF-73F15CF3997E}" type="slidenum">
              <a:rPr lang="en-US" smtClean="0"/>
              <a:pPr>
                <a:defRPr/>
              </a:pPr>
              <a:t>6</a:t>
            </a:fld>
            <a:endParaRPr lang="en-US"/>
          </a:p>
        </p:txBody>
      </p:sp>
    </p:spTree>
    <p:extLst>
      <p:ext uri="{BB962C8B-B14F-4D97-AF65-F5344CB8AC3E}">
        <p14:creationId xmlns:p14="http://schemas.microsoft.com/office/powerpoint/2010/main" val="151049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CAB59EF-3C4A-4344-BC37-E71C0FC5B236}" type="datetime1">
              <a:rPr lang="en-US"/>
              <a:pPr>
                <a:defRPr/>
              </a:pPr>
              <a:t>6/14/2012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C6210-124D-CE49-9F52-E1C23C2E783F}" type="slidenum">
              <a:rPr lang="en-US"/>
              <a:pPr>
                <a:defRPr/>
              </a:pPr>
              <a:t>‹#›</a:t>
            </a:fld>
            <a:endParaRPr lang="en-US"/>
          </a:p>
        </p:txBody>
      </p:sp>
    </p:spTree>
    <p:extLst>
      <p:ext uri="{BB962C8B-B14F-4D97-AF65-F5344CB8AC3E}">
        <p14:creationId xmlns:p14="http://schemas.microsoft.com/office/powerpoint/2010/main" val="227854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C5B469-F699-9C40-AD20-2F6B18CFCEBC}" type="datetime1">
              <a:rPr lang="en-US"/>
              <a:pPr>
                <a:defRPr/>
              </a:pPr>
              <a:t>6/14/2012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DB4EC3-DCDB-4E4D-B642-E5B3472639A3}" type="slidenum">
              <a:rPr lang="en-US"/>
              <a:pPr>
                <a:defRPr/>
              </a:pPr>
              <a:t>‹#›</a:t>
            </a:fld>
            <a:endParaRPr lang="en-US"/>
          </a:p>
        </p:txBody>
      </p:sp>
    </p:spTree>
    <p:extLst>
      <p:ext uri="{BB962C8B-B14F-4D97-AF65-F5344CB8AC3E}">
        <p14:creationId xmlns:p14="http://schemas.microsoft.com/office/powerpoint/2010/main" val="362474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F910A6-4CF1-E145-A5FB-7C9CD721CEDC}" type="datetime1">
              <a:rPr lang="en-US"/>
              <a:pPr>
                <a:defRPr/>
              </a:pPr>
              <a:t>6/14/2012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EFEAC5-3F61-5B4B-B769-A9DC86F56392}" type="slidenum">
              <a:rPr lang="en-US"/>
              <a:pPr>
                <a:defRPr/>
              </a:pPr>
              <a:t>‹#›</a:t>
            </a:fld>
            <a:endParaRPr lang="en-US"/>
          </a:p>
        </p:txBody>
      </p:sp>
    </p:spTree>
    <p:extLst>
      <p:ext uri="{BB962C8B-B14F-4D97-AF65-F5344CB8AC3E}">
        <p14:creationId xmlns:p14="http://schemas.microsoft.com/office/powerpoint/2010/main" val="3307678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ltLang="ja-JP"/>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F85B077D-F285-1D4E-BF6E-A60FA97394DF}" type="slidenum">
              <a:rPr lang="en-US" altLang="ja-JP"/>
              <a:pPr>
                <a:defRPr/>
              </a:pPr>
              <a:t>‹#›</a:t>
            </a:fld>
            <a:endParaRPr lang="en-US" altLang="ja-JP"/>
          </a:p>
        </p:txBody>
      </p:sp>
    </p:spTree>
    <p:extLst>
      <p:ext uri="{BB962C8B-B14F-4D97-AF65-F5344CB8AC3E}">
        <p14:creationId xmlns:p14="http://schemas.microsoft.com/office/powerpoint/2010/main" val="2818922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ja-JP"/>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73511F62-439D-3946-983E-886087F0A587}" type="slidenum">
              <a:rPr lang="en-US" altLang="ja-JP"/>
              <a:pPr>
                <a:defRPr/>
              </a:pPr>
              <a:t>‹#›</a:t>
            </a:fld>
            <a:endParaRPr lang="en-US" altLang="ja-JP"/>
          </a:p>
        </p:txBody>
      </p:sp>
    </p:spTree>
    <p:extLst>
      <p:ext uri="{BB962C8B-B14F-4D97-AF65-F5344CB8AC3E}">
        <p14:creationId xmlns:p14="http://schemas.microsoft.com/office/powerpoint/2010/main" val="235044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ja-JP"/>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A5090E3E-EDDD-834E-8890-D68D647B7CF3}" type="slidenum">
              <a:rPr lang="en-US" altLang="ja-JP"/>
              <a:pPr>
                <a:defRPr/>
              </a:pPr>
              <a:t>‹#›</a:t>
            </a:fld>
            <a:endParaRPr lang="en-US" altLang="ja-JP"/>
          </a:p>
        </p:txBody>
      </p:sp>
    </p:spTree>
    <p:extLst>
      <p:ext uri="{BB962C8B-B14F-4D97-AF65-F5344CB8AC3E}">
        <p14:creationId xmlns:p14="http://schemas.microsoft.com/office/powerpoint/2010/main" val="230661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FB54E4-D7F8-CD4E-9492-3A82E4FE6962}" type="datetime1">
              <a:rPr lang="en-US"/>
              <a:pPr>
                <a:defRPr/>
              </a:pPr>
              <a:t>6/14/2012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EF6954-FD60-674B-A989-78B9FB741455}" type="slidenum">
              <a:rPr lang="en-US"/>
              <a:pPr>
                <a:defRPr/>
              </a:pPr>
              <a:t>‹#›</a:t>
            </a:fld>
            <a:endParaRPr lang="en-US"/>
          </a:p>
        </p:txBody>
      </p:sp>
    </p:spTree>
    <p:extLst>
      <p:ext uri="{BB962C8B-B14F-4D97-AF65-F5344CB8AC3E}">
        <p14:creationId xmlns:p14="http://schemas.microsoft.com/office/powerpoint/2010/main" val="256574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59AF82-341B-C042-B3B3-FE5811EF0E79}" type="datetime1">
              <a:rPr lang="en-US"/>
              <a:pPr>
                <a:defRPr/>
              </a:pPr>
              <a:t>6/14/2012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158512-4309-9142-93EB-FEDAE5F53CF7}" type="slidenum">
              <a:rPr lang="en-US"/>
              <a:pPr>
                <a:defRPr/>
              </a:pPr>
              <a:t>‹#›</a:t>
            </a:fld>
            <a:endParaRPr lang="en-US"/>
          </a:p>
        </p:txBody>
      </p:sp>
    </p:spTree>
    <p:extLst>
      <p:ext uri="{BB962C8B-B14F-4D97-AF65-F5344CB8AC3E}">
        <p14:creationId xmlns:p14="http://schemas.microsoft.com/office/powerpoint/2010/main" val="217474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8C5AA6D-BDF9-8B47-87B1-252988D2BB2F}" type="datetime1">
              <a:rPr lang="en-US"/>
              <a:pPr>
                <a:defRPr/>
              </a:pPr>
              <a:t>6/14/2012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099E23-7399-4649-A454-550A8D70152F}" type="slidenum">
              <a:rPr lang="en-US"/>
              <a:pPr>
                <a:defRPr/>
              </a:pPr>
              <a:t>‹#›</a:t>
            </a:fld>
            <a:endParaRPr lang="en-US"/>
          </a:p>
        </p:txBody>
      </p:sp>
    </p:spTree>
    <p:extLst>
      <p:ext uri="{BB962C8B-B14F-4D97-AF65-F5344CB8AC3E}">
        <p14:creationId xmlns:p14="http://schemas.microsoft.com/office/powerpoint/2010/main" val="538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EF601D-63F9-4F4A-AA9C-34C5A1849B29}" type="datetime1">
              <a:rPr lang="en-US"/>
              <a:pPr>
                <a:defRPr/>
              </a:pPr>
              <a:t>6/14/2012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4F95C89-0CA3-8C4B-982D-2073DEE7E9C1}" type="slidenum">
              <a:rPr lang="en-US"/>
              <a:pPr>
                <a:defRPr/>
              </a:pPr>
              <a:t>‹#›</a:t>
            </a:fld>
            <a:endParaRPr lang="en-US"/>
          </a:p>
        </p:txBody>
      </p:sp>
    </p:spTree>
    <p:extLst>
      <p:ext uri="{BB962C8B-B14F-4D97-AF65-F5344CB8AC3E}">
        <p14:creationId xmlns:p14="http://schemas.microsoft.com/office/powerpoint/2010/main" val="170334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06953B4-BFC1-2A4B-A53C-B519549889E0}" type="datetime1">
              <a:rPr lang="en-US"/>
              <a:pPr>
                <a:defRPr/>
              </a:pPr>
              <a:t>6/14/2012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E3AD4A-0CF1-634A-B710-F9047E5060D2}" type="slidenum">
              <a:rPr lang="en-US"/>
              <a:pPr>
                <a:defRPr/>
              </a:pPr>
              <a:t>‹#›</a:t>
            </a:fld>
            <a:endParaRPr lang="en-US"/>
          </a:p>
        </p:txBody>
      </p:sp>
    </p:spTree>
    <p:extLst>
      <p:ext uri="{BB962C8B-B14F-4D97-AF65-F5344CB8AC3E}">
        <p14:creationId xmlns:p14="http://schemas.microsoft.com/office/powerpoint/2010/main" val="424679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976357-EEED-B54D-8901-7E17F66A0E2B}" type="datetime1">
              <a:rPr lang="en-US"/>
              <a:pPr>
                <a:defRPr/>
              </a:pPr>
              <a:t>6/14/2012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2BC6DE-A2F8-E14C-B942-C596EC21240E}" type="slidenum">
              <a:rPr lang="en-US"/>
              <a:pPr>
                <a:defRPr/>
              </a:pPr>
              <a:t>‹#›</a:t>
            </a:fld>
            <a:endParaRPr lang="en-US"/>
          </a:p>
        </p:txBody>
      </p:sp>
    </p:spTree>
    <p:extLst>
      <p:ext uri="{BB962C8B-B14F-4D97-AF65-F5344CB8AC3E}">
        <p14:creationId xmlns:p14="http://schemas.microsoft.com/office/powerpoint/2010/main" val="188813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C51338-A2B6-8246-B232-F080AA677698}" type="datetime1">
              <a:rPr lang="en-US"/>
              <a:pPr>
                <a:defRPr/>
              </a:pPr>
              <a:t>6/14/2012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F8417B-9CB1-E64C-B4AC-D8778DB756A7}" type="slidenum">
              <a:rPr lang="en-US"/>
              <a:pPr>
                <a:defRPr/>
              </a:pPr>
              <a:t>‹#›</a:t>
            </a:fld>
            <a:endParaRPr lang="en-US"/>
          </a:p>
        </p:txBody>
      </p:sp>
    </p:spTree>
    <p:extLst>
      <p:ext uri="{BB962C8B-B14F-4D97-AF65-F5344CB8AC3E}">
        <p14:creationId xmlns:p14="http://schemas.microsoft.com/office/powerpoint/2010/main" val="387413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B558BC-B1C8-5946-B818-8BCAC1920C91}" type="datetime1">
              <a:rPr lang="en-US"/>
              <a:pPr>
                <a:defRPr/>
              </a:pPr>
              <a:t>6/14/2012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923525-17EF-A44E-9B9D-8133C4515CD3}" type="slidenum">
              <a:rPr lang="en-US"/>
              <a:pPr>
                <a:defRPr/>
              </a:pPr>
              <a:t>‹#›</a:t>
            </a:fld>
            <a:endParaRPr lang="en-US"/>
          </a:p>
        </p:txBody>
      </p:sp>
    </p:spTree>
    <p:extLst>
      <p:ext uri="{BB962C8B-B14F-4D97-AF65-F5344CB8AC3E}">
        <p14:creationId xmlns:p14="http://schemas.microsoft.com/office/powerpoint/2010/main" val="379917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D0F5F786-D8D7-E34D-B3B7-C877525AC196}" type="datetime1">
              <a:rPr lang="en-US"/>
              <a:pPr>
                <a:defRPr/>
              </a:pPr>
              <a:t>6/14/2012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6D4D14B0-93FF-C741-BCB0-28FBF64EBE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a:xfrm>
            <a:off x="685800" y="1824038"/>
            <a:ext cx="7772400" cy="1776412"/>
          </a:xfrm>
        </p:spPr>
        <p:txBody>
          <a:bodyPr/>
          <a:lstStyle/>
          <a:p>
            <a:r>
              <a:rPr lang="en-US">
                <a:latin typeface="Calibri" charset="0"/>
              </a:rPr>
              <a:t>Lamb Shift</a:t>
            </a: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r>
              <a:rPr lang="ja-JP" altLang="en-US" dirty="0" smtClean="0">
                <a:ea typeface="+mn-ea"/>
                <a:cs typeface="+mn-cs"/>
              </a:rPr>
              <a:t>岡田，上村，森山</a:t>
            </a:r>
            <a:endParaRPr lang="en-US" dirty="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ja-JP" altLang="en-US">
                <a:latin typeface="Calibri" charset="0"/>
              </a:rPr>
              <a:t>方法</a:t>
            </a:r>
            <a:endParaRPr lang="en-US">
              <a:latin typeface="Calibri" charset="0"/>
            </a:endParaRPr>
          </a:p>
        </p:txBody>
      </p:sp>
      <p:sp>
        <p:nvSpPr>
          <p:cNvPr id="3" name="Content Placeholder 2"/>
          <p:cNvSpPr>
            <a:spLocks noGrp="1"/>
          </p:cNvSpPr>
          <p:nvPr>
            <p:ph idx="1"/>
          </p:nvPr>
        </p:nvSpPr>
        <p:spPr/>
        <p:txBody>
          <a:bodyPr rtlCol="0">
            <a:normAutofit/>
          </a:bodyPr>
          <a:lstStyle/>
          <a:p>
            <a:pPr marL="514350" indent="-514350" fontAlgn="auto">
              <a:spcAft>
                <a:spcPts val="0"/>
              </a:spcAft>
              <a:buFont typeface="+mj-lt"/>
              <a:buAutoNum type="arabicPeriod" startAt="2"/>
              <a:defRPr/>
            </a:pPr>
            <a:r>
              <a:rPr lang="en-US" altLang="ja-JP" dirty="0" smtClean="0">
                <a:ea typeface="+mn-ea"/>
                <a:cs typeface="+mn-cs"/>
              </a:rPr>
              <a:t>Lamb Shift</a:t>
            </a:r>
            <a:r>
              <a:rPr lang="ja-JP" altLang="en-US" dirty="0" smtClean="0">
                <a:ea typeface="+mn-ea"/>
                <a:cs typeface="+mn-cs"/>
              </a:rPr>
              <a:t>の検出。</a:t>
            </a:r>
            <a:endParaRPr lang="en-US" altLang="ja-JP" dirty="0" smtClean="0">
              <a:ea typeface="+mn-ea"/>
              <a:cs typeface="+mn-cs"/>
            </a:endParaRPr>
          </a:p>
          <a:p>
            <a:pPr marL="914400" lvl="1" indent="-514350" fontAlgn="auto">
              <a:spcAft>
                <a:spcPts val="0"/>
              </a:spcAft>
              <a:buFont typeface="+mj-lt"/>
              <a:buAutoNum type="arabicPeriod" startAt="2"/>
              <a:defRPr/>
            </a:pPr>
            <a:r>
              <a:rPr lang="ja-JP" altLang="en-US" dirty="0" smtClean="0">
                <a:ea typeface="+mn-ea"/>
              </a:rPr>
              <a:t>当てる</a:t>
            </a:r>
            <a:r>
              <a:rPr lang="en-US" altLang="ja-JP" dirty="0" smtClean="0">
                <a:ea typeface="+mn-ea"/>
              </a:rPr>
              <a:t>RF</a:t>
            </a:r>
            <a:r>
              <a:rPr lang="ja-JP" altLang="en-US" dirty="0" smtClean="0">
                <a:ea typeface="+mn-ea"/>
              </a:rPr>
              <a:t>の周波数を変えてカウント数の変化を見る。</a:t>
            </a:r>
            <a:endParaRPr lang="en-US" altLang="ja-JP" dirty="0" smtClean="0">
              <a:ea typeface="+mn-ea"/>
            </a:endParaRPr>
          </a:p>
          <a:p>
            <a:pPr marL="1314450" lvl="2" indent="-514350" fontAlgn="auto">
              <a:spcAft>
                <a:spcPts val="0"/>
              </a:spcAft>
              <a:buFont typeface="Arial"/>
              <a:buChar char="•"/>
              <a:defRPr/>
            </a:pPr>
            <a:r>
              <a:rPr lang="en-US" altLang="ja-JP" dirty="0" smtClean="0">
                <a:ea typeface="+mn-ea"/>
              </a:rPr>
              <a:t>2s</a:t>
            </a:r>
            <a:r>
              <a:rPr lang="en-US" altLang="ja-JP" baseline="-25000" dirty="0" smtClean="0">
                <a:ea typeface="+mn-ea"/>
              </a:rPr>
              <a:t>1/2</a:t>
            </a:r>
            <a:r>
              <a:rPr lang="ja-JP" altLang="en-US" dirty="0" smtClean="0">
                <a:ea typeface="+mn-ea"/>
              </a:rPr>
              <a:t>と</a:t>
            </a:r>
            <a:r>
              <a:rPr lang="en-US" altLang="ja-JP" dirty="0" smtClean="0">
                <a:ea typeface="+mn-ea"/>
              </a:rPr>
              <a:t>2p</a:t>
            </a:r>
            <a:r>
              <a:rPr lang="en-US" altLang="ja-JP" baseline="-25000" dirty="0" smtClean="0">
                <a:ea typeface="+mn-ea"/>
              </a:rPr>
              <a:t>1/2</a:t>
            </a:r>
            <a:r>
              <a:rPr lang="ja-JP" altLang="en-US" dirty="0" smtClean="0">
                <a:ea typeface="+mn-ea"/>
              </a:rPr>
              <a:t>のエネルギー準位差に対応する</a:t>
            </a:r>
            <a:r>
              <a:rPr lang="en-US" altLang="ja-JP" dirty="0" smtClean="0">
                <a:ea typeface="+mn-ea"/>
              </a:rPr>
              <a:t>RF</a:t>
            </a:r>
            <a:r>
              <a:rPr lang="ja-JP" altLang="en-US" dirty="0" smtClean="0">
                <a:ea typeface="+mn-ea"/>
              </a:rPr>
              <a:t>を当てた場合，水素原子が遷移する。</a:t>
            </a:r>
            <a:endParaRPr lang="en-US" altLang="ja-JP" dirty="0" smtClean="0">
              <a:ea typeface="+mn-ea"/>
            </a:endParaRPr>
          </a:p>
          <a:p>
            <a:pPr marL="1314450" lvl="2" indent="-514350" fontAlgn="auto">
              <a:spcAft>
                <a:spcPts val="0"/>
              </a:spcAft>
              <a:buFont typeface="Arial"/>
              <a:buChar char="•"/>
              <a:defRPr/>
            </a:pPr>
            <a:r>
              <a:rPr lang="en-US" altLang="ja-JP" dirty="0" smtClean="0">
                <a:ea typeface="+mn-ea"/>
              </a:rPr>
              <a:t>2p</a:t>
            </a:r>
            <a:r>
              <a:rPr lang="en-US" altLang="ja-JP" baseline="-25000" dirty="0" smtClean="0">
                <a:ea typeface="+mn-ea"/>
              </a:rPr>
              <a:t>1/2</a:t>
            </a:r>
            <a:r>
              <a:rPr lang="ja-JP" altLang="en-US" dirty="0" smtClean="0">
                <a:ea typeface="+mn-ea"/>
              </a:rPr>
              <a:t>は不安定ですぐに基底状態に落ちる。</a:t>
            </a:r>
            <a:r>
              <a:rPr lang="en-US" altLang="ja-JP" dirty="0" smtClean="0">
                <a:ea typeface="+mn-ea"/>
              </a:rPr>
              <a:t/>
            </a:r>
            <a:br>
              <a:rPr lang="en-US" altLang="ja-JP" dirty="0" smtClean="0">
                <a:ea typeface="+mn-ea"/>
              </a:rPr>
            </a:br>
            <a:r>
              <a:rPr lang="en-US" altLang="ja-JP" dirty="0" smtClean="0">
                <a:ea typeface="+mn-ea"/>
              </a:rPr>
              <a:t>→</a:t>
            </a:r>
            <a:r>
              <a:rPr lang="ja-JP" altLang="en-US" dirty="0" smtClean="0">
                <a:ea typeface="+mn-ea"/>
              </a:rPr>
              <a:t>カウント数が減る。</a:t>
            </a:r>
            <a:endParaRPr lang="en-US" altLang="ja-JP" dirty="0" smtClean="0">
              <a:ea typeface="+mn-ea"/>
            </a:endParaRPr>
          </a:p>
          <a:p>
            <a:pPr marL="1314450" lvl="2" indent="-514350" fontAlgn="auto">
              <a:spcAft>
                <a:spcPts val="0"/>
              </a:spcAft>
              <a:buFont typeface="Arial"/>
              <a:buChar char="•"/>
              <a:defRPr/>
            </a:pPr>
            <a:r>
              <a:rPr lang="en-US" altLang="ja-JP" dirty="0" smtClean="0">
                <a:ea typeface="+mn-ea"/>
              </a:rPr>
              <a:t>Lamb</a:t>
            </a:r>
            <a:r>
              <a:rPr lang="ja-JP" altLang="en-US" dirty="0" smtClean="0">
                <a:ea typeface="+mn-ea"/>
              </a:rPr>
              <a:t>の原論文では</a:t>
            </a:r>
            <a:r>
              <a:rPr lang="en-US" altLang="ja-JP" dirty="0" smtClean="0">
                <a:ea typeface="+mn-ea"/>
              </a:rPr>
              <a:t>1062MHz</a:t>
            </a:r>
            <a:r>
              <a:rPr lang="ja-JP" altLang="en-US" dirty="0" smtClean="0">
                <a:ea typeface="+mn-ea"/>
              </a:rPr>
              <a:t>前後。</a:t>
            </a:r>
            <a:endParaRPr lang="en-US" altLang="ja-JP" dirty="0" smtClean="0">
              <a:ea typeface="+mn-ea"/>
            </a:endParaRPr>
          </a:p>
          <a:p>
            <a:pPr marL="1314450" lvl="2" indent="-514350" fontAlgn="auto">
              <a:spcAft>
                <a:spcPts val="0"/>
              </a:spcAft>
              <a:buFont typeface="Arial"/>
              <a:buChar char="•"/>
              <a:defRPr/>
            </a:pPr>
            <a:r>
              <a:rPr lang="ja-JP" altLang="en-US" dirty="0" smtClean="0">
                <a:ea typeface="+mn-ea"/>
              </a:rPr>
              <a:t>昨年の</a:t>
            </a:r>
            <a:r>
              <a:rPr lang="en-US" altLang="ja-JP" dirty="0" smtClean="0">
                <a:ea typeface="+mn-ea"/>
              </a:rPr>
              <a:t>P1</a:t>
            </a:r>
            <a:r>
              <a:rPr lang="ja-JP" altLang="en-US" dirty="0" smtClean="0">
                <a:ea typeface="+mn-ea"/>
              </a:rPr>
              <a:t>の方の計算では</a:t>
            </a:r>
            <a:r>
              <a:rPr lang="en-US" altLang="ja-JP" dirty="0" smtClean="0">
                <a:ea typeface="+mn-ea"/>
              </a:rPr>
              <a:t>1052.19MHz</a:t>
            </a:r>
            <a:r>
              <a:rPr lang="ja-JP" altLang="en-US" dirty="0" smtClean="0">
                <a:ea typeface="+mn-ea"/>
              </a:rPr>
              <a:t>。</a:t>
            </a:r>
            <a:endParaRPr lang="en-US" altLang="ja-JP" dirty="0" smtClean="0">
              <a:ea typeface="+mn-ea"/>
            </a:endParaRPr>
          </a:p>
          <a:p>
            <a:pPr marL="1314450" lvl="2" indent="-514350" fontAlgn="auto">
              <a:spcAft>
                <a:spcPts val="0"/>
              </a:spcAft>
              <a:buFont typeface="Arial"/>
              <a:buChar char="•"/>
              <a:defRPr/>
            </a:pPr>
            <a:endParaRPr lang="en-US" altLang="ja-JP" dirty="0" smtClean="0">
              <a:ea typeface="+mn-ea"/>
            </a:endParaRPr>
          </a:p>
          <a:p>
            <a:pPr marL="1314450" lvl="2" indent="-514350" fontAlgn="auto">
              <a:spcAft>
                <a:spcPts val="0"/>
              </a:spcAft>
              <a:buFont typeface="Arial"/>
              <a:buChar char="•"/>
              <a:defRPr/>
            </a:pPr>
            <a:endParaRPr lang="en-US" altLang="ja-JP" dirty="0" smtClean="0">
              <a:ea typeface="+mn-ea"/>
            </a:endParaRPr>
          </a:p>
          <a:p>
            <a:pPr marL="1314450" lvl="2" indent="-514350" fontAlgn="auto">
              <a:spcAft>
                <a:spcPts val="0"/>
              </a:spcAft>
              <a:buFont typeface="Arial"/>
              <a:buChar char="•"/>
              <a:defRPr/>
            </a:pPr>
            <a:endParaRPr lang="en-US" altLang="ja-JP" dirty="0" smtClean="0">
              <a:ea typeface="+mn-ea"/>
            </a:endParaRPr>
          </a:p>
          <a:p>
            <a:pPr fontAlgn="auto">
              <a:spcAft>
                <a:spcPts val="0"/>
              </a:spcAft>
              <a:buFont typeface="Arial"/>
              <a:buChar char="•"/>
              <a:defRPr/>
            </a:pPr>
            <a:endParaRPr lang="en-US" dirty="0" smtClean="0">
              <a:ea typeface="+mn-ea"/>
              <a:cs typeface="+mn-cs"/>
            </a:endParaRPr>
          </a:p>
        </p:txBody>
      </p:sp>
      <p:sp>
        <p:nvSpPr>
          <p:cNvPr id="4" name="Slide Number Placeholder 3"/>
          <p:cNvSpPr>
            <a:spLocks noGrp="1"/>
          </p:cNvSpPr>
          <p:nvPr>
            <p:ph type="sldNum" sz="quarter" idx="12"/>
          </p:nvPr>
        </p:nvSpPr>
        <p:spPr/>
        <p:txBody>
          <a:bodyPr/>
          <a:lstStyle/>
          <a:p>
            <a:pPr>
              <a:defRPr/>
            </a:pPr>
            <a:fld id="{9CCD03A2-0D10-414B-AEFF-746380474BA3}" type="slidenum">
              <a:rPr lang="en-US"/>
              <a:pPr>
                <a:defRPr/>
              </a:pPr>
              <a:t>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Calibri" charset="0"/>
              </a:rPr>
              <a:t>方法</a:t>
            </a:r>
          </a:p>
        </p:txBody>
      </p:sp>
      <p:sp>
        <p:nvSpPr>
          <p:cNvPr id="40962" name="Content Placeholder 2"/>
          <p:cNvSpPr>
            <a:spLocks noGrp="1"/>
          </p:cNvSpPr>
          <p:nvPr>
            <p:ph idx="1"/>
          </p:nvPr>
        </p:nvSpPr>
        <p:spPr/>
        <p:txBody>
          <a:bodyPr/>
          <a:lstStyle/>
          <a:p>
            <a:pPr marL="514350" indent="-514350">
              <a:buFont typeface="Calibri" charset="0"/>
              <a:buAutoNum type="arabicPeriod" startAt="2"/>
            </a:pPr>
            <a:r>
              <a:rPr lang="en-US" altLang="ja-JP" dirty="0">
                <a:latin typeface="Calibri" charset="0"/>
              </a:rPr>
              <a:t>Lamb Shift</a:t>
            </a:r>
            <a:r>
              <a:rPr lang="ja-JP" altLang="en-US" dirty="0">
                <a:latin typeface="Calibri" charset="0"/>
              </a:rPr>
              <a:t>の検出。</a:t>
            </a:r>
            <a:endParaRPr lang="en-US" altLang="ja-JP" dirty="0">
              <a:latin typeface="Calibri" charset="0"/>
            </a:endParaRPr>
          </a:p>
          <a:p>
            <a:pPr marL="914400" lvl="1" indent="-514350">
              <a:buFont typeface="Calibri" charset="0"/>
              <a:buAutoNum type="arabicPeriod" startAt="2"/>
            </a:pPr>
            <a:r>
              <a:rPr lang="ja-JP" altLang="en-US" dirty="0">
                <a:latin typeface="Calibri" charset="0"/>
              </a:rPr>
              <a:t>当てる</a:t>
            </a:r>
            <a:r>
              <a:rPr lang="en-US" altLang="ja-JP" dirty="0">
                <a:latin typeface="Calibri" charset="0"/>
              </a:rPr>
              <a:t>RF</a:t>
            </a:r>
            <a:r>
              <a:rPr lang="ja-JP" altLang="en-US" dirty="0">
                <a:latin typeface="Calibri" charset="0"/>
              </a:rPr>
              <a:t>の周波数を変えてカウント数の変化を見る</a:t>
            </a:r>
            <a:r>
              <a:rPr lang="ja-JP" altLang="en-US" dirty="0" smtClean="0">
                <a:latin typeface="Calibri" charset="0"/>
              </a:rPr>
              <a:t>。</a:t>
            </a:r>
            <a:endParaRPr lang="en-US" altLang="ja-JP" dirty="0" smtClean="0">
              <a:latin typeface="Calibri" charset="0"/>
            </a:endParaRPr>
          </a:p>
          <a:p>
            <a:pPr marL="1314450" lvl="2" indent="-514350"/>
            <a:r>
              <a:rPr lang="en-US" dirty="0" smtClean="0">
                <a:latin typeface="Calibri" charset="0"/>
              </a:rPr>
              <a:t>RF</a:t>
            </a:r>
            <a:r>
              <a:rPr lang="ja-JP" altLang="en-US" dirty="0">
                <a:latin typeface="Calibri" charset="0"/>
              </a:rPr>
              <a:t>の強度は</a:t>
            </a:r>
            <a:r>
              <a:rPr lang="en-US" altLang="ja-JP" dirty="0">
                <a:latin typeface="Calibri" charset="0"/>
              </a:rPr>
              <a:t>Lamb</a:t>
            </a:r>
            <a:r>
              <a:rPr lang="ja-JP" altLang="en-US" dirty="0">
                <a:latin typeface="Calibri" charset="0"/>
              </a:rPr>
              <a:t>の原論文での計算によると，</a:t>
            </a:r>
            <a:r>
              <a:rPr lang="en-US" altLang="ja-JP" dirty="0">
                <a:latin typeface="Calibri" charset="0"/>
              </a:rPr>
              <a:t/>
            </a:r>
            <a:br>
              <a:rPr lang="en-US" altLang="ja-JP" dirty="0">
                <a:latin typeface="Calibri" charset="0"/>
              </a:rPr>
            </a:br>
            <a:r>
              <a:rPr lang="en-US" altLang="ja-JP" dirty="0">
                <a:latin typeface="Calibri" charset="0"/>
              </a:rPr>
              <a:t>		3.4mw/</a:t>
            </a:r>
            <a:r>
              <a:rPr lang="en-US" altLang="ja-JP" dirty="0" smtClean="0">
                <a:latin typeface="Calibri" charset="0"/>
              </a:rPr>
              <a:t>cm</a:t>
            </a:r>
            <a:r>
              <a:rPr lang="en-US" altLang="ja-JP" baseline="30000" dirty="0" smtClean="0">
                <a:latin typeface="Calibri" charset="0"/>
              </a:rPr>
              <a:t>2</a:t>
            </a:r>
          </a:p>
          <a:p>
            <a:pPr marL="1314450" lvl="2" indent="-514350"/>
            <a:r>
              <a:rPr lang="en-US" dirty="0" smtClean="0">
                <a:latin typeface="Calibri" charset="0"/>
              </a:rPr>
              <a:t>RF</a:t>
            </a:r>
            <a:r>
              <a:rPr lang="ja-JP" altLang="en-US" dirty="0">
                <a:latin typeface="Calibri" charset="0"/>
              </a:rPr>
              <a:t>を通す同軸管の断面積が</a:t>
            </a:r>
            <a:r>
              <a:rPr lang="en-US" altLang="ja-JP" dirty="0">
                <a:latin typeface="Calibri" charset="0"/>
              </a:rPr>
              <a:t>2.5cm</a:t>
            </a:r>
            <a:r>
              <a:rPr lang="en-US" altLang="ja-JP" baseline="30000" dirty="0">
                <a:latin typeface="Calibri" charset="0"/>
              </a:rPr>
              <a:t>2</a:t>
            </a:r>
            <a:r>
              <a:rPr lang="ja-JP" altLang="en-US" dirty="0">
                <a:latin typeface="Calibri" charset="0"/>
              </a:rPr>
              <a:t>なので，</a:t>
            </a:r>
            <a:r>
              <a:rPr lang="en-US" altLang="ja-JP" dirty="0">
                <a:latin typeface="Calibri" charset="0"/>
              </a:rPr>
              <a:t/>
            </a:r>
            <a:br>
              <a:rPr lang="en-US" altLang="ja-JP" dirty="0">
                <a:latin typeface="Calibri" charset="0"/>
              </a:rPr>
            </a:br>
            <a:r>
              <a:rPr lang="en-US" altLang="ja-JP" dirty="0">
                <a:latin typeface="Calibri" charset="0"/>
              </a:rPr>
              <a:t>		8.5mw = 9.3dBm</a:t>
            </a:r>
          </a:p>
        </p:txBody>
      </p:sp>
      <p:sp>
        <p:nvSpPr>
          <p:cNvPr id="4" name="Slide Number Placeholder 3"/>
          <p:cNvSpPr>
            <a:spLocks noGrp="1"/>
          </p:cNvSpPr>
          <p:nvPr>
            <p:ph type="sldNum" sz="quarter" idx="12"/>
          </p:nvPr>
        </p:nvSpPr>
        <p:spPr/>
        <p:txBody>
          <a:bodyPr/>
          <a:lstStyle/>
          <a:p>
            <a:pPr>
              <a:defRPr/>
            </a:pPr>
            <a:fld id="{3C38611D-FD1E-4342-919A-648740FEEE57}" type="slidenum">
              <a:rPr lang="en-US"/>
              <a:pPr>
                <a:defRPr/>
              </a:pPr>
              <a:t>10</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Calibri" charset="0"/>
              </a:rPr>
              <a:t>装置：チェンバー</a:t>
            </a:r>
          </a:p>
        </p:txBody>
      </p:sp>
      <p:pic>
        <p:nvPicPr>
          <p:cNvPr id="41986" name="Content Placeholder 4" descr="IMG_0419.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pPr>
              <a:defRPr/>
            </a:pPr>
            <a:fld id="{6413B303-2656-8446-BE6D-6D6E0E14BDC5}" type="slidenum">
              <a:rPr lang="en-US"/>
              <a:pPr>
                <a:defRPr/>
              </a:pPr>
              <a:t>11</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Calibri" charset="0"/>
              </a:rPr>
              <a:t>装置：チェンバー</a:t>
            </a:r>
          </a:p>
        </p:txBody>
      </p:sp>
      <p:sp>
        <p:nvSpPr>
          <p:cNvPr id="4" name="Slide Number Placeholder 3"/>
          <p:cNvSpPr>
            <a:spLocks noGrp="1"/>
          </p:cNvSpPr>
          <p:nvPr>
            <p:ph type="sldNum" sz="quarter" idx="12"/>
          </p:nvPr>
        </p:nvSpPr>
        <p:spPr/>
        <p:txBody>
          <a:bodyPr/>
          <a:lstStyle/>
          <a:p>
            <a:pPr>
              <a:defRPr/>
            </a:pPr>
            <a:fld id="{5E77138C-EA37-CF42-85F1-CD3CED4E3335}" type="slidenum">
              <a:rPr lang="en-US"/>
              <a:pPr>
                <a:defRPr/>
              </a:pPr>
              <a:t>12</a:t>
            </a:fld>
            <a:endParaRPr lang="en-US"/>
          </a:p>
        </p:txBody>
      </p:sp>
      <p:pic>
        <p:nvPicPr>
          <p:cNvPr id="43011" name="Content Placeholder 12" descr="120404_LambShift_02.eps"/>
          <p:cNvPicPr>
            <a:picLocks noGrp="1" noChangeAspect="1"/>
          </p:cNvPicPr>
          <p:nvPr>
            <p:ph idx="1"/>
          </p:nvPr>
        </p:nvPicPr>
        <p:blipFill>
          <a:blip r:embed="rId2" cstate="screen">
            <a:extLst>
              <a:ext uri="{28A0092B-C50C-407E-A947-70E740481C1C}">
                <a14:useLocalDpi xmlns:a14="http://schemas.microsoft.com/office/drawing/2010/main"/>
              </a:ext>
            </a:extLst>
          </a:blip>
          <a:srcRect t="227" b="227"/>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ja-JP" altLang="en-US">
                <a:latin typeface="Calibri" charset="0"/>
              </a:rPr>
              <a:t>装置：真空ポンプ</a:t>
            </a:r>
            <a:endParaRPr lang="en-US">
              <a:latin typeface="Calibri" charset="0"/>
            </a:endParaRPr>
          </a:p>
        </p:txBody>
      </p:sp>
      <p:sp>
        <p:nvSpPr>
          <p:cNvPr id="44034" name="Content Placeholder 2"/>
          <p:cNvSpPr>
            <a:spLocks noGrp="1"/>
          </p:cNvSpPr>
          <p:nvPr>
            <p:ph idx="1"/>
          </p:nvPr>
        </p:nvSpPr>
        <p:spPr/>
        <p:txBody>
          <a:bodyPr/>
          <a:lstStyle/>
          <a:p>
            <a:r>
              <a:rPr lang="ja-JP" altLang="en-US">
                <a:latin typeface="Calibri" charset="0"/>
              </a:rPr>
              <a:t>ロータリーポンプ：</a:t>
            </a:r>
            <a:r>
              <a:rPr lang="en-US" altLang="ja-JP">
                <a:latin typeface="Calibri" charset="0"/>
              </a:rPr>
              <a:t>10</a:t>
            </a:r>
            <a:r>
              <a:rPr lang="en-US" altLang="ja-JP" baseline="30000">
                <a:latin typeface="Calibri" charset="0"/>
              </a:rPr>
              <a:t>5</a:t>
            </a:r>
            <a:r>
              <a:rPr lang="en-US" altLang="ja-JP">
                <a:latin typeface="Calibri" charset="0"/>
              </a:rPr>
              <a:t>〜10</a:t>
            </a:r>
            <a:r>
              <a:rPr lang="en-US" altLang="ja-JP" baseline="30000">
                <a:latin typeface="Calibri" charset="0"/>
              </a:rPr>
              <a:t>0</a:t>
            </a:r>
            <a:r>
              <a:rPr lang="en-US" altLang="ja-JP">
                <a:latin typeface="Calibri" charset="0"/>
              </a:rPr>
              <a:t>Pa</a:t>
            </a:r>
          </a:p>
          <a:p>
            <a:r>
              <a:rPr lang="ja-JP" altLang="en-US">
                <a:latin typeface="Calibri" charset="0"/>
              </a:rPr>
              <a:t>ターボポンプ：</a:t>
            </a:r>
            <a:r>
              <a:rPr lang="en-US" altLang="ja-JP">
                <a:latin typeface="Calibri" charset="0"/>
              </a:rPr>
              <a:t>10</a:t>
            </a:r>
            <a:r>
              <a:rPr lang="en-US" altLang="ja-JP" baseline="30000">
                <a:latin typeface="Calibri" charset="0"/>
              </a:rPr>
              <a:t>0</a:t>
            </a:r>
            <a:r>
              <a:rPr lang="en-US" altLang="ja-JP">
                <a:latin typeface="Calibri" charset="0"/>
              </a:rPr>
              <a:t>〜10</a:t>
            </a:r>
            <a:r>
              <a:rPr lang="en-US" altLang="ja-JP" baseline="30000">
                <a:latin typeface="Calibri" charset="0"/>
              </a:rPr>
              <a:t>-4</a:t>
            </a:r>
            <a:r>
              <a:rPr lang="en-US" altLang="ja-JP">
                <a:latin typeface="Calibri" charset="0"/>
              </a:rPr>
              <a:t>Pa</a:t>
            </a:r>
          </a:p>
        </p:txBody>
      </p:sp>
      <p:sp>
        <p:nvSpPr>
          <p:cNvPr id="4" name="Slide Number Placeholder 3"/>
          <p:cNvSpPr>
            <a:spLocks noGrp="1"/>
          </p:cNvSpPr>
          <p:nvPr>
            <p:ph type="sldNum" sz="quarter" idx="12"/>
          </p:nvPr>
        </p:nvSpPr>
        <p:spPr/>
        <p:txBody>
          <a:bodyPr/>
          <a:lstStyle/>
          <a:p>
            <a:pPr>
              <a:defRPr/>
            </a:pPr>
            <a:fld id="{071C9676-8E32-354D-B8C7-5483CAE16525}" type="slidenum">
              <a:rPr lang="en-US"/>
              <a:pPr>
                <a:defRPr/>
              </a:pPr>
              <a:t>13</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ja-JP" altLang="en-US">
                <a:latin typeface="Calibri" charset="0"/>
              </a:rPr>
              <a:t>装置：</a:t>
            </a:r>
            <a:r>
              <a:rPr lang="en-US" altLang="ja-JP">
                <a:latin typeface="Calibri" charset="0"/>
              </a:rPr>
              <a:t>Dissociator</a:t>
            </a:r>
            <a:endParaRPr lang="en-US">
              <a:latin typeface="Calibri" charset="0"/>
            </a:endParaRPr>
          </a:p>
        </p:txBody>
      </p:sp>
      <p:pic>
        <p:nvPicPr>
          <p:cNvPr id="45058" name="Content Placeholder 5" descr="IMG_0324.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pPr>
              <a:defRPr/>
            </a:pPr>
            <a:fld id="{FE3E09CD-3115-3649-BDD4-9FC9296B476C}" type="slidenum">
              <a:rPr lang="en-US"/>
              <a:pPr>
                <a:defRPr/>
              </a:pPr>
              <a:t>14</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ja-JP" altLang="en-US">
                <a:latin typeface="Calibri" charset="0"/>
              </a:rPr>
              <a:t>装置：</a:t>
            </a:r>
            <a:r>
              <a:rPr lang="en-US" altLang="ja-JP">
                <a:latin typeface="Calibri" charset="0"/>
              </a:rPr>
              <a:t>Dissociator</a:t>
            </a:r>
            <a:endParaRPr lang="en-US">
              <a:latin typeface="Calibri" charset="0"/>
            </a:endParaRPr>
          </a:p>
        </p:txBody>
      </p:sp>
      <p:sp>
        <p:nvSpPr>
          <p:cNvPr id="4" name="Slide Number Placeholder 3"/>
          <p:cNvSpPr>
            <a:spLocks noGrp="1"/>
          </p:cNvSpPr>
          <p:nvPr>
            <p:ph type="sldNum" sz="quarter" idx="12"/>
          </p:nvPr>
        </p:nvSpPr>
        <p:spPr/>
        <p:txBody>
          <a:bodyPr/>
          <a:lstStyle/>
          <a:p>
            <a:pPr>
              <a:defRPr/>
            </a:pPr>
            <a:fld id="{34567675-2285-8944-9A9A-CA7D067FB36E}" type="slidenum">
              <a:rPr lang="en-US"/>
              <a:pPr>
                <a:defRPr/>
              </a:pPr>
              <a:t>15</a:t>
            </a:fld>
            <a:endParaRPr lang="en-US"/>
          </a:p>
        </p:txBody>
      </p:sp>
      <p:pic>
        <p:nvPicPr>
          <p:cNvPr id="46083" name="Content Placeholder 8" descr="120404_LambShift_03.eps"/>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ja-JP" altLang="en-US">
                <a:latin typeface="Calibri" charset="0"/>
              </a:rPr>
              <a:t>装置：</a:t>
            </a:r>
            <a:r>
              <a:rPr lang="en-US" altLang="ja-JP">
                <a:latin typeface="Calibri" charset="0"/>
              </a:rPr>
              <a:t>Dissociator</a:t>
            </a:r>
            <a:endParaRPr lang="en-US">
              <a:latin typeface="Calibri" charset="0"/>
            </a:endParaRPr>
          </a:p>
        </p:txBody>
      </p:sp>
      <p:pic>
        <p:nvPicPr>
          <p:cNvPr id="47106" name="Content Placeholder 4" descr="IMG_0400.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pPr>
              <a:defRPr/>
            </a:pPr>
            <a:fld id="{C463D21B-3243-B14A-8F63-2319665ED57C}" type="slidenum">
              <a:rPr lang="en-US"/>
              <a:pPr>
                <a:defRPr/>
              </a:pPr>
              <a:t>16</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ja-JP" altLang="en-US">
                <a:latin typeface="Calibri" charset="0"/>
              </a:rPr>
              <a:t>装置：</a:t>
            </a:r>
            <a:r>
              <a:rPr lang="en-US" altLang="ja-JP">
                <a:latin typeface="Calibri" charset="0"/>
              </a:rPr>
              <a:t>Dissociator</a:t>
            </a:r>
            <a:endParaRPr lang="en-US">
              <a:latin typeface="Calibri" charset="0"/>
            </a:endParaRPr>
          </a:p>
        </p:txBody>
      </p:sp>
      <p:pic>
        <p:nvPicPr>
          <p:cNvPr id="48130" name="Content Placeholder 4" descr="IMG_0343.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pPr>
              <a:defRPr/>
            </a:pPr>
            <a:fld id="{5C9E0160-20DD-0149-ACF3-0574483A101C}" type="slidenum">
              <a:rPr lang="en-US"/>
              <a:pPr>
                <a:defRPr/>
              </a:pPr>
              <a:t>17</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ja-JP" altLang="en-US">
                <a:latin typeface="Calibri" charset="0"/>
              </a:rPr>
              <a:t>装置：</a:t>
            </a:r>
            <a:r>
              <a:rPr lang="en-US">
                <a:latin typeface="Calibri" charset="0"/>
              </a:rPr>
              <a:t>電子銃</a:t>
            </a:r>
          </a:p>
        </p:txBody>
      </p:sp>
      <p:pic>
        <p:nvPicPr>
          <p:cNvPr id="49154" name="Content Placeholder 4" descr="IMG_0352.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pPr>
              <a:defRPr/>
            </a:pPr>
            <a:fld id="{71754BF2-B673-8249-8D27-70989DAAF703}" type="slidenum">
              <a:rPr lang="en-US"/>
              <a:pPr>
                <a:defRPr/>
              </a:pPr>
              <a:t>18</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ja-JP" altLang="en-US">
                <a:latin typeface="Calibri" charset="0"/>
              </a:rPr>
              <a:t>目的</a:t>
            </a:r>
            <a:endParaRPr lang="en-US">
              <a:latin typeface="Calibri" charset="0"/>
            </a:endParaRPr>
          </a:p>
        </p:txBody>
      </p:sp>
      <p:sp>
        <p:nvSpPr>
          <p:cNvPr id="31746" name="Content Placeholder 2"/>
          <p:cNvSpPr>
            <a:spLocks noGrp="1"/>
          </p:cNvSpPr>
          <p:nvPr>
            <p:ph idx="1"/>
          </p:nvPr>
        </p:nvSpPr>
        <p:spPr/>
        <p:txBody>
          <a:bodyPr/>
          <a:lstStyle/>
          <a:p>
            <a:r>
              <a:rPr lang="en-US" altLang="ja-JP">
                <a:latin typeface="Calibri" charset="0"/>
              </a:rPr>
              <a:t>Lamb Shift</a:t>
            </a:r>
            <a:r>
              <a:rPr lang="ja-JP" altLang="en-US">
                <a:latin typeface="Calibri" charset="0"/>
              </a:rPr>
              <a:t>を検出する。</a:t>
            </a:r>
            <a:endParaRPr lang="en-US" altLang="ja-JP">
              <a:latin typeface="Calibri" charset="0"/>
            </a:endParaRPr>
          </a:p>
          <a:p>
            <a:endParaRPr lang="en-US" altLang="ja-JP">
              <a:latin typeface="Calibri" charset="0"/>
            </a:endParaRPr>
          </a:p>
          <a:p>
            <a:endParaRPr lang="en-US" altLang="ja-JP">
              <a:latin typeface="Calibri" charset="0"/>
            </a:endParaRPr>
          </a:p>
          <a:p>
            <a:endParaRPr lang="en-US">
              <a:latin typeface="Calibri" charset="0"/>
            </a:endParaRPr>
          </a:p>
        </p:txBody>
      </p:sp>
      <p:sp>
        <p:nvSpPr>
          <p:cNvPr id="4" name="Slide Number Placeholder 3"/>
          <p:cNvSpPr>
            <a:spLocks noGrp="1"/>
          </p:cNvSpPr>
          <p:nvPr>
            <p:ph type="sldNum" sz="quarter" idx="12"/>
          </p:nvPr>
        </p:nvSpPr>
        <p:spPr/>
        <p:txBody>
          <a:bodyPr/>
          <a:lstStyle/>
          <a:p>
            <a:pPr>
              <a:defRPr/>
            </a:pPr>
            <a:fld id="{94EE8320-1756-8F45-A6F7-3071D98A9B78}" type="slidenum">
              <a:rPr lang="en-US"/>
              <a:pPr>
                <a:defRPr/>
              </a:pPr>
              <a:t>1</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ja-JP" altLang="en-US">
                <a:latin typeface="Calibri" charset="0"/>
              </a:rPr>
              <a:t>装置：</a:t>
            </a:r>
            <a:r>
              <a:rPr lang="en-US">
                <a:latin typeface="Calibri" charset="0"/>
              </a:rPr>
              <a:t>電子銃</a:t>
            </a:r>
          </a:p>
        </p:txBody>
      </p:sp>
      <p:sp>
        <p:nvSpPr>
          <p:cNvPr id="4" name="Slide Number Placeholder 3"/>
          <p:cNvSpPr>
            <a:spLocks noGrp="1"/>
          </p:cNvSpPr>
          <p:nvPr>
            <p:ph type="sldNum" sz="quarter" idx="12"/>
          </p:nvPr>
        </p:nvSpPr>
        <p:spPr/>
        <p:txBody>
          <a:bodyPr/>
          <a:lstStyle/>
          <a:p>
            <a:pPr>
              <a:defRPr/>
            </a:pPr>
            <a:fld id="{4788F89D-5671-E14D-891F-EC0A0B8F1A33}" type="slidenum">
              <a:rPr lang="en-US"/>
              <a:pPr>
                <a:defRPr/>
              </a:pPr>
              <a:t>19</a:t>
            </a:fld>
            <a:endParaRPr lang="en-US"/>
          </a:p>
        </p:txBody>
      </p:sp>
      <p:pic>
        <p:nvPicPr>
          <p:cNvPr id="50179" name="Content Placeholder 6" descr="120404_LambShift_04.eps"/>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Calibri" charset="0"/>
              </a:rPr>
              <a:t>装置：RF Generator</a:t>
            </a:r>
          </a:p>
        </p:txBody>
      </p:sp>
      <p:pic>
        <p:nvPicPr>
          <p:cNvPr id="51202" name="Content Placeholder 4" descr="IMG_0422.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pPr>
              <a:defRPr/>
            </a:pPr>
            <a:fld id="{2C723E2E-AED8-6645-9EB9-F372459D3C33}" type="slidenum">
              <a:rPr lang="en-US"/>
              <a:pPr>
                <a:defRPr/>
              </a:pPr>
              <a:t>20</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Calibri" charset="0"/>
              </a:rPr>
              <a:t>装置：RF Generator</a:t>
            </a:r>
          </a:p>
        </p:txBody>
      </p:sp>
      <p:pic>
        <p:nvPicPr>
          <p:cNvPr id="52226" name="Content Placeholder 4" descr="IMG_0424.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pPr>
              <a:defRPr/>
            </a:pPr>
            <a:fld id="{A9E5E2F5-95AB-6443-9C87-0D1AAF125ED6}" type="slidenum">
              <a:rPr lang="en-US"/>
              <a:pPr>
                <a:defRPr/>
              </a:pPr>
              <a:t>21</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Calibri" charset="0"/>
              </a:rPr>
              <a:t>装置：</a:t>
            </a:r>
            <a:r>
              <a:rPr lang="en-US" altLang="ja-JP">
                <a:latin typeface="Calibri" charset="0"/>
              </a:rPr>
              <a:t>RF Generator</a:t>
            </a:r>
            <a:endParaRPr lang="en-US">
              <a:latin typeface="Calibri" charset="0"/>
            </a:endParaRPr>
          </a:p>
        </p:txBody>
      </p:sp>
      <p:pic>
        <p:nvPicPr>
          <p:cNvPr id="53250" name="Content Placeholder 4" descr="120404_LambShift_05.eps"/>
          <p:cNvPicPr>
            <a:picLocks noGrp="1" noChangeAspect="1"/>
          </p:cNvPicPr>
          <p:nvPr>
            <p:ph idx="1"/>
          </p:nvPr>
        </p:nvPicPr>
        <p:blipFill>
          <a:blip r:embed="rId2" cstate="screen">
            <a:extLst>
              <a:ext uri="{28A0092B-C50C-407E-A947-70E740481C1C}">
                <a14:useLocalDpi xmlns:a14="http://schemas.microsoft.com/office/drawing/2010/main"/>
              </a:ext>
            </a:extLst>
          </a:blip>
          <a:srcRect t="227" b="227"/>
          <a:stretch>
            <a:fillRect/>
          </a:stretch>
        </p:blipFill>
        <p:spPr/>
      </p:pic>
      <p:sp>
        <p:nvSpPr>
          <p:cNvPr id="4" name="Slide Number Placeholder 3"/>
          <p:cNvSpPr>
            <a:spLocks noGrp="1"/>
          </p:cNvSpPr>
          <p:nvPr>
            <p:ph type="sldNum" sz="quarter" idx="12"/>
          </p:nvPr>
        </p:nvSpPr>
        <p:spPr/>
        <p:txBody>
          <a:bodyPr/>
          <a:lstStyle/>
          <a:p>
            <a:pPr>
              <a:defRPr/>
            </a:pPr>
            <a:fld id="{5D6C40F7-C328-2F48-9CD2-C494EC96E09E}" type="slidenum">
              <a:rPr lang="en-US"/>
              <a:pPr>
                <a:defRPr/>
              </a:pPr>
              <a:t>22</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ja-JP" altLang="en-US">
                <a:latin typeface="Calibri" charset="0"/>
              </a:rPr>
              <a:t>装置：電子増倍管（</a:t>
            </a:r>
            <a:r>
              <a:rPr lang="en-US" altLang="ja-JP">
                <a:latin typeface="Calibri" charset="0"/>
              </a:rPr>
              <a:t>EMP</a:t>
            </a:r>
            <a:r>
              <a:rPr lang="ja-JP" altLang="en-US">
                <a:latin typeface="Calibri" charset="0"/>
              </a:rPr>
              <a:t>）</a:t>
            </a:r>
            <a:endParaRPr lang="en-US">
              <a:latin typeface="Calibri" charset="0"/>
            </a:endParaRPr>
          </a:p>
        </p:txBody>
      </p:sp>
      <p:pic>
        <p:nvPicPr>
          <p:cNvPr id="54274" name="Content Placeholder 4" descr="IMG_0390.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pPr>
              <a:defRPr/>
            </a:pPr>
            <a:fld id="{810C0A4F-6C2A-C14C-B3A1-F71D189BAAE0}" type="slidenum">
              <a:rPr lang="en-US"/>
              <a:pPr>
                <a:defRPr/>
              </a:pPr>
              <a:t>23</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ja-JP" altLang="en-US" dirty="0">
                <a:latin typeface="Calibri" charset="0"/>
              </a:rPr>
              <a:t>装置：電子増倍管（</a:t>
            </a:r>
            <a:r>
              <a:rPr lang="en-US" altLang="ja-JP" dirty="0">
                <a:latin typeface="Calibri" charset="0"/>
              </a:rPr>
              <a:t>EMP</a:t>
            </a:r>
            <a:r>
              <a:rPr lang="ja-JP" altLang="en-US" dirty="0">
                <a:latin typeface="Calibri" charset="0"/>
              </a:rPr>
              <a:t>）</a:t>
            </a:r>
            <a:endParaRPr lang="en-US" dirty="0">
              <a:latin typeface="Calibri" charset="0"/>
            </a:endParaRPr>
          </a:p>
        </p:txBody>
      </p:sp>
      <p:pic>
        <p:nvPicPr>
          <p:cNvPr id="55298" name="Content Placeholder 4" descr="120404_LambShift_06.eps"/>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pPr>
              <a:defRPr/>
            </a:pPr>
            <a:fld id="{44C5DD8B-1889-2944-B313-1451BE1FA598}" type="slidenum">
              <a:rPr lang="en-US"/>
              <a:pPr>
                <a:defRPr/>
              </a:pPr>
              <a:t>24</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装置：計測</a:t>
            </a:r>
            <a:endParaRPr lang="en-US" dirty="0"/>
          </a:p>
        </p:txBody>
      </p:sp>
      <p:pic>
        <p:nvPicPr>
          <p:cNvPr id="5" name="Content Placeholder 4" descr="120404_LambShift_07.eps"/>
          <p:cNvPicPr>
            <a:picLocks noGrp="1" noChangeAspect="1"/>
          </p:cNvPicPr>
          <p:nvPr>
            <p:ph idx="1"/>
          </p:nvPr>
        </p:nvPicPr>
        <p:blipFill>
          <a:blip r:embed="rId2" cstate="screen">
            <a:extLst>
              <a:ext uri="{28A0092B-C50C-407E-A947-70E740481C1C}">
                <a14:useLocalDpi xmlns:a14="http://schemas.microsoft.com/office/drawing/2010/main"/>
              </a:ext>
            </a:extLst>
          </a:blip>
          <a:srcRect t="366" b="366"/>
          <a:stretch>
            <a:fillRect/>
          </a:stretch>
        </p:blipFill>
        <p:spPr/>
      </p:pic>
      <p:sp>
        <p:nvSpPr>
          <p:cNvPr id="4" name="Slide Number Placeholder 3"/>
          <p:cNvSpPr>
            <a:spLocks noGrp="1"/>
          </p:cNvSpPr>
          <p:nvPr>
            <p:ph type="sldNum" sz="quarter" idx="12"/>
          </p:nvPr>
        </p:nvSpPr>
        <p:spPr/>
        <p:txBody>
          <a:bodyPr/>
          <a:lstStyle/>
          <a:p>
            <a:pPr>
              <a:defRPr/>
            </a:pPr>
            <a:fld id="{30EF6954-FD60-674B-A989-78B9FB741455}" type="slidenum">
              <a:rPr lang="en-US" smtClean="0"/>
              <a:pPr>
                <a:defRPr/>
              </a:pPr>
              <a:t>25</a:t>
            </a:fld>
            <a:endParaRPr lang="en-US"/>
          </a:p>
        </p:txBody>
      </p:sp>
    </p:spTree>
    <p:extLst>
      <p:ext uri="{BB962C8B-B14F-4D97-AF65-F5344CB8AC3E}">
        <p14:creationId xmlns:p14="http://schemas.microsoft.com/office/powerpoint/2010/main" val="975007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2"/>
          <p:cNvSpPr>
            <a:spLocks noGrp="1" noChangeArrowheads="1"/>
          </p:cNvSpPr>
          <p:nvPr>
            <p:ph type="ctrTitle"/>
          </p:nvPr>
        </p:nvSpPr>
        <p:spPr/>
        <p:txBody>
          <a:bodyPr/>
          <a:lstStyle/>
          <a:p>
            <a:r>
              <a:rPr lang="ja-JP" altLang="en-US">
                <a:latin typeface="Calibri" charset="0"/>
              </a:rPr>
              <a:t>見つかった問題点と改善点</a:t>
            </a:r>
            <a:endParaRPr lang="en-US" altLang="ja-JP">
              <a:latin typeface="Calibri" charset="0"/>
            </a:endParaRPr>
          </a:p>
        </p:txBody>
      </p:sp>
      <p:sp>
        <p:nvSpPr>
          <p:cNvPr id="2051" name="Rectangle 3"/>
          <p:cNvSpPr>
            <a:spLocks noGrp="1" noChangeArrowheads="1"/>
          </p:cNvSpPr>
          <p:nvPr>
            <p:ph type="subTitle" idx="1"/>
          </p:nvPr>
        </p:nvSpPr>
        <p:spPr/>
        <p:txBody>
          <a:bodyPr rtlCol="0">
            <a:normAutofit/>
          </a:bodyPr>
          <a:lstStyle/>
          <a:p>
            <a:pPr fontAlgn="auto">
              <a:spcAft>
                <a:spcPts val="0"/>
              </a:spcAft>
              <a:buFont typeface="Arial"/>
              <a:buNone/>
              <a:defRPr/>
            </a:pPr>
            <a:r>
              <a:rPr lang="ja-JP" altLang="en-US" smtClean="0">
                <a:ea typeface="+mn-ea"/>
                <a:cs typeface="+mn-cs"/>
              </a:rPr>
              <a:t>この実験で多くの問題が見つかり、多少は改善したと思うので、それについて書く。</a:t>
            </a:r>
            <a:endParaRPr lang="en-US" altLang="ja-JP" smtClean="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Rectangle 19"/>
          <p:cNvSpPr>
            <a:spLocks noGrp="1" noChangeArrowheads="1"/>
          </p:cNvSpPr>
          <p:nvPr>
            <p:ph type="title"/>
          </p:nvPr>
        </p:nvSpPr>
        <p:spPr/>
        <p:txBody>
          <a:bodyPr rtlCol="0">
            <a:normAutofit fontScale="90000"/>
          </a:bodyPr>
          <a:lstStyle/>
          <a:p>
            <a:pPr fontAlgn="auto">
              <a:spcAft>
                <a:spcPts val="0"/>
              </a:spcAft>
              <a:defRPr/>
            </a:pPr>
            <a:r>
              <a:rPr lang="ja-JP" altLang="en-US" sz="4000" smtClean="0">
                <a:ea typeface="+mj-ea"/>
                <a:cs typeface="+mj-cs"/>
              </a:rPr>
              <a:t>ざっくり分けて問題は次の３つに分けられる</a:t>
            </a:r>
            <a:endParaRPr lang="en-US" altLang="ja-JP" sz="4000" smtClean="0">
              <a:ea typeface="+mj-ea"/>
              <a:cs typeface="+mj-cs"/>
            </a:endParaRPr>
          </a:p>
        </p:txBody>
      </p:sp>
      <p:sp>
        <p:nvSpPr>
          <p:cNvPr id="2050" name="Rectangle 20"/>
          <p:cNvSpPr>
            <a:spLocks noGrp="1" noChangeArrowheads="1"/>
          </p:cNvSpPr>
          <p:nvPr>
            <p:ph type="body" idx="1"/>
          </p:nvPr>
        </p:nvSpPr>
        <p:spPr/>
        <p:txBody>
          <a:bodyPr/>
          <a:lstStyle/>
          <a:p>
            <a:pPr>
              <a:buFontTx/>
              <a:buNone/>
            </a:pPr>
            <a:r>
              <a:rPr lang="ja-JP" altLang="en-US">
                <a:latin typeface="Calibri" charset="0"/>
              </a:rPr>
              <a:t>１　</a:t>
            </a:r>
            <a:r>
              <a:rPr lang="en-US" altLang="ja-JP">
                <a:latin typeface="Calibri" charset="0"/>
              </a:rPr>
              <a:t>dissociator </a:t>
            </a:r>
            <a:r>
              <a:rPr lang="ja-JP" altLang="en-US">
                <a:latin typeface="Calibri" charset="0"/>
              </a:rPr>
              <a:t>の問題</a:t>
            </a:r>
            <a:endParaRPr lang="en-US" altLang="ja-JP">
              <a:latin typeface="Calibri" charset="0"/>
            </a:endParaRPr>
          </a:p>
          <a:p>
            <a:pPr>
              <a:buFontTx/>
              <a:buNone/>
            </a:pPr>
            <a:r>
              <a:rPr lang="ja-JP" altLang="en-US">
                <a:latin typeface="Calibri" charset="0"/>
              </a:rPr>
              <a:t>２　電子銃の問題</a:t>
            </a:r>
            <a:endParaRPr lang="en-US" altLang="ja-JP">
              <a:latin typeface="Calibri" charset="0"/>
            </a:endParaRPr>
          </a:p>
          <a:p>
            <a:pPr>
              <a:buFontTx/>
              <a:buNone/>
            </a:pPr>
            <a:r>
              <a:rPr lang="ja-JP" altLang="en-US">
                <a:latin typeface="Calibri" charset="0"/>
              </a:rPr>
              <a:t>３　全体的な問題</a:t>
            </a:r>
            <a:endParaRPr lang="en-US" altLang="ja-JP">
              <a:latin typeface="Calibri"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title"/>
          </p:nvPr>
        </p:nvSpPr>
        <p:spPr/>
        <p:txBody>
          <a:bodyPr/>
          <a:lstStyle/>
          <a:p>
            <a:r>
              <a:rPr lang="en-US" altLang="ja-JP">
                <a:latin typeface="Calibri" charset="0"/>
              </a:rPr>
              <a:t>Dissociator </a:t>
            </a:r>
            <a:r>
              <a:rPr lang="ja-JP" altLang="en-US">
                <a:latin typeface="Calibri" charset="0"/>
              </a:rPr>
              <a:t>の問題</a:t>
            </a:r>
            <a:endParaRPr lang="en-US" altLang="ja-JP">
              <a:latin typeface="Calibri" charset="0"/>
            </a:endParaRPr>
          </a:p>
        </p:txBody>
      </p:sp>
      <p:sp>
        <p:nvSpPr>
          <p:cNvPr id="3074" name="Rectangle 3"/>
          <p:cNvSpPr>
            <a:spLocks noGrp="1" noChangeArrowheads="1"/>
          </p:cNvSpPr>
          <p:nvPr>
            <p:ph type="body" idx="1"/>
          </p:nvPr>
        </p:nvSpPr>
        <p:spPr>
          <a:xfrm>
            <a:off x="457200" y="1600200"/>
            <a:ext cx="8229600" cy="2189163"/>
          </a:xfrm>
        </p:spPr>
        <p:txBody>
          <a:bodyPr/>
          <a:lstStyle/>
          <a:p>
            <a:pPr>
              <a:lnSpc>
                <a:spcPct val="90000"/>
              </a:lnSpc>
              <a:buFontTx/>
              <a:buNone/>
            </a:pPr>
            <a:r>
              <a:rPr lang="ja-JP" altLang="en-US" sz="2800">
                <a:latin typeface="Calibri" charset="0"/>
              </a:rPr>
              <a:t>１　よく接触が切れる</a:t>
            </a:r>
            <a:endParaRPr lang="en-US" altLang="ja-JP" sz="2800">
              <a:latin typeface="Calibri" charset="0"/>
            </a:endParaRPr>
          </a:p>
          <a:p>
            <a:pPr>
              <a:lnSpc>
                <a:spcPct val="90000"/>
              </a:lnSpc>
              <a:buFontTx/>
              <a:buNone/>
            </a:pPr>
            <a:r>
              <a:rPr lang="ja-JP" altLang="en-US" sz="2800">
                <a:latin typeface="Calibri" charset="0"/>
              </a:rPr>
              <a:t>　　真空を引き、</a:t>
            </a:r>
            <a:r>
              <a:rPr lang="en-US" altLang="ja-JP" sz="2800">
                <a:latin typeface="Calibri" charset="0"/>
              </a:rPr>
              <a:t>dissociator </a:t>
            </a:r>
            <a:r>
              <a:rPr lang="ja-JP" altLang="en-US" sz="2800">
                <a:latin typeface="Calibri" charset="0"/>
              </a:rPr>
              <a:t>を一度加熱するとほとんど確実に二度目はつかない。</a:t>
            </a:r>
            <a:endParaRPr lang="en-US" altLang="ja-JP" sz="2800">
              <a:latin typeface="Calibri" charset="0"/>
            </a:endParaRPr>
          </a:p>
          <a:p>
            <a:pPr>
              <a:lnSpc>
                <a:spcPct val="90000"/>
              </a:lnSpc>
              <a:buFontTx/>
              <a:buNone/>
            </a:pPr>
            <a:r>
              <a:rPr lang="ja-JP" altLang="en-US" sz="2800">
                <a:latin typeface="Calibri" charset="0"/>
              </a:rPr>
              <a:t>　</a:t>
            </a:r>
            <a:r>
              <a:rPr lang="en-US" altLang="ja-JP" sz="2800">
                <a:latin typeface="Calibri" charset="0"/>
              </a:rPr>
              <a:t>→</a:t>
            </a:r>
            <a:r>
              <a:rPr lang="ja-JP" altLang="en-US" sz="2800">
                <a:latin typeface="Calibri" charset="0"/>
              </a:rPr>
              <a:t>連続して実験ができないため、面倒である。</a:t>
            </a:r>
            <a:endParaRPr lang="en-US" altLang="ja-JP" sz="2800">
              <a:latin typeface="Calibri" charset="0"/>
            </a:endParaRPr>
          </a:p>
        </p:txBody>
      </p:sp>
      <p:sp>
        <p:nvSpPr>
          <p:cNvPr id="12292" name="Text Box 4"/>
          <p:cNvSpPr txBox="1">
            <a:spLocks noChangeArrowheads="1"/>
          </p:cNvSpPr>
          <p:nvPr/>
        </p:nvSpPr>
        <p:spPr bwMode="auto">
          <a:xfrm>
            <a:off x="468313" y="4076700"/>
            <a:ext cx="79930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ja-JP" altLang="en-US" sz="2400" dirty="0">
                <a:latin typeface="+mn-lt"/>
                <a:ea typeface="+mn-ea"/>
                <a:cs typeface="+mn-cs"/>
              </a:rPr>
              <a:t>一度加熱するとタングステンが熱膨張によってふくらみ、止め具のモリブデンとの間の隙間が大きくなっているのではないか？</a:t>
            </a:r>
            <a:endParaRPr lang="en-US" altLang="ja-JP" sz="2400" dirty="0">
              <a:latin typeface="+mn-lt"/>
              <a:ea typeface="+mn-ea"/>
              <a:cs typeface="+mn-cs"/>
            </a:endParaRPr>
          </a:p>
        </p:txBody>
      </p:sp>
      <p:sp>
        <p:nvSpPr>
          <p:cNvPr id="12293" name="Rectangle 5"/>
          <p:cNvSpPr>
            <a:spLocks noChangeArrowheads="1"/>
          </p:cNvSpPr>
          <p:nvPr/>
        </p:nvSpPr>
        <p:spPr bwMode="auto">
          <a:xfrm>
            <a:off x="3582988" y="3897313"/>
            <a:ext cx="1841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lnSpc>
                <a:spcPct val="90000"/>
              </a:lnSpc>
              <a:spcBef>
                <a:spcPct val="20000"/>
              </a:spcBef>
              <a:spcAft>
                <a:spcPts val="0"/>
              </a:spcAft>
              <a:defRPr/>
            </a:pPr>
            <a:endParaRPr lang="en-US" sz="2800">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9" descr="120404_LambShift_01.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1600200"/>
            <a:ext cx="82296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1"/>
          <p:cNvSpPr>
            <a:spLocks noGrp="1"/>
          </p:cNvSpPr>
          <p:nvPr>
            <p:ph type="title"/>
          </p:nvPr>
        </p:nvSpPr>
        <p:spPr/>
        <p:txBody>
          <a:bodyPr/>
          <a:lstStyle/>
          <a:p>
            <a:r>
              <a:rPr lang="ja-JP" altLang="en-US">
                <a:latin typeface="Calibri" charset="0"/>
              </a:rPr>
              <a:t>概要</a:t>
            </a:r>
            <a:endParaRPr lang="en-US">
              <a:latin typeface="Calibri" charset="0"/>
            </a:endParaRPr>
          </a:p>
        </p:txBody>
      </p:sp>
      <p:sp>
        <p:nvSpPr>
          <p:cNvPr id="32771" name="Content Placeholder 2"/>
          <p:cNvSpPr>
            <a:spLocks noGrp="1"/>
          </p:cNvSpPr>
          <p:nvPr>
            <p:ph idx="1"/>
          </p:nvPr>
        </p:nvSpPr>
        <p:spPr/>
        <p:txBody>
          <a:bodyPr/>
          <a:lstStyle/>
          <a:p>
            <a:r>
              <a:rPr lang="en-US">
                <a:latin typeface="Calibri" charset="0"/>
              </a:rPr>
              <a:t>Lamb Shift</a:t>
            </a:r>
            <a:r>
              <a:rPr lang="ja-JP" altLang="en-US">
                <a:latin typeface="Calibri" charset="0"/>
              </a:rPr>
              <a:t>とは</a:t>
            </a:r>
            <a:r>
              <a:rPr lang="en-US" altLang="ja-JP">
                <a:latin typeface="Calibri" charset="0"/>
              </a:rPr>
              <a:t>Dirac</a:t>
            </a:r>
            <a:r>
              <a:rPr lang="ja-JP" altLang="en-US">
                <a:latin typeface="Calibri" charset="0"/>
              </a:rPr>
              <a:t>理論によると縮退している電子のエネルギー準位の差。</a:t>
            </a:r>
            <a:endParaRPr lang="en-US">
              <a:latin typeface="Calibri" charset="0"/>
            </a:endParaRPr>
          </a:p>
        </p:txBody>
      </p:sp>
      <p:sp>
        <p:nvSpPr>
          <p:cNvPr id="4" name="Slide Number Placeholder 3"/>
          <p:cNvSpPr>
            <a:spLocks noGrp="1"/>
          </p:cNvSpPr>
          <p:nvPr>
            <p:ph type="sldNum" sz="quarter" idx="12"/>
          </p:nvPr>
        </p:nvSpPr>
        <p:spPr/>
        <p:txBody>
          <a:bodyPr/>
          <a:lstStyle/>
          <a:p>
            <a:pPr>
              <a:defRPr/>
            </a:pPr>
            <a:fld id="{93D7CF5A-A960-0C4B-9C1A-1E9D8914B50D}" type="slidenum">
              <a:rPr lang="en-US"/>
              <a:pPr>
                <a:defRPr/>
              </a:pPr>
              <a:t>2</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p:nvPr>
        </p:nvSpPr>
        <p:spPr/>
        <p:txBody>
          <a:bodyPr/>
          <a:lstStyle/>
          <a:p>
            <a:r>
              <a:rPr lang="ja-JP" altLang="en-US">
                <a:latin typeface="Calibri" charset="0"/>
              </a:rPr>
              <a:t>解決</a:t>
            </a:r>
            <a:endParaRPr lang="en-US" altLang="ja-JP">
              <a:latin typeface="Calibri" charset="0"/>
            </a:endParaRPr>
          </a:p>
        </p:txBody>
      </p:sp>
      <p:sp>
        <p:nvSpPr>
          <p:cNvPr id="4098" name="Rectangle 3"/>
          <p:cNvSpPr>
            <a:spLocks noGrp="1" noChangeArrowheads="1"/>
          </p:cNvSpPr>
          <p:nvPr>
            <p:ph type="body" sz="half" idx="1"/>
          </p:nvPr>
        </p:nvSpPr>
        <p:spPr>
          <a:xfrm>
            <a:off x="457200" y="1600200"/>
            <a:ext cx="8002588" cy="4525963"/>
          </a:xfrm>
        </p:spPr>
        <p:txBody>
          <a:bodyPr/>
          <a:lstStyle/>
          <a:p>
            <a:pPr>
              <a:lnSpc>
                <a:spcPct val="90000"/>
              </a:lnSpc>
            </a:pPr>
            <a:r>
              <a:rPr lang="ja-JP" altLang="en-US" sz="2800">
                <a:latin typeface="Calibri" charset="0"/>
              </a:rPr>
              <a:t>止め具をなくした</a:t>
            </a:r>
            <a:endParaRPr lang="en-US" altLang="ja-JP" sz="2800">
              <a:latin typeface="Calibri" charset="0"/>
            </a:endParaRPr>
          </a:p>
          <a:p>
            <a:pPr>
              <a:lnSpc>
                <a:spcPct val="90000"/>
              </a:lnSpc>
              <a:buFontTx/>
              <a:buNone/>
            </a:pPr>
            <a:r>
              <a:rPr lang="ja-JP" altLang="en-US" sz="2800">
                <a:latin typeface="Calibri" charset="0"/>
              </a:rPr>
              <a:t>　　　　　</a:t>
            </a:r>
            <a:r>
              <a:rPr lang="en-US" altLang="ja-JP" sz="2800">
                <a:latin typeface="Calibri" charset="0"/>
              </a:rPr>
              <a:t>before                                 after   </a:t>
            </a:r>
          </a:p>
          <a:p>
            <a:pPr>
              <a:lnSpc>
                <a:spcPct val="90000"/>
              </a:lnSpc>
            </a:pPr>
            <a:endParaRPr lang="en-US" altLang="ja-JP" sz="2800">
              <a:latin typeface="Calibri" charset="0"/>
            </a:endParaRPr>
          </a:p>
          <a:p>
            <a:pPr>
              <a:lnSpc>
                <a:spcPct val="90000"/>
              </a:lnSpc>
              <a:buFontTx/>
              <a:buNone/>
            </a:pPr>
            <a:r>
              <a:rPr lang="ja-JP" altLang="en-US" sz="2800">
                <a:latin typeface="Calibri" charset="0"/>
              </a:rPr>
              <a:t>　　　　　</a:t>
            </a:r>
            <a:endParaRPr lang="en-US" altLang="ja-JP" sz="2800">
              <a:latin typeface="Calibri" charset="0"/>
            </a:endParaRPr>
          </a:p>
          <a:p>
            <a:pPr>
              <a:lnSpc>
                <a:spcPct val="90000"/>
              </a:lnSpc>
              <a:buFontTx/>
              <a:buNone/>
            </a:pPr>
            <a:r>
              <a:rPr lang="en-US" altLang="ja-JP" sz="2800">
                <a:latin typeface="Calibri" charset="0"/>
              </a:rPr>
              <a:t>                                       →</a:t>
            </a:r>
          </a:p>
          <a:p>
            <a:pPr>
              <a:lnSpc>
                <a:spcPct val="90000"/>
              </a:lnSpc>
            </a:pPr>
            <a:endParaRPr lang="en-US" altLang="ja-JP" sz="2800">
              <a:latin typeface="Calibri" charset="0"/>
            </a:endParaRPr>
          </a:p>
          <a:p>
            <a:pPr>
              <a:lnSpc>
                <a:spcPct val="90000"/>
              </a:lnSpc>
            </a:pPr>
            <a:endParaRPr lang="en-US" altLang="ja-JP" sz="2800">
              <a:latin typeface="Calibri" charset="0"/>
            </a:endParaRPr>
          </a:p>
          <a:p>
            <a:pPr>
              <a:lnSpc>
                <a:spcPct val="90000"/>
              </a:lnSpc>
            </a:pPr>
            <a:endParaRPr lang="en-US" altLang="ja-JP" sz="2800">
              <a:latin typeface="Calibri" charset="0"/>
            </a:endParaRPr>
          </a:p>
          <a:p>
            <a:pPr>
              <a:lnSpc>
                <a:spcPct val="90000"/>
              </a:lnSpc>
            </a:pPr>
            <a:r>
              <a:rPr lang="ja-JP" altLang="en-US" sz="2800">
                <a:latin typeface="Calibri" charset="0"/>
              </a:rPr>
              <a:t>これにより一度加熱しても断線しにくくなった</a:t>
            </a:r>
            <a:endParaRPr lang="en-US" altLang="ja-JP" sz="2800">
              <a:latin typeface="Calibri" charset="0"/>
            </a:endParaRPr>
          </a:p>
        </p:txBody>
      </p:sp>
      <p:pic>
        <p:nvPicPr>
          <p:cNvPr id="13316" name="Picture 4" descr="IMG_0143"/>
          <p:cNvPicPr>
            <a:picLocks noGrp="1" noChangeAspect="1" noChangeArrowheads="1"/>
          </p:cNvPicPr>
          <p:nvPr>
            <p:ph sz="quarter" idx="2"/>
          </p:nvPr>
        </p:nvPicPr>
        <p:blipFill>
          <a:blip r:embed="rId2" cstate="screen">
            <a:extLst>
              <a:ext uri="{28A0092B-C50C-407E-A947-70E740481C1C}">
                <a14:useLocalDpi xmlns:a14="http://schemas.microsoft.com/office/drawing/2010/main"/>
              </a:ext>
            </a:extLst>
          </a:blip>
          <a:srcRect/>
          <a:stretch>
            <a:fillRect/>
          </a:stretch>
        </p:blipFill>
        <p:spPr>
          <a:xfrm>
            <a:off x="395288" y="2781300"/>
            <a:ext cx="3889375" cy="2185988"/>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319" name="Picture 7" descr="IMG_0328"/>
          <p:cNvPicPr>
            <a:picLocks noGrp="1" noChangeAspect="1" noChangeArrowheads="1"/>
          </p:cNvPicPr>
          <p:nvPr>
            <p:ph sz="quarter" idx="3"/>
          </p:nvPr>
        </p:nvPicPr>
        <p:blipFill>
          <a:blip r:embed="rId3" cstate="screen">
            <a:extLst>
              <a:ext uri="{28A0092B-C50C-407E-A947-70E740481C1C}">
                <a14:useLocalDpi xmlns:a14="http://schemas.microsoft.com/office/drawing/2010/main"/>
              </a:ext>
            </a:extLst>
          </a:blip>
          <a:srcRect/>
          <a:stretch>
            <a:fillRect/>
          </a:stretch>
        </p:blipFill>
        <p:spPr>
          <a:xfrm>
            <a:off x="4859338" y="2781300"/>
            <a:ext cx="3313112" cy="2376488"/>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1"/>
          </p:nvPr>
        </p:nvSpPr>
        <p:spPr>
          <a:xfrm>
            <a:off x="250825" y="549275"/>
            <a:ext cx="8569325" cy="1295400"/>
          </a:xfrm>
        </p:spPr>
        <p:txBody>
          <a:bodyPr/>
          <a:lstStyle/>
          <a:p>
            <a:pPr>
              <a:buFontTx/>
              <a:buNone/>
            </a:pPr>
            <a:r>
              <a:rPr lang="ja-JP" altLang="en-US" sz="2800">
                <a:latin typeface="Calibri" charset="0"/>
              </a:rPr>
              <a:t>２　タングステンチューブがよく折れる。</a:t>
            </a:r>
            <a:endParaRPr lang="en-US" altLang="ja-JP" sz="2800">
              <a:latin typeface="Calibri" charset="0"/>
            </a:endParaRPr>
          </a:p>
          <a:p>
            <a:pPr>
              <a:buFontTx/>
              <a:buNone/>
            </a:pPr>
            <a:r>
              <a:rPr lang="ja-JP" altLang="en-US" sz="2800">
                <a:latin typeface="Calibri" charset="0"/>
              </a:rPr>
              <a:t>　　しかも現在売っていないので手に入れるのが難しい</a:t>
            </a:r>
            <a:endParaRPr lang="en-US" altLang="ja-JP" sz="2800">
              <a:latin typeface="Calibri" charset="0"/>
            </a:endParaRPr>
          </a:p>
        </p:txBody>
      </p:sp>
      <p:sp>
        <p:nvSpPr>
          <p:cNvPr id="15364" name="Text Box 4"/>
          <p:cNvSpPr txBox="1">
            <a:spLocks noChangeArrowheads="1"/>
          </p:cNvSpPr>
          <p:nvPr/>
        </p:nvSpPr>
        <p:spPr bwMode="auto">
          <a:xfrm>
            <a:off x="323850" y="2420938"/>
            <a:ext cx="82804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ja-JP" altLang="en-US" sz="2400">
                <a:latin typeface="+mn-lt"/>
                <a:ea typeface="+mn-ea"/>
                <a:cs typeface="+mn-cs"/>
              </a:rPr>
              <a:t>解決　「タングステンがないならモリブデンを使えばいい」</a:t>
            </a:r>
            <a:endParaRPr lang="en-US" altLang="ja-JP" sz="2400">
              <a:latin typeface="+mn-lt"/>
              <a:ea typeface="+mn-ea"/>
              <a:cs typeface="+mn-cs"/>
            </a:endParaRPr>
          </a:p>
          <a:p>
            <a:pPr fontAlgn="auto">
              <a:spcBef>
                <a:spcPct val="50000"/>
              </a:spcBef>
              <a:spcAft>
                <a:spcPts val="0"/>
              </a:spcAft>
              <a:defRPr/>
            </a:pPr>
            <a:r>
              <a:rPr lang="ja-JP" altLang="en-US" sz="2400">
                <a:latin typeface="+mn-lt"/>
                <a:ea typeface="+mn-ea"/>
                <a:cs typeface="+mn-cs"/>
              </a:rPr>
              <a:t>　　　　タングステンチューブの代わりにモリブデン（融点２８９６</a:t>
            </a:r>
            <a:r>
              <a:rPr lang="en-US" altLang="ja-JP" sz="2400">
                <a:latin typeface="+mn-lt"/>
                <a:ea typeface="+mn-ea"/>
                <a:cs typeface="+mn-cs"/>
              </a:rPr>
              <a:t>K</a:t>
            </a:r>
            <a:r>
              <a:rPr lang="ja-JP" altLang="en-US" sz="2400">
                <a:latin typeface="+mn-lt"/>
                <a:ea typeface="+mn-ea"/>
                <a:cs typeface="+mn-cs"/>
              </a:rPr>
              <a:t>）のリボンを巻いたものをチューブとして使うことにした。</a:t>
            </a:r>
            <a:endParaRPr lang="en-US" altLang="ja-JP" sz="2800">
              <a:latin typeface="+mn-lt"/>
              <a:ea typeface="+mn-ea"/>
              <a:cs typeface="+mn-cs"/>
            </a:endParaRPr>
          </a:p>
        </p:txBody>
      </p:sp>
      <p:pic>
        <p:nvPicPr>
          <p:cNvPr id="15369" name="Picture 9" descr="IMG_0400"/>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859338" y="4437063"/>
            <a:ext cx="3313112" cy="2157412"/>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sz="half" idx="1"/>
          </p:nvPr>
        </p:nvSpPr>
        <p:spPr>
          <a:xfrm>
            <a:off x="250825" y="1196975"/>
            <a:ext cx="8497888" cy="1943100"/>
          </a:xfrm>
        </p:spPr>
        <p:txBody>
          <a:bodyPr/>
          <a:lstStyle/>
          <a:p>
            <a:pPr>
              <a:buFontTx/>
              <a:buNone/>
            </a:pPr>
            <a:r>
              <a:rPr lang="ja-JP" altLang="en-US" sz="2800">
                <a:latin typeface="Calibri" charset="0"/>
              </a:rPr>
              <a:t>３　</a:t>
            </a:r>
            <a:r>
              <a:rPr lang="en-US" altLang="ja-JP" sz="2800">
                <a:latin typeface="Calibri" charset="0"/>
              </a:rPr>
              <a:t>Dissociator</a:t>
            </a:r>
            <a:r>
              <a:rPr lang="ja-JP" altLang="en-US" sz="2800">
                <a:latin typeface="Calibri" charset="0"/>
              </a:rPr>
              <a:t>から出ていると思われる電子によると思われる信号が大量にのる</a:t>
            </a:r>
            <a:endParaRPr lang="en-US" altLang="ja-JP" sz="2800">
              <a:latin typeface="Calibri" charset="0"/>
            </a:endParaRPr>
          </a:p>
        </p:txBody>
      </p:sp>
      <p:sp>
        <p:nvSpPr>
          <p:cNvPr id="26628" name="Text Box 4"/>
          <p:cNvSpPr txBox="1">
            <a:spLocks noChangeArrowheads="1"/>
          </p:cNvSpPr>
          <p:nvPr/>
        </p:nvSpPr>
        <p:spPr bwMode="auto">
          <a:xfrm>
            <a:off x="611188" y="2349500"/>
            <a:ext cx="7777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endParaRPr lang="en-US">
              <a:latin typeface="+mn-lt"/>
              <a:ea typeface="+mn-ea"/>
              <a:cs typeface="+mn-cs"/>
            </a:endParaRPr>
          </a:p>
        </p:txBody>
      </p:sp>
      <p:graphicFrame>
        <p:nvGraphicFramePr>
          <p:cNvPr id="26666" name="Group 42"/>
          <p:cNvGraphicFramePr>
            <a:graphicFrameLocks noGrp="1"/>
          </p:cNvGraphicFramePr>
          <p:nvPr>
            <p:ph sz="half" idx="2"/>
          </p:nvPr>
        </p:nvGraphicFramePr>
        <p:xfrm>
          <a:off x="1042988" y="2636838"/>
          <a:ext cx="6408737" cy="3670301"/>
        </p:xfrm>
        <a:graphic>
          <a:graphicData uri="http://schemas.openxmlformats.org/drawingml/2006/table">
            <a:tbl>
              <a:tblPr/>
              <a:tblGrid>
                <a:gridCol w="3805237"/>
                <a:gridCol w="2603500"/>
              </a:tblGrid>
              <a:tr h="7558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charset="0"/>
                          <a:ea typeface="ＭＳ Ｐゴシック" charset="0"/>
                          <a:cs typeface="ＭＳ Ｐゴシック" charset="0"/>
                        </a:rPr>
                        <a:t>Count/sec</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7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charset="0"/>
                          <a:ea typeface="ＭＳ Ｐゴシック" charset="0"/>
                          <a:cs typeface="ＭＳ Ｐゴシック" charset="0"/>
                        </a:rPr>
                        <a:t>何もつけないず、水素も入ってない状態</a:t>
                      </a:r>
                      <a:endParaRPr kumimoji="1" lang="en-US" altLang="ja-JP" sz="2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charset="0"/>
                          <a:ea typeface="ＭＳ Ｐゴシック" charset="0"/>
                          <a:cs typeface="ＭＳ Ｐゴシック" charset="0"/>
                        </a:rPr>
                        <a:t>（</a:t>
                      </a:r>
                      <a:r>
                        <a:rPr kumimoji="1" lang="en-US" altLang="ja-JP" sz="2800" b="0" i="0" u="none" strike="noStrike" cap="none" normalizeH="0" baseline="0">
                          <a:ln>
                            <a:noFill/>
                          </a:ln>
                          <a:solidFill>
                            <a:schemeClr val="tx1"/>
                          </a:solidFill>
                          <a:effectLst/>
                          <a:latin typeface="Arial" charset="0"/>
                          <a:ea typeface="ＭＳ Ｐゴシック" charset="0"/>
                          <a:cs typeface="ＭＳ Ｐゴシック" charset="0"/>
                        </a:rPr>
                        <a:t>4.3E-4Pa)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charset="0"/>
                          <a:ea typeface="ＭＳ Ｐゴシック" charset="0"/>
                          <a:cs typeface="ＭＳ Ｐゴシック" charset="0"/>
                        </a:rPr>
                        <a:t>2.2</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7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charset="0"/>
                          <a:ea typeface="ＭＳ Ｐゴシック" charset="0"/>
                          <a:cs typeface="ＭＳ Ｐゴシック" charset="0"/>
                        </a:rPr>
                        <a:t>Dissociator</a:t>
                      </a:r>
                      <a:r>
                        <a:rPr kumimoji="1" lang="ja-JP" altLang="en-US" sz="2800" b="0" i="0" u="none" strike="noStrike" cap="none" normalizeH="0" baseline="0">
                          <a:ln>
                            <a:noFill/>
                          </a:ln>
                          <a:solidFill>
                            <a:schemeClr val="tx1"/>
                          </a:solidFill>
                          <a:effectLst/>
                          <a:latin typeface="Arial" charset="0"/>
                          <a:ea typeface="ＭＳ Ｐゴシック" charset="0"/>
                          <a:cs typeface="ＭＳ Ｐゴシック" charset="0"/>
                        </a:rPr>
                        <a:t>だけ入れた状態</a:t>
                      </a:r>
                      <a:endParaRPr kumimoji="1" lang="en-US" altLang="ja-JP" sz="2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charset="0"/>
                          <a:ea typeface="ＭＳ Ｐゴシック" charset="0"/>
                          <a:cs typeface="ＭＳ Ｐゴシック" charset="0"/>
                        </a:rPr>
                        <a:t>(4.2E-4Pa)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charset="0"/>
                          <a:ea typeface="ＭＳ Ｐゴシック" charset="0"/>
                          <a:cs typeface="ＭＳ Ｐゴシック" charset="0"/>
                        </a:rPr>
                        <a:t>5112.9</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3"/>
          <p:cNvSpPr>
            <a:spLocks noGrp="1" noChangeArrowheads="1"/>
          </p:cNvSpPr>
          <p:nvPr>
            <p:ph type="body" sz="half" idx="1"/>
          </p:nvPr>
        </p:nvSpPr>
        <p:spPr>
          <a:xfrm>
            <a:off x="250825" y="1341438"/>
            <a:ext cx="4038600" cy="4525962"/>
          </a:xfrm>
        </p:spPr>
        <p:txBody>
          <a:bodyPr/>
          <a:lstStyle/>
          <a:p>
            <a:r>
              <a:rPr lang="ja-JP" altLang="en-US" sz="2800">
                <a:latin typeface="Calibri" charset="0"/>
              </a:rPr>
              <a:t>電子が邪魔なら電場をかければいい</a:t>
            </a:r>
            <a:endParaRPr lang="en-US" altLang="ja-JP" sz="2800">
              <a:latin typeface="Calibri" charset="0"/>
            </a:endParaRPr>
          </a:p>
          <a:p>
            <a:r>
              <a:rPr lang="ja-JP" altLang="en-US" sz="2800">
                <a:latin typeface="Calibri" charset="0"/>
              </a:rPr>
              <a:t>右のように金属板を置いてグラウンドと接地させて、</a:t>
            </a:r>
            <a:r>
              <a:rPr lang="en-US" altLang="ja-JP" sz="2800">
                <a:latin typeface="Calibri" charset="0"/>
              </a:rPr>
              <a:t>dissociator</a:t>
            </a:r>
            <a:r>
              <a:rPr lang="ja-JP" altLang="en-US" sz="2800">
                <a:latin typeface="Calibri" charset="0"/>
              </a:rPr>
              <a:t>を高電圧にすることで、</a:t>
            </a:r>
            <a:r>
              <a:rPr lang="en-US" altLang="ja-JP" sz="2800">
                <a:latin typeface="Calibri" charset="0"/>
              </a:rPr>
              <a:t>dissociator</a:t>
            </a:r>
            <a:r>
              <a:rPr lang="ja-JP" altLang="en-US" sz="2800">
                <a:latin typeface="Calibri" charset="0"/>
              </a:rPr>
              <a:t>から出てくる電子をカットするようにした</a:t>
            </a:r>
            <a:endParaRPr lang="en-US" altLang="ja-JP" sz="2800">
              <a:latin typeface="Calibri" charset="0"/>
            </a:endParaRPr>
          </a:p>
        </p:txBody>
      </p:sp>
      <p:pic>
        <p:nvPicPr>
          <p:cNvPr id="2" name="Picture 1" descr="IMG_039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0563" y="2438402"/>
            <a:ext cx="4217075" cy="316280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468313" y="765175"/>
            <a:ext cx="866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spcBef>
                <a:spcPts val="0"/>
              </a:spcBef>
              <a:spcAft>
                <a:spcPts val="0"/>
              </a:spcAft>
              <a:defRPr/>
            </a:pPr>
            <a:r>
              <a:rPr lang="ja-JP" altLang="en-US" sz="2400">
                <a:latin typeface="+mn-lt"/>
                <a:ea typeface="+mn-ea"/>
                <a:cs typeface="+mn-cs"/>
              </a:rPr>
              <a:t>電場ありとなしの場合の</a:t>
            </a:r>
            <a:r>
              <a:rPr lang="en-US" altLang="ja-JP" sz="2400">
                <a:latin typeface="+mn-lt"/>
                <a:ea typeface="+mn-ea"/>
                <a:cs typeface="+mn-cs"/>
              </a:rPr>
              <a:t>Dissociator</a:t>
            </a:r>
            <a:r>
              <a:rPr lang="ja-JP" altLang="en-US" sz="2400">
                <a:latin typeface="+mn-lt"/>
                <a:ea typeface="+mn-ea"/>
                <a:cs typeface="+mn-cs"/>
              </a:rPr>
              <a:t>からの信号の違い（</a:t>
            </a:r>
            <a:r>
              <a:rPr lang="en-US" altLang="ja-JP" sz="2400">
                <a:latin typeface="+mn-lt"/>
                <a:ea typeface="+mn-ea"/>
                <a:cs typeface="+mn-cs"/>
              </a:rPr>
              <a:t>4/2 17:54)</a:t>
            </a:r>
          </a:p>
        </p:txBody>
      </p:sp>
      <p:graphicFrame>
        <p:nvGraphicFramePr>
          <p:cNvPr id="30753" name="Group 33"/>
          <p:cNvGraphicFramePr>
            <a:graphicFrameLocks noGrp="1"/>
          </p:cNvGraphicFramePr>
          <p:nvPr/>
        </p:nvGraphicFramePr>
        <p:xfrm>
          <a:off x="1476375" y="1557338"/>
          <a:ext cx="4895850" cy="2478088"/>
        </p:xfrm>
        <a:graphic>
          <a:graphicData uri="http://schemas.openxmlformats.org/drawingml/2006/table">
            <a:tbl>
              <a:tblPr/>
              <a:tblGrid>
                <a:gridCol w="2032000"/>
                <a:gridCol w="2863850"/>
              </a:tblGrid>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charset="0"/>
                          <a:ea typeface="ＭＳ Ｐゴシック" charset="0"/>
                          <a:cs typeface="ＭＳ Ｐゴシック" charset="0"/>
                        </a:rPr>
                        <a:t>Count/sec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charset="0"/>
                          <a:ea typeface="ＭＳ Ｐゴシック" charset="0"/>
                          <a:cs typeface="ＭＳ Ｐゴシック" charset="0"/>
                        </a:rPr>
                        <a:t>電場なし</a:t>
                      </a:r>
                      <a:endParaRPr kumimoji="1" lang="en-US" altLang="ja-JP"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charset="0"/>
                          <a:ea typeface="ＭＳ Ｐゴシック" charset="0"/>
                          <a:cs typeface="ＭＳ Ｐゴシック" charset="0"/>
                        </a:rPr>
                        <a:t>5112.9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charset="0"/>
                          <a:ea typeface="ＭＳ Ｐゴシック" charset="0"/>
                          <a:cs typeface="ＭＳ Ｐゴシック" charset="0"/>
                        </a:rPr>
                        <a:t>電場あり</a:t>
                      </a:r>
                      <a:endParaRPr kumimoji="1" lang="en-US" altLang="ja-JP"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charset="0"/>
                          <a:ea typeface="ＭＳ Ｐゴシック" charset="0"/>
                          <a:cs typeface="ＭＳ Ｐゴシック"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52" name="Text Box 32"/>
          <p:cNvSpPr txBox="1">
            <a:spLocks noChangeArrowheads="1"/>
          </p:cNvSpPr>
          <p:nvPr/>
        </p:nvSpPr>
        <p:spPr bwMode="auto">
          <a:xfrm>
            <a:off x="395288" y="4437063"/>
            <a:ext cx="79200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ja-JP" altLang="en-US" sz="2400">
                <a:latin typeface="+mn-lt"/>
                <a:ea typeface="+mn-ea"/>
                <a:cs typeface="+mn-cs"/>
              </a:rPr>
              <a:t>確かに</a:t>
            </a:r>
            <a:r>
              <a:rPr lang="en-US" altLang="ja-JP" sz="2400">
                <a:latin typeface="+mn-lt"/>
                <a:ea typeface="+mn-ea"/>
                <a:cs typeface="+mn-cs"/>
              </a:rPr>
              <a:t>Dissociator</a:t>
            </a:r>
            <a:r>
              <a:rPr lang="ja-JP" altLang="en-US" sz="2400">
                <a:latin typeface="+mn-lt"/>
                <a:ea typeface="+mn-ea"/>
                <a:cs typeface="+mn-cs"/>
              </a:rPr>
              <a:t>からの電子が阻害されていることが分かる</a:t>
            </a:r>
            <a:endParaRPr lang="en-US" altLang="ja-JP" sz="2400">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323850" y="333375"/>
            <a:ext cx="8229600" cy="1143000"/>
          </a:xfrm>
        </p:spPr>
        <p:txBody>
          <a:bodyPr/>
          <a:lstStyle/>
          <a:p>
            <a:r>
              <a:rPr lang="ja-JP" altLang="en-US">
                <a:latin typeface="Calibri" charset="0"/>
              </a:rPr>
              <a:t>電子銃の問題</a:t>
            </a:r>
            <a:endParaRPr lang="en-US" altLang="ja-JP">
              <a:latin typeface="Calibri" charset="0"/>
            </a:endParaRPr>
          </a:p>
        </p:txBody>
      </p:sp>
      <p:sp>
        <p:nvSpPr>
          <p:cNvPr id="9218" name="Rectangle 3"/>
          <p:cNvSpPr>
            <a:spLocks noGrp="1" noChangeArrowheads="1"/>
          </p:cNvSpPr>
          <p:nvPr>
            <p:ph type="body" idx="1"/>
          </p:nvPr>
        </p:nvSpPr>
        <p:spPr>
          <a:xfrm>
            <a:off x="323850" y="1916113"/>
            <a:ext cx="8229600" cy="1584325"/>
          </a:xfrm>
        </p:spPr>
        <p:txBody>
          <a:bodyPr/>
          <a:lstStyle/>
          <a:p>
            <a:pPr>
              <a:buFontTx/>
              <a:buNone/>
            </a:pPr>
            <a:r>
              <a:rPr lang="ja-JP" altLang="en-US">
                <a:latin typeface="Calibri" charset="0"/>
              </a:rPr>
              <a:t>１　電子銃からの電子が大量に検出される</a:t>
            </a:r>
            <a:endParaRPr lang="en-US" altLang="ja-JP">
              <a:latin typeface="Calibri" charset="0"/>
            </a:endParaRPr>
          </a:p>
        </p:txBody>
      </p:sp>
      <p:sp>
        <p:nvSpPr>
          <p:cNvPr id="31749" name="Text Box 5"/>
          <p:cNvSpPr txBox="1">
            <a:spLocks noChangeArrowheads="1"/>
          </p:cNvSpPr>
          <p:nvPr/>
        </p:nvSpPr>
        <p:spPr bwMode="auto">
          <a:xfrm>
            <a:off x="755650" y="2636838"/>
            <a:ext cx="78486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ja-JP" altLang="en-US" sz="2800">
                <a:latin typeface="+mn-lt"/>
                <a:ea typeface="+mn-ea"/>
                <a:cs typeface="+mn-cs"/>
              </a:rPr>
              <a:t>多少出るのはしかたないけれど、あまりに多くて水素の信号かどうか分からないので、次のように電子銃の形状を変えた。</a:t>
            </a:r>
            <a:endParaRPr lang="en-US" altLang="ja-JP" sz="2800">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5" descr="IMG_030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4213" y="1412875"/>
            <a:ext cx="381635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6"/>
          <p:cNvSpPr>
            <a:spLocks noGrp="1" noChangeArrowheads="1"/>
          </p:cNvSpPr>
          <p:nvPr>
            <p:ph type="title"/>
          </p:nvPr>
        </p:nvSpPr>
        <p:spPr/>
        <p:txBody>
          <a:bodyPr/>
          <a:lstStyle/>
          <a:p>
            <a:r>
              <a:rPr lang="ja-JP" altLang="en-US">
                <a:latin typeface="Calibri" charset="0"/>
              </a:rPr>
              <a:t>電子銃の形状を変えてみた</a:t>
            </a:r>
            <a:endParaRPr lang="en-US" altLang="ja-JP">
              <a:latin typeface="Calibri" charset="0"/>
            </a:endParaRPr>
          </a:p>
        </p:txBody>
      </p:sp>
      <p:sp>
        <p:nvSpPr>
          <p:cNvPr id="10243" name="Rectangle 9"/>
          <p:cNvSpPr>
            <a:spLocks noGrp="1" noChangeArrowheads="1"/>
          </p:cNvSpPr>
          <p:nvPr>
            <p:ph type="body" sz="half" idx="2"/>
          </p:nvPr>
        </p:nvSpPr>
        <p:spPr>
          <a:xfrm>
            <a:off x="4648200" y="1600200"/>
            <a:ext cx="4038600" cy="3844925"/>
          </a:xfrm>
        </p:spPr>
        <p:txBody>
          <a:bodyPr/>
          <a:lstStyle/>
          <a:p>
            <a:pPr>
              <a:lnSpc>
                <a:spcPct val="90000"/>
              </a:lnSpc>
            </a:pPr>
            <a:r>
              <a:rPr lang="ja-JP" altLang="en-US" sz="2800">
                <a:latin typeface="Calibri" charset="0"/>
              </a:rPr>
              <a:t>先端の銅板は電場が外に漏れることを防ぐためのものだが、あまり効果はないみたいなのではずして、全体を奥に引っ込めることにした。</a:t>
            </a:r>
            <a:endParaRPr lang="en-US" altLang="ja-JP" sz="2800">
              <a:latin typeface="Calibri" charset="0"/>
            </a:endParaRPr>
          </a:p>
          <a:p>
            <a:pPr>
              <a:lnSpc>
                <a:spcPct val="90000"/>
              </a:lnSpc>
            </a:pPr>
            <a:r>
              <a:rPr lang="ja-JP" altLang="en-US" sz="2800">
                <a:latin typeface="Calibri" charset="0"/>
              </a:rPr>
              <a:t>加速電圧はタングステンの網でかけている</a:t>
            </a:r>
            <a:endParaRPr lang="en-US" altLang="ja-JP" sz="2800">
              <a:latin typeface="Calibri" charset="0"/>
            </a:endParaRPr>
          </a:p>
        </p:txBody>
      </p:sp>
      <p:sp>
        <p:nvSpPr>
          <p:cNvPr id="32778" name="Text Box 10"/>
          <p:cNvSpPr txBox="1">
            <a:spLocks noChangeArrowheads="1"/>
          </p:cNvSpPr>
          <p:nvPr/>
        </p:nvSpPr>
        <p:spPr bwMode="auto">
          <a:xfrm>
            <a:off x="2051050" y="3644900"/>
            <a:ext cx="7921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altLang="ja-JP" sz="2800">
                <a:latin typeface="+mn-lt"/>
                <a:ea typeface="+mn-ea"/>
                <a:cs typeface="+mn-cs"/>
              </a:rPr>
              <a:t>↓</a:t>
            </a:r>
          </a:p>
        </p:txBody>
      </p:sp>
      <p:sp>
        <p:nvSpPr>
          <p:cNvPr id="32779" name="Text Box 11"/>
          <p:cNvSpPr txBox="1">
            <a:spLocks noChangeArrowheads="1"/>
          </p:cNvSpPr>
          <p:nvPr/>
        </p:nvSpPr>
        <p:spPr bwMode="auto">
          <a:xfrm>
            <a:off x="3708400" y="5516563"/>
            <a:ext cx="48958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ja-JP" altLang="en-US" sz="2800">
                <a:latin typeface="+mn-lt"/>
                <a:ea typeface="+mn-ea"/>
                <a:cs typeface="+mn-cs"/>
              </a:rPr>
              <a:t>この結果、多少は電子銃からの信号が減ったように思われる。</a:t>
            </a:r>
            <a:endParaRPr lang="en-US" altLang="ja-JP" sz="2800">
              <a:latin typeface="+mn-lt"/>
              <a:ea typeface="+mn-ea"/>
              <a:cs typeface="+mn-cs"/>
            </a:endParaRPr>
          </a:p>
        </p:txBody>
      </p:sp>
      <p:pic>
        <p:nvPicPr>
          <p:cNvPr id="32783" name="Picture 15" descr="画像 352"/>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755650" y="4292600"/>
            <a:ext cx="2890838" cy="2166938"/>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ja-JP" altLang="en-US">
                <a:latin typeface="Calibri" charset="0"/>
              </a:rPr>
              <a:t>全体的な問題</a:t>
            </a:r>
            <a:endParaRPr lang="en-US" altLang="ja-JP">
              <a:latin typeface="Calibri" charset="0"/>
            </a:endParaRPr>
          </a:p>
        </p:txBody>
      </p:sp>
      <p:sp>
        <p:nvSpPr>
          <p:cNvPr id="11266" name="Rectangle 3"/>
          <p:cNvSpPr>
            <a:spLocks noGrp="1" noChangeArrowheads="1"/>
          </p:cNvSpPr>
          <p:nvPr>
            <p:ph type="body" idx="1"/>
          </p:nvPr>
        </p:nvSpPr>
        <p:spPr/>
        <p:txBody>
          <a:bodyPr/>
          <a:lstStyle/>
          <a:p>
            <a:pPr>
              <a:buFontTx/>
              <a:buNone/>
            </a:pPr>
            <a:r>
              <a:rPr lang="ja-JP" altLang="en-US">
                <a:latin typeface="Calibri" charset="0"/>
              </a:rPr>
              <a:t>１　信号の数が時間変化する。</a:t>
            </a:r>
            <a:endParaRPr lang="en-US" altLang="ja-JP">
              <a:latin typeface="Calibri" charset="0"/>
            </a:endParaRPr>
          </a:p>
          <a:p>
            <a:pPr>
              <a:buFontTx/>
              <a:buNone/>
            </a:pPr>
            <a:r>
              <a:rPr lang="ja-JP" altLang="en-US">
                <a:latin typeface="Calibri" charset="0"/>
              </a:rPr>
              <a:t>　　できるだけ状態を一定に保っているにもかかわらず、信号の数が増減する傾向が見られる。</a:t>
            </a:r>
            <a:endParaRPr lang="en-US" altLang="ja-JP">
              <a:latin typeface="Calibri" charset="0"/>
            </a:endParaRPr>
          </a:p>
          <a:p>
            <a:pPr>
              <a:buFontTx/>
              <a:buNone/>
            </a:pPr>
            <a:r>
              <a:rPr lang="ja-JP" altLang="en-US">
                <a:latin typeface="Calibri" charset="0"/>
              </a:rPr>
              <a:t>　　したがって、実験を再現しようにも再現できない。問題を再現することも難しい。</a:t>
            </a:r>
            <a:endParaRPr lang="en-US" altLang="ja-JP">
              <a:latin typeface="Calibri"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900113" y="6021388"/>
            <a:ext cx="741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endParaRPr lang="en-US">
              <a:latin typeface="+mn-lt"/>
              <a:ea typeface="+mn-ea"/>
              <a:cs typeface="+mn-cs"/>
            </a:endParaRPr>
          </a:p>
        </p:txBody>
      </p:sp>
      <p:sp>
        <p:nvSpPr>
          <p:cNvPr id="17414" name="Text Box 6"/>
          <p:cNvSpPr txBox="1">
            <a:spLocks noChangeArrowheads="1"/>
          </p:cNvSpPr>
          <p:nvPr/>
        </p:nvSpPr>
        <p:spPr bwMode="auto">
          <a:xfrm>
            <a:off x="1258888" y="4797425"/>
            <a:ext cx="6624637"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ja-JP" altLang="en-US" sz="2800">
                <a:latin typeface="+mn-lt"/>
                <a:ea typeface="+mn-ea"/>
                <a:cs typeface="+mn-cs"/>
              </a:rPr>
              <a:t>データ数の時間変化</a:t>
            </a:r>
            <a:endParaRPr lang="en-US" altLang="ja-JP" sz="2800">
              <a:latin typeface="+mn-lt"/>
              <a:ea typeface="+mn-ea"/>
              <a:cs typeface="+mn-cs"/>
            </a:endParaRPr>
          </a:p>
          <a:p>
            <a:pPr fontAlgn="auto">
              <a:spcBef>
                <a:spcPct val="50000"/>
              </a:spcBef>
              <a:spcAft>
                <a:spcPts val="0"/>
              </a:spcAft>
              <a:defRPr/>
            </a:pPr>
            <a:r>
              <a:rPr lang="ja-JP" altLang="en-US" sz="2800">
                <a:latin typeface="+mn-lt"/>
                <a:ea typeface="+mn-ea"/>
                <a:cs typeface="+mn-cs"/>
              </a:rPr>
              <a:t>電子銃や気圧などはほとんど一定</a:t>
            </a:r>
            <a:endParaRPr lang="en-US" altLang="ja-JP" sz="2800">
              <a:latin typeface="+mn-lt"/>
              <a:ea typeface="+mn-ea"/>
              <a:cs typeface="+mn-cs"/>
            </a:endParaRPr>
          </a:p>
        </p:txBody>
      </p:sp>
      <p:pic>
        <p:nvPicPr>
          <p:cNvPr id="2" name="Picture 1" descr="120404_01.eps"/>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340110" y="-2001069"/>
            <a:ext cx="7692965" cy="99556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684213" y="836613"/>
            <a:ext cx="7991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endParaRPr lang="en-US">
              <a:latin typeface="+mn-lt"/>
              <a:ea typeface="+mn-ea"/>
              <a:cs typeface="+mn-cs"/>
            </a:endParaRPr>
          </a:p>
        </p:txBody>
      </p:sp>
      <p:sp>
        <p:nvSpPr>
          <p:cNvPr id="35845" name="Text Box 5"/>
          <p:cNvSpPr txBox="1">
            <a:spLocks noChangeArrowheads="1"/>
          </p:cNvSpPr>
          <p:nvPr/>
        </p:nvSpPr>
        <p:spPr bwMode="auto">
          <a:xfrm>
            <a:off x="684213" y="1196975"/>
            <a:ext cx="72723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ja-JP" altLang="en-US" sz="2800">
                <a:latin typeface="+mn-lt"/>
                <a:ea typeface="+mn-ea"/>
                <a:cs typeface="+mn-cs"/>
              </a:rPr>
              <a:t>考えられる問題点</a:t>
            </a:r>
            <a:endParaRPr lang="en-US" altLang="ja-JP" sz="2800">
              <a:latin typeface="+mn-lt"/>
              <a:ea typeface="+mn-ea"/>
              <a:cs typeface="+mn-cs"/>
            </a:endParaRPr>
          </a:p>
        </p:txBody>
      </p:sp>
      <p:sp>
        <p:nvSpPr>
          <p:cNvPr id="35846" name="Text Box 6"/>
          <p:cNvSpPr txBox="1">
            <a:spLocks noChangeArrowheads="1"/>
          </p:cNvSpPr>
          <p:nvPr/>
        </p:nvSpPr>
        <p:spPr bwMode="auto">
          <a:xfrm>
            <a:off x="900113" y="2060575"/>
            <a:ext cx="7704137"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ja-JP" altLang="en-US" sz="2800">
                <a:latin typeface="+mn-lt"/>
                <a:ea typeface="+mn-ea"/>
                <a:cs typeface="+mn-cs"/>
              </a:rPr>
              <a:t>１　長時間加熱することで、電子銃や</a:t>
            </a:r>
            <a:r>
              <a:rPr lang="en-US" altLang="ja-JP" sz="2800">
                <a:latin typeface="+mn-lt"/>
                <a:ea typeface="+mn-ea"/>
                <a:cs typeface="+mn-cs"/>
              </a:rPr>
              <a:t>Dissociator </a:t>
            </a:r>
            <a:r>
              <a:rPr lang="ja-JP" altLang="en-US" sz="2800">
                <a:latin typeface="+mn-lt"/>
                <a:ea typeface="+mn-ea"/>
                <a:cs typeface="+mn-cs"/>
              </a:rPr>
              <a:t>の状態が変化している？</a:t>
            </a:r>
            <a:endParaRPr lang="en-US" altLang="ja-JP" sz="2800">
              <a:latin typeface="+mn-lt"/>
              <a:ea typeface="+mn-ea"/>
              <a:cs typeface="+mn-cs"/>
            </a:endParaRPr>
          </a:p>
          <a:p>
            <a:pPr fontAlgn="auto">
              <a:spcBef>
                <a:spcPct val="50000"/>
              </a:spcBef>
              <a:spcAft>
                <a:spcPts val="0"/>
              </a:spcAft>
              <a:defRPr/>
            </a:pPr>
            <a:r>
              <a:rPr lang="ja-JP" altLang="en-US" sz="2800">
                <a:latin typeface="+mn-lt"/>
                <a:ea typeface="+mn-ea"/>
                <a:cs typeface="+mn-cs"/>
              </a:rPr>
              <a:t>２　その他、観測できない部分で状態が変化している？</a:t>
            </a:r>
            <a:endParaRPr lang="en-US" altLang="ja-JP" sz="2800">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ja-JP" altLang="en-US">
                <a:latin typeface="Calibri" charset="0"/>
              </a:rPr>
              <a:t>概要</a:t>
            </a:r>
            <a:endParaRPr lang="en-US">
              <a:latin typeface="Calibri" charset="0"/>
            </a:endParaRPr>
          </a:p>
        </p:txBody>
      </p:sp>
      <p:pic>
        <p:nvPicPr>
          <p:cNvPr id="33794" name="Picture 4" descr="120404_LambShift_01.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1600200"/>
            <a:ext cx="82296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Content Placeholder 2"/>
          <p:cNvSpPr>
            <a:spLocks noGrp="1"/>
          </p:cNvSpPr>
          <p:nvPr>
            <p:ph idx="1"/>
          </p:nvPr>
        </p:nvSpPr>
        <p:spPr/>
        <p:txBody>
          <a:bodyPr/>
          <a:lstStyle/>
          <a:p>
            <a:r>
              <a:rPr lang="ja-JP" altLang="en-US">
                <a:latin typeface="Calibri" charset="0"/>
              </a:rPr>
              <a:t>電子に対し，電磁気的な高次の摂動による補正を施すことにより，このエネルギー準位のずれを説明出来る。</a:t>
            </a:r>
            <a:endParaRPr lang="en-US" altLang="ja-JP">
              <a:latin typeface="Calibri" charset="0"/>
            </a:endParaRPr>
          </a:p>
          <a:p>
            <a:endParaRPr lang="en-US">
              <a:latin typeface="Calibri" charset="0"/>
            </a:endParaRPr>
          </a:p>
        </p:txBody>
      </p:sp>
      <p:sp>
        <p:nvSpPr>
          <p:cNvPr id="4" name="Slide Number Placeholder 3"/>
          <p:cNvSpPr>
            <a:spLocks noGrp="1"/>
          </p:cNvSpPr>
          <p:nvPr>
            <p:ph type="sldNum" sz="quarter" idx="12"/>
          </p:nvPr>
        </p:nvSpPr>
        <p:spPr/>
        <p:txBody>
          <a:bodyPr/>
          <a:lstStyle/>
          <a:p>
            <a:pPr>
              <a:defRPr/>
            </a:pPr>
            <a:fld id="{A59E0CC4-67D4-084A-96EE-B6F7C623A61F}" type="slidenum">
              <a:rPr lang="en-US"/>
              <a:pPr>
                <a:defRPr/>
              </a:pPr>
              <a:t>3</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16" name="Text Box 52"/>
          <p:cNvSpPr txBox="1">
            <a:spLocks noChangeArrowheads="1"/>
          </p:cNvSpPr>
          <p:nvPr/>
        </p:nvSpPr>
        <p:spPr bwMode="auto">
          <a:xfrm>
            <a:off x="323850" y="333375"/>
            <a:ext cx="8351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ja-JP" altLang="en-US" sz="2800">
                <a:latin typeface="+mn-lt"/>
                <a:ea typeface="+mn-ea"/>
                <a:cs typeface="+mn-cs"/>
              </a:rPr>
              <a:t>電子銃、</a:t>
            </a:r>
            <a:r>
              <a:rPr lang="en-US" altLang="ja-JP" sz="2800">
                <a:latin typeface="+mn-lt"/>
                <a:ea typeface="+mn-ea"/>
                <a:cs typeface="+mn-cs"/>
              </a:rPr>
              <a:t>Dissociator </a:t>
            </a:r>
            <a:r>
              <a:rPr lang="ja-JP" altLang="en-US" sz="2800">
                <a:latin typeface="+mn-lt"/>
                <a:ea typeface="+mn-ea"/>
                <a:cs typeface="+mn-cs"/>
              </a:rPr>
              <a:t>の状態の変化</a:t>
            </a:r>
            <a:r>
              <a:rPr lang="en-US" altLang="ja-JP" sz="2800">
                <a:latin typeface="+mn-lt"/>
                <a:ea typeface="+mn-ea"/>
                <a:cs typeface="+mn-cs"/>
              </a:rPr>
              <a:t> </a:t>
            </a:r>
          </a:p>
        </p:txBody>
      </p:sp>
      <p:sp>
        <p:nvSpPr>
          <p:cNvPr id="36918" name="Text Box 54"/>
          <p:cNvSpPr txBox="1">
            <a:spLocks noChangeArrowheads="1"/>
          </p:cNvSpPr>
          <p:nvPr/>
        </p:nvSpPr>
        <p:spPr bwMode="auto">
          <a:xfrm>
            <a:off x="611188" y="1196975"/>
            <a:ext cx="7993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endParaRPr lang="en-US">
              <a:latin typeface="+mn-lt"/>
              <a:ea typeface="+mn-ea"/>
              <a:cs typeface="+mn-cs"/>
            </a:endParaRPr>
          </a:p>
        </p:txBody>
      </p:sp>
      <p:sp>
        <p:nvSpPr>
          <p:cNvPr id="36919" name="Text Box 55"/>
          <p:cNvSpPr txBox="1">
            <a:spLocks noChangeArrowheads="1"/>
          </p:cNvSpPr>
          <p:nvPr/>
        </p:nvSpPr>
        <p:spPr bwMode="auto">
          <a:xfrm>
            <a:off x="611188" y="1341438"/>
            <a:ext cx="7993062"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ja-JP" altLang="en-US" sz="2800">
                <a:latin typeface="+mn-lt"/>
                <a:ea typeface="+mn-ea"/>
                <a:cs typeface="+mn-cs"/>
              </a:rPr>
              <a:t>ひとつの可能性として、加熱することで抵抗があがる。電流を一定にしていることが多いので、その結果電圧が大きくなり、温度がさらに上がる。という過程を繰り返し、少しずつ熱くなっているのではないか？</a:t>
            </a:r>
            <a:endParaRPr lang="en-US" altLang="ja-JP" sz="2800">
              <a:latin typeface="+mn-lt"/>
              <a:ea typeface="+mn-ea"/>
              <a:cs typeface="+mn-cs"/>
            </a:endParaRPr>
          </a:p>
          <a:p>
            <a:pPr fontAlgn="auto">
              <a:spcBef>
                <a:spcPct val="50000"/>
              </a:spcBef>
              <a:spcAft>
                <a:spcPts val="0"/>
              </a:spcAft>
              <a:defRPr/>
            </a:pPr>
            <a:r>
              <a:rPr lang="ja-JP" altLang="en-US" sz="2800">
                <a:latin typeface="+mn-lt"/>
                <a:ea typeface="+mn-ea"/>
                <a:cs typeface="+mn-cs"/>
              </a:rPr>
              <a:t>実際にここではデータとして出せないが、信号の数が大きく変化するときには、電子銃の電流や電圧が変化していることが多い。</a:t>
            </a:r>
            <a:endParaRPr lang="en-US" altLang="ja-JP" sz="2800">
              <a:latin typeface="+mn-lt"/>
              <a:ea typeface="+mn-ea"/>
              <a:cs typeface="+mn-cs"/>
            </a:endParaRPr>
          </a:p>
          <a:p>
            <a:pPr fontAlgn="auto">
              <a:spcBef>
                <a:spcPct val="50000"/>
              </a:spcBef>
              <a:spcAft>
                <a:spcPts val="0"/>
              </a:spcAft>
              <a:defRPr/>
            </a:pPr>
            <a:r>
              <a:rPr lang="ja-JP" altLang="en-US" sz="2800">
                <a:latin typeface="+mn-lt"/>
                <a:ea typeface="+mn-ea"/>
                <a:cs typeface="+mn-cs"/>
              </a:rPr>
              <a:t>電子銃の影響か？？</a:t>
            </a:r>
            <a:endParaRPr lang="en-US" altLang="ja-JP" sz="2800">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0" y="69215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ja-JP" altLang="en-US" sz="2800">
                <a:latin typeface="+mn-lt"/>
                <a:ea typeface="+mn-ea"/>
                <a:cs typeface="+mn-cs"/>
              </a:rPr>
              <a:t>その他の観測できない部分で、状態が変化している可能性</a:t>
            </a:r>
            <a:endParaRPr lang="en-US" altLang="ja-JP" sz="2800">
              <a:latin typeface="+mn-lt"/>
              <a:ea typeface="+mn-ea"/>
              <a:cs typeface="+mn-cs"/>
            </a:endParaRPr>
          </a:p>
        </p:txBody>
      </p:sp>
      <p:sp>
        <p:nvSpPr>
          <p:cNvPr id="56325" name="Text Box 5"/>
          <p:cNvSpPr txBox="1">
            <a:spLocks noChangeArrowheads="1"/>
          </p:cNvSpPr>
          <p:nvPr/>
        </p:nvSpPr>
        <p:spPr bwMode="auto">
          <a:xfrm>
            <a:off x="755650" y="1916113"/>
            <a:ext cx="7993063"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ja-JP" altLang="en-US" sz="2800">
                <a:latin typeface="+mn-lt"/>
                <a:ea typeface="+mn-ea"/>
                <a:cs typeface="+mn-cs"/>
              </a:rPr>
              <a:t>具体的に状態が変化しうるのは、たとえば表示限界以下の気圧や電流の変化は知りようがない。</a:t>
            </a:r>
            <a:endParaRPr lang="en-US" altLang="ja-JP" sz="2800">
              <a:latin typeface="+mn-lt"/>
              <a:ea typeface="+mn-ea"/>
              <a:cs typeface="+mn-cs"/>
            </a:endParaRPr>
          </a:p>
          <a:p>
            <a:pPr fontAlgn="auto">
              <a:spcBef>
                <a:spcPct val="50000"/>
              </a:spcBef>
              <a:spcAft>
                <a:spcPts val="0"/>
              </a:spcAft>
              <a:defRPr/>
            </a:pPr>
            <a:r>
              <a:rPr lang="ja-JP" altLang="en-US" sz="2800">
                <a:latin typeface="+mn-lt"/>
                <a:ea typeface="+mn-ea"/>
                <a:cs typeface="+mn-cs"/>
              </a:rPr>
              <a:t>あるいは加熱された物体の一部が溶けて形状が変わってしまう。</a:t>
            </a:r>
            <a:endParaRPr lang="en-US" altLang="ja-JP" sz="2800">
              <a:latin typeface="+mn-lt"/>
              <a:ea typeface="+mn-ea"/>
              <a:cs typeface="+mn-cs"/>
            </a:endParaRPr>
          </a:p>
          <a:p>
            <a:pPr fontAlgn="auto">
              <a:spcBef>
                <a:spcPct val="50000"/>
              </a:spcBef>
              <a:spcAft>
                <a:spcPts val="0"/>
              </a:spcAft>
              <a:defRPr/>
            </a:pPr>
            <a:r>
              <a:rPr lang="en-US" altLang="ja-JP" sz="2800">
                <a:latin typeface="+mn-lt"/>
                <a:ea typeface="+mn-ea"/>
                <a:cs typeface="+mn-cs"/>
              </a:rPr>
              <a:t>EMP</a:t>
            </a:r>
            <a:r>
              <a:rPr lang="ja-JP" altLang="en-US" sz="2800">
                <a:latin typeface="+mn-lt"/>
                <a:ea typeface="+mn-ea"/>
                <a:cs typeface="+mn-cs"/>
              </a:rPr>
              <a:t>のゲインだって少しくらいなら熱で変化するかもしれない</a:t>
            </a:r>
            <a:endParaRPr lang="en-US" altLang="ja-JP" sz="2800">
              <a:latin typeface="+mn-lt"/>
              <a:ea typeface="+mn-ea"/>
              <a:cs typeface="+mn-cs"/>
            </a:endParaRPr>
          </a:p>
        </p:txBody>
      </p:sp>
      <p:sp>
        <p:nvSpPr>
          <p:cNvPr id="56326" name="Text Box 6"/>
          <p:cNvSpPr txBox="1">
            <a:spLocks noChangeArrowheads="1"/>
          </p:cNvSpPr>
          <p:nvPr/>
        </p:nvSpPr>
        <p:spPr bwMode="auto">
          <a:xfrm>
            <a:off x="468313" y="5516563"/>
            <a:ext cx="75596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ja-JP" altLang="en-US" sz="2800">
                <a:latin typeface="+mn-lt"/>
                <a:ea typeface="+mn-ea"/>
                <a:cs typeface="+mn-cs"/>
              </a:rPr>
              <a:t>ただ実際に原因を完全に特定することは今回の実験ではできなかった・・・・・・</a:t>
            </a:r>
            <a:endParaRPr lang="en-US" altLang="ja-JP" sz="2800">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ja-JP" altLang="en-US">
                <a:latin typeface="Calibri" charset="0"/>
              </a:rPr>
              <a:t>計測結果・考察</a:t>
            </a:r>
            <a:endParaRPr lang="en-US" altLang="ja-JP">
              <a:latin typeface="Calibri" charset="0"/>
            </a:endParaRPr>
          </a:p>
        </p:txBody>
      </p:sp>
      <p:sp>
        <p:nvSpPr>
          <p:cNvPr id="16386" name="Rectangle 3"/>
          <p:cNvSpPr>
            <a:spLocks noGrp="1" noChangeArrowheads="1"/>
          </p:cNvSpPr>
          <p:nvPr>
            <p:ph type="body" idx="1"/>
          </p:nvPr>
        </p:nvSpPr>
        <p:spPr/>
        <p:txBody>
          <a:bodyPr/>
          <a:lstStyle/>
          <a:p>
            <a:pPr>
              <a:buFontTx/>
              <a:buNone/>
            </a:pPr>
            <a:r>
              <a:rPr lang="ja-JP" altLang="en-US">
                <a:latin typeface="Calibri" charset="0"/>
              </a:rPr>
              <a:t>・ここ一週間ほどで得られたいくつかのデータについて特に考察する。</a:t>
            </a:r>
            <a:endParaRPr lang="en-US" altLang="ja-JP">
              <a:latin typeface="Calibri" charset="0"/>
            </a:endParaRPr>
          </a:p>
          <a:p>
            <a:pPr>
              <a:buFontTx/>
              <a:buNone/>
            </a:pPr>
            <a:endParaRPr lang="en-US" altLang="ja-JP">
              <a:latin typeface="Calibri"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ja-JP" altLang="en-US">
                <a:latin typeface="Calibri" charset="0"/>
              </a:rPr>
              <a:t>計測結果・考察</a:t>
            </a:r>
            <a:endParaRPr lang="en-US" altLang="ja-JP">
              <a:latin typeface="Calibri" charset="0"/>
            </a:endParaRPr>
          </a:p>
        </p:txBody>
      </p:sp>
      <p:sp>
        <p:nvSpPr>
          <p:cNvPr id="17410" name="Rectangle 3"/>
          <p:cNvSpPr>
            <a:spLocks noGrp="1" noChangeArrowheads="1"/>
          </p:cNvSpPr>
          <p:nvPr>
            <p:ph type="body" idx="1"/>
          </p:nvPr>
        </p:nvSpPr>
        <p:spPr/>
        <p:txBody>
          <a:bodyPr/>
          <a:lstStyle/>
          <a:p>
            <a:pPr>
              <a:buFontTx/>
              <a:buNone/>
            </a:pPr>
            <a:r>
              <a:rPr lang="ja-JP" altLang="en-US">
                <a:latin typeface="Calibri" charset="0"/>
              </a:rPr>
              <a:t>電子銃の加速電圧を変えたもの</a:t>
            </a:r>
            <a:endParaRPr lang="en-US" altLang="ja-JP">
              <a:latin typeface="Calibri" charset="0"/>
            </a:endParaRPr>
          </a:p>
        </p:txBody>
      </p:sp>
      <p:pic>
        <p:nvPicPr>
          <p:cNvPr id="17411" name="Picture 5" descr="グランド"/>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7647" y="2765814"/>
            <a:ext cx="11285848" cy="804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Oval 6"/>
          <p:cNvSpPr>
            <a:spLocks noChangeArrowheads="1"/>
          </p:cNvSpPr>
          <p:nvPr/>
        </p:nvSpPr>
        <p:spPr bwMode="auto">
          <a:xfrm>
            <a:off x="5148263" y="2205038"/>
            <a:ext cx="12954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1"/>
          </p:nvPr>
        </p:nvSpPr>
        <p:spPr/>
        <p:txBody>
          <a:bodyPr/>
          <a:lstStyle/>
          <a:p>
            <a:pPr>
              <a:buFontTx/>
              <a:buNone/>
            </a:pPr>
            <a:endParaRPr lang="en-US">
              <a:latin typeface="Calibri" charset="0"/>
            </a:endParaRPr>
          </a:p>
        </p:txBody>
      </p:sp>
      <p:pic>
        <p:nvPicPr>
          <p:cNvPr id="18434" name="Picture 4" descr="グランド"/>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913" y="2236788"/>
            <a:ext cx="12961938" cy="924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Oval 5"/>
          <p:cNvSpPr>
            <a:spLocks noChangeArrowheads="1"/>
          </p:cNvSpPr>
          <p:nvPr/>
        </p:nvSpPr>
        <p:spPr bwMode="auto">
          <a:xfrm>
            <a:off x="5148263" y="2205038"/>
            <a:ext cx="12954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
        <p:nvSpPr>
          <p:cNvPr id="71686" name="Text Box 6"/>
          <p:cNvSpPr txBox="1">
            <a:spLocks noChangeArrowheads="1"/>
          </p:cNvSpPr>
          <p:nvPr/>
        </p:nvSpPr>
        <p:spPr bwMode="auto">
          <a:xfrm>
            <a:off x="539750" y="333375"/>
            <a:ext cx="80645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endParaRPr lang="en-US" altLang="ja-JP">
              <a:latin typeface="+mn-lt"/>
              <a:ea typeface="+mn-ea"/>
              <a:cs typeface="+mn-cs"/>
            </a:endParaRPr>
          </a:p>
          <a:p>
            <a:pPr fontAlgn="auto">
              <a:spcBef>
                <a:spcPct val="50000"/>
              </a:spcBef>
              <a:spcAft>
                <a:spcPts val="0"/>
              </a:spcAft>
              <a:defRPr/>
            </a:pPr>
            <a:endParaRPr lang="en-US" altLang="ja-JP">
              <a:latin typeface="+mn-lt"/>
              <a:ea typeface="+mn-ea"/>
              <a:cs typeface="+mn-cs"/>
            </a:endParaRPr>
          </a:p>
          <a:p>
            <a:pPr fontAlgn="auto">
              <a:spcBef>
                <a:spcPct val="50000"/>
              </a:spcBef>
              <a:spcAft>
                <a:spcPts val="0"/>
              </a:spcAft>
              <a:defRPr/>
            </a:pPr>
            <a:endParaRPr lang="en-US" altLang="ja-JP">
              <a:latin typeface="+mn-lt"/>
              <a:ea typeface="+mn-ea"/>
              <a:cs typeface="+mn-cs"/>
            </a:endParaRPr>
          </a:p>
          <a:p>
            <a:pPr fontAlgn="auto">
              <a:spcBef>
                <a:spcPct val="50000"/>
              </a:spcBef>
              <a:spcAft>
                <a:spcPts val="0"/>
              </a:spcAft>
              <a:defRPr/>
            </a:pPr>
            <a:endParaRPr lang="en-US" altLang="ja-JP">
              <a:latin typeface="+mn-lt"/>
              <a:ea typeface="+mn-ea"/>
              <a:cs typeface="+mn-cs"/>
            </a:endParaRPr>
          </a:p>
          <a:p>
            <a:pPr fontAlgn="auto">
              <a:spcBef>
                <a:spcPct val="50000"/>
              </a:spcBef>
              <a:spcAft>
                <a:spcPts val="0"/>
              </a:spcAft>
              <a:defRPr/>
            </a:pPr>
            <a:r>
              <a:rPr lang="ja-JP" altLang="en-US">
                <a:latin typeface="+mn-lt"/>
                <a:ea typeface="+mn-ea"/>
                <a:cs typeface="+mn-cs"/>
              </a:rPr>
              <a:t>・</a:t>
            </a:r>
            <a:r>
              <a:rPr lang="en-US" altLang="ja-JP">
                <a:latin typeface="+mn-lt"/>
                <a:ea typeface="+mn-ea"/>
                <a:cs typeface="+mn-cs"/>
              </a:rPr>
              <a:t>10V</a:t>
            </a:r>
            <a:r>
              <a:rPr lang="ja-JP" altLang="en-US">
                <a:latin typeface="+mn-lt"/>
                <a:ea typeface="+mn-ea"/>
                <a:cs typeface="+mn-cs"/>
              </a:rPr>
              <a:t>の点で減少が見えるので、電子が反応に使われている可能性！</a:t>
            </a:r>
            <a:endParaRPr lang="en-US" altLang="ja-JP">
              <a:latin typeface="+mn-lt"/>
              <a:ea typeface="+mn-ea"/>
              <a:cs typeface="+mn-cs"/>
            </a:endParaRPr>
          </a:p>
          <a:p>
            <a:pPr fontAlgn="auto">
              <a:spcBef>
                <a:spcPct val="50000"/>
              </a:spcBef>
              <a:spcAft>
                <a:spcPts val="0"/>
              </a:spcAft>
              <a:defRPr/>
            </a:pPr>
            <a:r>
              <a:rPr lang="ja-JP" altLang="en-US">
                <a:latin typeface="+mn-lt"/>
                <a:ea typeface="+mn-ea"/>
                <a:cs typeface="+mn-cs"/>
              </a:rPr>
              <a:t>・水素はできているものの、計測されていないのではないか</a:t>
            </a:r>
            <a:endParaRPr lang="en-US" altLang="ja-JP">
              <a:latin typeface="+mn-lt"/>
              <a:ea typeface="+mn-ea"/>
              <a:cs typeface="+mn-cs"/>
            </a:endParaRPr>
          </a:p>
          <a:p>
            <a:pPr fontAlgn="auto">
              <a:spcBef>
                <a:spcPct val="50000"/>
              </a:spcBef>
              <a:spcAft>
                <a:spcPts val="0"/>
              </a:spcAft>
              <a:defRPr/>
            </a:pPr>
            <a:endParaRPr lang="en-US" altLang="ja-JP">
              <a:latin typeface="+mn-lt"/>
              <a:ea typeface="+mn-ea"/>
              <a:cs typeface="+mn-cs"/>
            </a:endParaRPr>
          </a:p>
        </p:txBody>
      </p:sp>
      <p:sp>
        <p:nvSpPr>
          <p:cNvPr id="71688" name="AutoShape 8"/>
          <p:cNvSpPr>
            <a:spLocks noChangeArrowheads="1"/>
          </p:cNvSpPr>
          <p:nvPr/>
        </p:nvSpPr>
        <p:spPr bwMode="auto">
          <a:xfrm rot="5400000">
            <a:off x="1835943" y="3717132"/>
            <a:ext cx="792163" cy="215900"/>
          </a:xfrm>
          <a:prstGeom prst="rightArrow">
            <a:avLst>
              <a:gd name="adj1" fmla="val 50000"/>
              <a:gd name="adj2" fmla="val 9172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ja-JP" altLang="en-US">
                <a:latin typeface="Calibri" charset="0"/>
              </a:rPr>
              <a:t>計測結果・考察</a:t>
            </a:r>
            <a:endParaRPr lang="en-US" altLang="ja-JP">
              <a:latin typeface="Calibri" charset="0"/>
            </a:endParaRPr>
          </a:p>
        </p:txBody>
      </p:sp>
      <p:sp>
        <p:nvSpPr>
          <p:cNvPr id="19458" name="Rectangle 3"/>
          <p:cNvSpPr>
            <a:spLocks noGrp="1" noChangeArrowheads="1"/>
          </p:cNvSpPr>
          <p:nvPr>
            <p:ph type="body" idx="1"/>
          </p:nvPr>
        </p:nvSpPr>
        <p:spPr/>
        <p:txBody>
          <a:bodyPr/>
          <a:lstStyle/>
          <a:p>
            <a:pPr>
              <a:buFontTx/>
              <a:buNone/>
            </a:pPr>
            <a:r>
              <a:rPr lang="en-US" altLang="ja-JP">
                <a:latin typeface="Calibri" charset="0"/>
              </a:rPr>
              <a:t>RF</a:t>
            </a:r>
            <a:r>
              <a:rPr lang="ja-JP" altLang="en-US">
                <a:latin typeface="Calibri" charset="0"/>
              </a:rPr>
              <a:t>の周波数を変化させて計測</a:t>
            </a:r>
            <a:endParaRPr lang="en-US" altLang="ja-JP">
              <a:latin typeface="Calibri" charset="0"/>
            </a:endParaRPr>
          </a:p>
        </p:txBody>
      </p:sp>
      <p:pic>
        <p:nvPicPr>
          <p:cNvPr id="19459" name="Picture 4" descr="RF周波数"/>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413" y="2420938"/>
            <a:ext cx="11953876"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descr="RF周波数"/>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413" y="2420938"/>
            <a:ext cx="11953876"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AutoShape 5"/>
          <p:cNvSpPr>
            <a:spLocks noChangeArrowheads="1"/>
          </p:cNvSpPr>
          <p:nvPr/>
        </p:nvSpPr>
        <p:spPr bwMode="auto">
          <a:xfrm rot="5400000">
            <a:off x="4212431" y="4364832"/>
            <a:ext cx="792163" cy="215900"/>
          </a:xfrm>
          <a:prstGeom prst="rightArrow">
            <a:avLst>
              <a:gd name="adj1" fmla="val 50000"/>
              <a:gd name="adj2" fmla="val 9172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
        <p:nvSpPr>
          <p:cNvPr id="70664" name="Text Box 8"/>
          <p:cNvSpPr txBox="1">
            <a:spLocks noChangeArrowheads="1"/>
          </p:cNvSpPr>
          <p:nvPr/>
        </p:nvSpPr>
        <p:spPr bwMode="auto">
          <a:xfrm>
            <a:off x="1403350" y="1125538"/>
            <a:ext cx="6192838" cy="27035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ja-JP" altLang="en-US" dirty="0">
                <a:latin typeface="+mn-lt"/>
                <a:ea typeface="+mn-ea"/>
                <a:cs typeface="+mn-cs"/>
              </a:rPr>
              <a:t>左から順に、</a:t>
            </a:r>
            <a:r>
              <a:rPr lang="en-US" altLang="ja-JP" dirty="0" smtClean="0">
                <a:latin typeface="+mn-lt"/>
                <a:ea typeface="+mn-ea"/>
                <a:cs typeface="+mn-cs"/>
              </a:rPr>
              <a:t>1030MHz</a:t>
            </a:r>
            <a:r>
              <a:rPr lang="ja-JP" altLang="en-US" dirty="0">
                <a:latin typeface="+mn-lt"/>
                <a:ea typeface="+mn-ea"/>
                <a:cs typeface="+mn-cs"/>
              </a:rPr>
              <a:t>から</a:t>
            </a:r>
            <a:r>
              <a:rPr lang="en-US" altLang="ja-JP" dirty="0">
                <a:latin typeface="+mn-lt"/>
                <a:ea typeface="+mn-ea"/>
                <a:cs typeface="+mn-cs"/>
              </a:rPr>
              <a:t>1Mhz</a:t>
            </a:r>
            <a:r>
              <a:rPr lang="ja-JP" altLang="en-US" dirty="0">
                <a:latin typeface="+mn-lt"/>
                <a:ea typeface="+mn-ea"/>
                <a:cs typeface="+mn-cs"/>
              </a:rPr>
              <a:t>ごとに</a:t>
            </a:r>
            <a:r>
              <a:rPr lang="en-US" altLang="ja-JP" dirty="0">
                <a:latin typeface="+mn-lt"/>
                <a:ea typeface="+mn-ea"/>
                <a:cs typeface="+mn-cs"/>
              </a:rPr>
              <a:t>1080MHz</a:t>
            </a:r>
            <a:r>
              <a:rPr lang="ja-JP" altLang="en-US" dirty="0">
                <a:latin typeface="+mn-lt"/>
                <a:ea typeface="+mn-ea"/>
                <a:cs typeface="+mn-cs"/>
              </a:rPr>
              <a:t>まで計測、</a:t>
            </a:r>
            <a:r>
              <a:rPr lang="ja-JP" altLang="en-US" dirty="0" smtClean="0">
                <a:latin typeface="+mn-lt"/>
                <a:ea typeface="+mn-ea"/>
                <a:cs typeface="+mn-cs"/>
              </a:rPr>
              <a:t>そして最初の２点と最後の</a:t>
            </a:r>
            <a:r>
              <a:rPr lang="en-US" altLang="en-US" dirty="0" smtClean="0">
                <a:latin typeface="+mn-lt"/>
                <a:ea typeface="+mn-ea"/>
                <a:cs typeface="+mn-cs"/>
              </a:rPr>
              <a:t>２</a:t>
            </a:r>
            <a:r>
              <a:rPr lang="ja-JP" altLang="en-US" dirty="0" smtClean="0">
                <a:latin typeface="+mn-lt"/>
                <a:ea typeface="+mn-ea"/>
                <a:cs typeface="+mn-cs"/>
              </a:rPr>
              <a:t>点</a:t>
            </a:r>
            <a:r>
              <a:rPr lang="ja-JP" altLang="en-US" dirty="0">
                <a:latin typeface="+mn-lt"/>
                <a:ea typeface="+mn-ea"/>
                <a:cs typeface="+mn-cs"/>
              </a:rPr>
              <a:t>は</a:t>
            </a:r>
            <a:r>
              <a:rPr lang="en-US" altLang="ja-JP" dirty="0">
                <a:latin typeface="+mn-lt"/>
                <a:ea typeface="+mn-ea"/>
                <a:cs typeface="+mn-cs"/>
              </a:rPr>
              <a:t>RF</a:t>
            </a:r>
            <a:r>
              <a:rPr lang="ja-JP" altLang="en-US" dirty="0">
                <a:latin typeface="+mn-lt"/>
                <a:ea typeface="+mn-ea"/>
                <a:cs typeface="+mn-cs"/>
              </a:rPr>
              <a:t>を</a:t>
            </a:r>
            <a:r>
              <a:rPr lang="en-US" altLang="ja-JP" dirty="0">
                <a:latin typeface="+mn-lt"/>
                <a:ea typeface="+mn-ea"/>
                <a:cs typeface="+mn-cs"/>
              </a:rPr>
              <a:t>off</a:t>
            </a:r>
            <a:r>
              <a:rPr lang="ja-JP" altLang="en-US" dirty="0">
                <a:latin typeface="+mn-lt"/>
                <a:ea typeface="+mn-ea"/>
                <a:cs typeface="+mn-cs"/>
              </a:rPr>
              <a:t>にしたもの。縦に並ぶ点は同じ周波数。（装置の不安定さから、時間を追って係数が上がっている）</a:t>
            </a:r>
            <a:endParaRPr lang="en-US" altLang="ja-JP" dirty="0">
              <a:latin typeface="+mn-lt"/>
              <a:ea typeface="+mn-ea"/>
              <a:cs typeface="+mn-cs"/>
            </a:endParaRPr>
          </a:p>
          <a:p>
            <a:pPr fontAlgn="auto">
              <a:spcBef>
                <a:spcPct val="50000"/>
              </a:spcBef>
              <a:spcAft>
                <a:spcPts val="0"/>
              </a:spcAft>
              <a:defRPr/>
            </a:pPr>
            <a:endParaRPr lang="en-US" altLang="ja-JP" dirty="0">
              <a:latin typeface="+mn-lt"/>
              <a:ea typeface="+mn-ea"/>
              <a:cs typeface="+mn-cs"/>
            </a:endParaRPr>
          </a:p>
          <a:p>
            <a:pPr fontAlgn="auto">
              <a:spcBef>
                <a:spcPct val="50000"/>
              </a:spcBef>
              <a:spcAft>
                <a:spcPts val="0"/>
              </a:spcAft>
              <a:defRPr/>
            </a:pPr>
            <a:endParaRPr lang="en-US" altLang="ja-JP" dirty="0">
              <a:latin typeface="+mn-lt"/>
              <a:ea typeface="+mn-ea"/>
              <a:cs typeface="+mn-cs"/>
            </a:endParaRPr>
          </a:p>
          <a:p>
            <a:pPr fontAlgn="auto">
              <a:spcBef>
                <a:spcPct val="50000"/>
              </a:spcBef>
              <a:spcAft>
                <a:spcPts val="0"/>
              </a:spcAft>
              <a:defRPr/>
            </a:pPr>
            <a:r>
              <a:rPr lang="ja-JP" altLang="en-US" dirty="0">
                <a:latin typeface="+mn-lt"/>
                <a:ea typeface="+mn-ea"/>
                <a:cs typeface="+mn-cs"/>
              </a:rPr>
              <a:t>原論文で観測されていた位置。この位置でカウント数が減っているとするのは、あまりに希望的すぎるか。</a:t>
            </a:r>
            <a:endParaRPr lang="en-US" altLang="ja-JP" dirty="0">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ja-JP" altLang="en-US">
                <a:latin typeface="Calibri" charset="0"/>
              </a:rPr>
              <a:t>計測結果・考察</a:t>
            </a:r>
            <a:endParaRPr lang="en-US" altLang="ja-JP">
              <a:latin typeface="Calibri" charset="0"/>
            </a:endParaRPr>
          </a:p>
        </p:txBody>
      </p:sp>
      <p:sp>
        <p:nvSpPr>
          <p:cNvPr id="21506" name="Rectangle 3"/>
          <p:cNvSpPr>
            <a:spLocks noGrp="1" noChangeArrowheads="1"/>
          </p:cNvSpPr>
          <p:nvPr>
            <p:ph type="body" idx="1"/>
          </p:nvPr>
        </p:nvSpPr>
        <p:spPr/>
        <p:txBody>
          <a:bodyPr/>
          <a:lstStyle/>
          <a:p>
            <a:r>
              <a:rPr lang="ja-JP" altLang="en-US">
                <a:latin typeface="Calibri" charset="0"/>
              </a:rPr>
              <a:t>電子銃の強さを変えたもの</a:t>
            </a:r>
            <a:endParaRPr lang="en-US" altLang="ja-JP">
              <a:latin typeface="Calibri" charset="0"/>
            </a:endParaRPr>
          </a:p>
        </p:txBody>
      </p:sp>
      <p:pic>
        <p:nvPicPr>
          <p:cNvPr id="21507" name="Picture 4" descr="電子銃"/>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2349500"/>
            <a:ext cx="10874375" cy="773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5"/>
          <p:cNvSpPr txBox="1">
            <a:spLocks noChangeArrowheads="1"/>
          </p:cNvSpPr>
          <p:nvPr/>
        </p:nvSpPr>
        <p:spPr bwMode="auto">
          <a:xfrm>
            <a:off x="5219700" y="2205038"/>
            <a:ext cx="201612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endParaRPr lang="en-US">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電子銃"/>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2349500"/>
            <a:ext cx="10874375" cy="773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5"/>
          <p:cNvSpPr txBox="1">
            <a:spLocks noChangeArrowheads="1"/>
          </p:cNvSpPr>
          <p:nvPr/>
        </p:nvSpPr>
        <p:spPr bwMode="auto">
          <a:xfrm>
            <a:off x="5219700" y="2205038"/>
            <a:ext cx="201612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endParaRPr lang="en-US">
              <a:latin typeface="+mn-lt"/>
              <a:ea typeface="+mn-ea"/>
              <a:cs typeface="+mn-cs"/>
            </a:endParaRPr>
          </a:p>
        </p:txBody>
      </p:sp>
      <p:sp>
        <p:nvSpPr>
          <p:cNvPr id="72710" name="Text Box 6"/>
          <p:cNvSpPr txBox="1">
            <a:spLocks noChangeArrowheads="1"/>
          </p:cNvSpPr>
          <p:nvPr/>
        </p:nvSpPr>
        <p:spPr bwMode="auto">
          <a:xfrm>
            <a:off x="1258888" y="908050"/>
            <a:ext cx="4557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ts val="0"/>
              </a:spcBef>
              <a:spcAft>
                <a:spcPts val="0"/>
              </a:spcAft>
              <a:defRPr/>
            </a:pPr>
            <a:endParaRPr lang="en-US">
              <a:latin typeface="+mn-lt"/>
              <a:ea typeface="+mn-ea"/>
              <a:cs typeface="+mn-cs"/>
            </a:endParaRPr>
          </a:p>
        </p:txBody>
      </p:sp>
      <p:sp>
        <p:nvSpPr>
          <p:cNvPr id="72711" name="Text Box 7"/>
          <p:cNvSpPr txBox="1">
            <a:spLocks noChangeArrowheads="1"/>
          </p:cNvSpPr>
          <p:nvPr/>
        </p:nvSpPr>
        <p:spPr bwMode="auto">
          <a:xfrm>
            <a:off x="1187450" y="692150"/>
            <a:ext cx="6840538" cy="2566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endParaRPr lang="en-US" altLang="ja-JP">
              <a:latin typeface="+mn-lt"/>
              <a:ea typeface="+mn-ea"/>
              <a:cs typeface="+mn-cs"/>
            </a:endParaRPr>
          </a:p>
          <a:p>
            <a:pPr fontAlgn="auto">
              <a:spcBef>
                <a:spcPct val="50000"/>
              </a:spcBef>
              <a:spcAft>
                <a:spcPts val="0"/>
              </a:spcAft>
              <a:defRPr/>
            </a:pPr>
            <a:r>
              <a:rPr lang="ja-JP" altLang="en-US">
                <a:latin typeface="+mn-lt"/>
                <a:ea typeface="+mn-ea"/>
                <a:cs typeface="+mn-cs"/>
              </a:rPr>
              <a:t>電子銃を強くすると、水素の量が少ないほうがカウント数が多くなる</a:t>
            </a:r>
            <a:endParaRPr lang="en-US" altLang="ja-JP">
              <a:latin typeface="+mn-lt"/>
              <a:ea typeface="+mn-ea"/>
              <a:cs typeface="+mn-cs"/>
            </a:endParaRPr>
          </a:p>
          <a:p>
            <a:pPr fontAlgn="auto">
              <a:spcBef>
                <a:spcPct val="50000"/>
              </a:spcBef>
              <a:spcAft>
                <a:spcPts val="0"/>
              </a:spcAft>
              <a:defRPr/>
            </a:pPr>
            <a:r>
              <a:rPr lang="ja-JP" altLang="en-US">
                <a:latin typeface="+mn-lt"/>
                <a:ea typeface="+mn-ea"/>
                <a:cs typeface="+mn-cs"/>
              </a:rPr>
              <a:t>あまり電子銃を強くしすぎないほうがよいのだろうが、ちょうど良い基準がわからない</a:t>
            </a:r>
            <a:endParaRPr lang="en-US" altLang="ja-JP">
              <a:latin typeface="+mn-lt"/>
              <a:ea typeface="+mn-ea"/>
              <a:cs typeface="+mn-cs"/>
            </a:endParaRPr>
          </a:p>
          <a:p>
            <a:pPr fontAlgn="auto">
              <a:spcBef>
                <a:spcPct val="50000"/>
              </a:spcBef>
              <a:spcAft>
                <a:spcPts val="0"/>
              </a:spcAft>
              <a:defRPr/>
            </a:pPr>
            <a:r>
              <a:rPr lang="ja-JP" altLang="en-US">
                <a:latin typeface="+mn-lt"/>
                <a:ea typeface="+mn-ea"/>
                <a:cs typeface="+mn-cs"/>
              </a:rPr>
              <a:t>そもそも電子銃にこのように影響されているのが問題で、電子の雑音をさらに取り除く方法を探るべき</a:t>
            </a:r>
            <a:endParaRPr lang="en-US" altLang="ja-JP">
              <a:latin typeface="+mn-lt"/>
              <a:ea typeface="+mn-ea"/>
              <a:cs typeface="+mn-cs"/>
            </a:endParaRPr>
          </a:p>
          <a:p>
            <a:pPr fontAlgn="auto">
              <a:spcBef>
                <a:spcPct val="50000"/>
              </a:spcBef>
              <a:spcAft>
                <a:spcPts val="0"/>
              </a:spcAft>
              <a:defRPr/>
            </a:pPr>
            <a:endParaRPr lang="en-US" altLang="ja-JP">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ja-JP" altLang="en-US">
                <a:latin typeface="Calibri" charset="0"/>
              </a:rPr>
              <a:t>考察</a:t>
            </a:r>
            <a:endParaRPr lang="en-US" altLang="ja-JP">
              <a:latin typeface="Calibri" charset="0"/>
            </a:endParaRPr>
          </a:p>
        </p:txBody>
      </p:sp>
      <p:sp>
        <p:nvSpPr>
          <p:cNvPr id="23554" name="Rectangle 3"/>
          <p:cNvSpPr>
            <a:spLocks noGrp="1" noChangeArrowheads="1"/>
          </p:cNvSpPr>
          <p:nvPr>
            <p:ph type="body" sz="half" idx="1"/>
          </p:nvPr>
        </p:nvSpPr>
        <p:spPr/>
        <p:txBody>
          <a:bodyPr/>
          <a:lstStyle/>
          <a:p>
            <a:pPr>
              <a:lnSpc>
                <a:spcPct val="90000"/>
              </a:lnSpc>
            </a:pPr>
            <a:r>
              <a:rPr lang="ja-JP" altLang="en-US" dirty="0">
                <a:latin typeface="Calibri" charset="0"/>
              </a:rPr>
              <a:t>水素は電子による反跳をうけるが、このためにコントロールしにくい（図は電子が水素に真横から当たった場合）</a:t>
            </a:r>
            <a:endParaRPr lang="en-US" altLang="ja-JP" dirty="0">
              <a:latin typeface="Calibri" charset="0"/>
            </a:endParaRPr>
          </a:p>
          <a:p>
            <a:pPr>
              <a:lnSpc>
                <a:spcPct val="90000"/>
              </a:lnSpc>
            </a:pPr>
            <a:r>
              <a:rPr lang="en-US" altLang="ja-JP" dirty="0">
                <a:latin typeface="Calibri" charset="0"/>
              </a:rPr>
              <a:t>RF</a:t>
            </a:r>
            <a:r>
              <a:rPr lang="ja-JP" altLang="en-US" dirty="0">
                <a:latin typeface="Calibri" charset="0"/>
              </a:rPr>
              <a:t>の場をかけてある穴は小さく、うまく通り抜けるかは甚だ疑問</a:t>
            </a:r>
            <a:endParaRPr lang="en-US" altLang="ja-JP" dirty="0">
              <a:latin typeface="Calibri" charset="0"/>
            </a:endParaRPr>
          </a:p>
          <a:p>
            <a:pPr>
              <a:lnSpc>
                <a:spcPct val="90000"/>
              </a:lnSpc>
            </a:pPr>
            <a:r>
              <a:rPr lang="ja-JP" altLang="en-US" dirty="0">
                <a:latin typeface="Calibri" charset="0"/>
              </a:rPr>
              <a:t>事実</a:t>
            </a:r>
            <a:r>
              <a:rPr lang="ja-JP" altLang="en-US" dirty="0" smtClean="0">
                <a:latin typeface="Calibri" charset="0"/>
              </a:rPr>
              <a:t>、</a:t>
            </a:r>
            <a:r>
              <a:rPr lang="en-US" altLang="ja-JP" dirty="0" smtClean="0">
                <a:latin typeface="Calibri" charset="0"/>
              </a:rPr>
              <a:t>Lamb </a:t>
            </a:r>
            <a:r>
              <a:rPr lang="en-US" altLang="ja-JP" dirty="0">
                <a:latin typeface="Calibri" charset="0"/>
              </a:rPr>
              <a:t>Shift</a:t>
            </a:r>
            <a:r>
              <a:rPr lang="ja-JP" altLang="en-US" dirty="0">
                <a:latin typeface="Calibri" charset="0"/>
              </a:rPr>
              <a:t>はまったく見えなかった</a:t>
            </a:r>
            <a:endParaRPr lang="en-US" altLang="ja-JP" dirty="0">
              <a:latin typeface="Calibri" charset="0"/>
            </a:endParaRPr>
          </a:p>
        </p:txBody>
      </p:sp>
      <p:pic>
        <p:nvPicPr>
          <p:cNvPr id="23555" name="Picture 5" descr="描画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87900" y="1268413"/>
            <a:ext cx="377825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ja-JP" altLang="en-US">
                <a:latin typeface="Calibri" charset="0"/>
              </a:rPr>
              <a:t>方法</a:t>
            </a:r>
            <a:endParaRPr lang="en-US">
              <a:latin typeface="Calibri" charset="0"/>
            </a:endParaRPr>
          </a:p>
        </p:txBody>
      </p:sp>
      <p:sp>
        <p:nvSpPr>
          <p:cNvPr id="34818" name="Content Placeholder 2"/>
          <p:cNvSpPr>
            <a:spLocks noGrp="1"/>
          </p:cNvSpPr>
          <p:nvPr>
            <p:ph idx="1"/>
          </p:nvPr>
        </p:nvSpPr>
        <p:spPr/>
        <p:txBody>
          <a:bodyPr/>
          <a:lstStyle/>
          <a:p>
            <a:pPr marL="514350" indent="-514350">
              <a:buFont typeface="Calibri" charset="0"/>
              <a:buAutoNum type="arabicPeriod"/>
            </a:pPr>
            <a:r>
              <a:rPr lang="en-US" altLang="ja-JP">
                <a:latin typeface="Calibri" charset="0"/>
              </a:rPr>
              <a:t>2s</a:t>
            </a:r>
            <a:r>
              <a:rPr lang="en-US" altLang="ja-JP" baseline="-25000">
                <a:latin typeface="Calibri" charset="0"/>
              </a:rPr>
              <a:t>1/2</a:t>
            </a:r>
            <a:r>
              <a:rPr lang="ja-JP" altLang="en-US">
                <a:latin typeface="Calibri" charset="0"/>
              </a:rPr>
              <a:t>水素原子の検出。</a:t>
            </a:r>
            <a:endParaRPr lang="en-US" altLang="ja-JP">
              <a:latin typeface="Calibri" charset="0"/>
            </a:endParaRPr>
          </a:p>
          <a:p>
            <a:pPr marL="914400" lvl="1" indent="-514350">
              <a:buFont typeface="Calibri" charset="0"/>
              <a:buAutoNum type="arabicPeriod"/>
            </a:pPr>
            <a:r>
              <a:rPr lang="ja-JP" altLang="en-US">
                <a:latin typeface="Calibri" charset="0"/>
              </a:rPr>
              <a:t>水素分子から水素原子へ解離させる。</a:t>
            </a:r>
            <a:endParaRPr lang="en-US" altLang="ja-JP">
              <a:latin typeface="Calibri" charset="0"/>
            </a:endParaRPr>
          </a:p>
          <a:p>
            <a:pPr marL="914400" lvl="1" indent="-514350">
              <a:buFont typeface="Calibri" charset="0"/>
              <a:buAutoNum type="arabicPeriod"/>
            </a:pPr>
            <a:r>
              <a:rPr lang="ja-JP" altLang="en-US">
                <a:latin typeface="Calibri" charset="0"/>
              </a:rPr>
              <a:t>水素原子を励起させる。</a:t>
            </a:r>
            <a:endParaRPr lang="en-US" altLang="ja-JP">
              <a:latin typeface="Calibri" charset="0"/>
            </a:endParaRPr>
          </a:p>
          <a:p>
            <a:pPr marL="914400" lvl="1" indent="-514350">
              <a:buFont typeface="Calibri" charset="0"/>
              <a:buAutoNum type="arabicPeriod"/>
            </a:pPr>
            <a:r>
              <a:rPr lang="ja-JP" altLang="en-US">
                <a:latin typeface="Calibri" charset="0"/>
              </a:rPr>
              <a:t>電子増倍管で測定する。</a:t>
            </a:r>
            <a:endParaRPr lang="en-US" altLang="ja-JP">
              <a:latin typeface="Calibri" charset="0"/>
            </a:endParaRPr>
          </a:p>
          <a:p>
            <a:pPr marL="514350" indent="-514350">
              <a:buFont typeface="Calibri" charset="0"/>
              <a:buAutoNum type="arabicPeriod"/>
            </a:pPr>
            <a:r>
              <a:rPr lang="en-US" altLang="ja-JP">
                <a:latin typeface="Calibri" charset="0"/>
              </a:rPr>
              <a:t>Lamb Shift</a:t>
            </a:r>
            <a:r>
              <a:rPr lang="ja-JP" altLang="en-US">
                <a:latin typeface="Calibri" charset="0"/>
              </a:rPr>
              <a:t>の検出。</a:t>
            </a:r>
            <a:endParaRPr lang="en-US" altLang="ja-JP">
              <a:latin typeface="Calibri" charset="0"/>
            </a:endParaRPr>
          </a:p>
          <a:p>
            <a:pPr marL="914400" lvl="1" indent="-514350">
              <a:buFont typeface="Calibri" charset="0"/>
              <a:buAutoNum type="arabicPeriod"/>
            </a:pPr>
            <a:r>
              <a:rPr lang="ja-JP" altLang="en-US">
                <a:latin typeface="Calibri" charset="0"/>
              </a:rPr>
              <a:t>励起させた水素原子に電磁波（</a:t>
            </a:r>
            <a:r>
              <a:rPr lang="en-US" altLang="ja-JP">
                <a:latin typeface="Calibri" charset="0"/>
              </a:rPr>
              <a:t>RF</a:t>
            </a:r>
            <a:r>
              <a:rPr lang="ja-JP" altLang="en-US">
                <a:latin typeface="Calibri" charset="0"/>
              </a:rPr>
              <a:t>）を当てる。</a:t>
            </a:r>
            <a:endParaRPr lang="en-US" altLang="ja-JP">
              <a:latin typeface="Calibri" charset="0"/>
            </a:endParaRPr>
          </a:p>
          <a:p>
            <a:pPr marL="914400" lvl="1" indent="-514350">
              <a:buFont typeface="Calibri" charset="0"/>
              <a:buAutoNum type="arabicPeriod"/>
            </a:pPr>
            <a:r>
              <a:rPr lang="ja-JP" altLang="en-US">
                <a:latin typeface="Calibri" charset="0"/>
              </a:rPr>
              <a:t>当てる電磁波の周波数を変えてカウント数の変化を見る。</a:t>
            </a:r>
            <a:endParaRPr lang="en-US" altLang="ja-JP">
              <a:latin typeface="Calibri" charset="0"/>
            </a:endParaRPr>
          </a:p>
          <a:p>
            <a:pPr marL="514350" indent="-514350">
              <a:buFont typeface="Calibri" charset="0"/>
              <a:buAutoNum type="arabicPeriod"/>
            </a:pPr>
            <a:endParaRPr lang="en-US">
              <a:latin typeface="Calibri" charset="0"/>
            </a:endParaRPr>
          </a:p>
        </p:txBody>
      </p:sp>
      <p:sp>
        <p:nvSpPr>
          <p:cNvPr id="4" name="Slide Number Placeholder 3"/>
          <p:cNvSpPr>
            <a:spLocks noGrp="1"/>
          </p:cNvSpPr>
          <p:nvPr>
            <p:ph type="sldNum" sz="quarter" idx="12"/>
          </p:nvPr>
        </p:nvSpPr>
        <p:spPr/>
        <p:txBody>
          <a:bodyPr/>
          <a:lstStyle/>
          <a:p>
            <a:pPr>
              <a:defRPr/>
            </a:pPr>
            <a:fld id="{6FB71DBE-9DDE-E84E-96D5-5A81BB37A31F}" type="slidenum">
              <a:rPr lang="en-US"/>
              <a:pPr>
                <a:defRPr/>
              </a:pPr>
              <a:t>4</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ja-JP" altLang="en-US">
                <a:latin typeface="Calibri" charset="0"/>
              </a:rPr>
              <a:t>結論</a:t>
            </a:r>
            <a:endParaRPr lang="en-US" altLang="ja-JP">
              <a:latin typeface="Calibri" charset="0"/>
            </a:endParaRPr>
          </a:p>
        </p:txBody>
      </p:sp>
      <p:sp>
        <p:nvSpPr>
          <p:cNvPr id="24578" name="Rectangle 3"/>
          <p:cNvSpPr>
            <a:spLocks noGrp="1" noChangeArrowheads="1"/>
          </p:cNvSpPr>
          <p:nvPr>
            <p:ph type="body" idx="1"/>
          </p:nvPr>
        </p:nvSpPr>
        <p:spPr/>
        <p:txBody>
          <a:bodyPr/>
          <a:lstStyle/>
          <a:p>
            <a:r>
              <a:rPr lang="ja-JP" altLang="en-US">
                <a:latin typeface="Calibri" charset="0"/>
              </a:rPr>
              <a:t>無関係な電子が、観測したい水素に信号として混ざってしまうことが最大の問題</a:t>
            </a:r>
            <a:endParaRPr lang="en-US" altLang="ja-JP">
              <a:latin typeface="Calibri" charset="0"/>
            </a:endParaRPr>
          </a:p>
          <a:p>
            <a:r>
              <a:rPr lang="ja-JP" altLang="en-US">
                <a:latin typeface="Calibri" charset="0"/>
              </a:rPr>
              <a:t>電子の雑音は消すことができたのか？</a:t>
            </a:r>
            <a:endParaRPr lang="en-US" altLang="ja-JP">
              <a:latin typeface="Calibri" charset="0"/>
            </a:endParaRPr>
          </a:p>
          <a:p>
            <a:pPr lvl="1"/>
            <a:r>
              <a:rPr lang="ja-JP" altLang="en-US">
                <a:latin typeface="Calibri" charset="0"/>
              </a:rPr>
              <a:t>大きく改善されたが、完全ではない</a:t>
            </a:r>
            <a:endParaRPr lang="en-US" altLang="ja-JP">
              <a:latin typeface="Calibri" charset="0"/>
            </a:endParaRPr>
          </a:p>
          <a:p>
            <a:r>
              <a:rPr lang="ja-JP" altLang="en-US">
                <a:latin typeface="Calibri" charset="0"/>
              </a:rPr>
              <a:t>水素の信号は見えているのか？</a:t>
            </a:r>
            <a:endParaRPr lang="en-US" altLang="ja-JP">
              <a:latin typeface="Calibri" charset="0"/>
            </a:endParaRPr>
          </a:p>
          <a:p>
            <a:pPr lvl="1"/>
            <a:r>
              <a:rPr lang="ja-JP" altLang="en-US">
                <a:latin typeface="Calibri" charset="0"/>
              </a:rPr>
              <a:t>観測するべき励起状態の水素は発生しているが、通ってほしい軌道を進んでいないのではないか</a:t>
            </a:r>
            <a:endParaRPr lang="en-US" altLang="ja-JP">
              <a:latin typeface="Calibri"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ja-JP" altLang="en-US">
                <a:latin typeface="Calibri" charset="0"/>
              </a:rPr>
              <a:t>これから必要なこと</a:t>
            </a:r>
            <a:endParaRPr lang="en-US" altLang="ja-JP">
              <a:latin typeface="Calibri" charset="0"/>
            </a:endParaRPr>
          </a:p>
        </p:txBody>
      </p:sp>
      <p:sp>
        <p:nvSpPr>
          <p:cNvPr id="25602" name="Rectangle 3"/>
          <p:cNvSpPr>
            <a:spLocks noGrp="1" noChangeArrowheads="1"/>
          </p:cNvSpPr>
          <p:nvPr>
            <p:ph type="body" idx="1"/>
          </p:nvPr>
        </p:nvSpPr>
        <p:spPr/>
        <p:txBody>
          <a:bodyPr/>
          <a:lstStyle/>
          <a:p>
            <a:r>
              <a:rPr lang="ja-JP" altLang="en-US">
                <a:latin typeface="Calibri" charset="0"/>
              </a:rPr>
              <a:t>電子の雑音を完全に取り除く</a:t>
            </a:r>
            <a:endParaRPr lang="en-US" altLang="ja-JP">
              <a:latin typeface="Calibri" charset="0"/>
            </a:endParaRPr>
          </a:p>
          <a:p>
            <a:pPr lvl="1"/>
            <a:r>
              <a:rPr lang="ja-JP" altLang="en-US">
                <a:latin typeface="Calibri" charset="0"/>
              </a:rPr>
              <a:t>必要な電子銃の強度・水素の量を決める</a:t>
            </a:r>
            <a:endParaRPr lang="en-US" altLang="ja-JP">
              <a:latin typeface="Calibri" charset="0"/>
            </a:endParaRPr>
          </a:p>
          <a:p>
            <a:r>
              <a:rPr lang="ja-JP" altLang="en-US">
                <a:latin typeface="Calibri" charset="0"/>
              </a:rPr>
              <a:t>水素の軌跡を正確に確保する</a:t>
            </a:r>
            <a:endParaRPr lang="en-US" altLang="ja-JP">
              <a:latin typeface="Calibri"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Calibri" charset="0"/>
              </a:rPr>
              <a:t>謝辞</a:t>
            </a:r>
          </a:p>
        </p:txBody>
      </p:sp>
      <p:sp>
        <p:nvSpPr>
          <p:cNvPr id="56322" name="Content Placeholder 2"/>
          <p:cNvSpPr>
            <a:spLocks noGrp="1"/>
          </p:cNvSpPr>
          <p:nvPr>
            <p:ph idx="1"/>
          </p:nvPr>
        </p:nvSpPr>
        <p:spPr/>
        <p:txBody>
          <a:bodyPr/>
          <a:lstStyle/>
          <a:p>
            <a:r>
              <a:rPr kumimoji="1" lang="ja-JP" altLang="en-US">
                <a:latin typeface="Calibri" charset="0"/>
              </a:rPr>
              <a:t>実験全体を通して市川さんと</a:t>
            </a:r>
            <a:r>
              <a:rPr kumimoji="1" lang="en-US" altLang="ja-JP">
                <a:latin typeface="Calibri" charset="0"/>
              </a:rPr>
              <a:t>TA</a:t>
            </a:r>
            <a:r>
              <a:rPr kumimoji="1" lang="ja-JP" altLang="en-US">
                <a:latin typeface="Calibri" charset="0"/>
              </a:rPr>
              <a:t>の鈴木さんと長崎さんには大変お世話になりました。</a:t>
            </a:r>
            <a:endParaRPr kumimoji="1" lang="en-US" altLang="ja-JP">
              <a:latin typeface="Calibri" charset="0"/>
            </a:endParaRPr>
          </a:p>
          <a:p>
            <a:r>
              <a:rPr lang="ja-JP" altLang="en-US">
                <a:latin typeface="Calibri" charset="0"/>
              </a:rPr>
              <a:t>最後に、偉大なる</a:t>
            </a:r>
            <a:r>
              <a:rPr lang="en-US" altLang="ja-JP">
                <a:latin typeface="Calibri" charset="0"/>
              </a:rPr>
              <a:t>Lamb</a:t>
            </a:r>
            <a:r>
              <a:rPr lang="ja-JP" altLang="en-US">
                <a:latin typeface="Calibri" charset="0"/>
              </a:rPr>
              <a:t>と</a:t>
            </a:r>
            <a:r>
              <a:rPr lang="en-US" altLang="ja-JP">
                <a:latin typeface="Calibri" charset="0"/>
              </a:rPr>
              <a:t>Retherford</a:t>
            </a:r>
            <a:r>
              <a:rPr lang="ja-JP" altLang="en-US">
                <a:latin typeface="Calibri" charset="0"/>
              </a:rPr>
              <a:t>に敬意を表します。</a:t>
            </a:r>
            <a:endParaRPr kumimoji="1" lang="ja-JP" altLang="en-US">
              <a:latin typeface="Calibri" charset="0"/>
            </a:endParaRPr>
          </a:p>
        </p:txBody>
      </p:sp>
      <p:sp>
        <p:nvSpPr>
          <p:cNvPr id="4" name="Slide Number Placeholder 3"/>
          <p:cNvSpPr>
            <a:spLocks noGrp="1"/>
          </p:cNvSpPr>
          <p:nvPr>
            <p:ph type="sldNum" sz="quarter" idx="12"/>
          </p:nvPr>
        </p:nvSpPr>
        <p:spPr/>
        <p:txBody>
          <a:bodyPr/>
          <a:lstStyle/>
          <a:p>
            <a:pPr>
              <a:defRPr/>
            </a:pPr>
            <a:fld id="{68FC44AE-8E23-264B-B2EE-85244051CBD7}" type="slidenum">
              <a:rPr lang="en-US"/>
              <a:pPr>
                <a:defRPr/>
              </a:pPr>
              <a:t>51</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ja-JP" altLang="en-US">
                <a:latin typeface="Calibri" charset="0"/>
              </a:rPr>
              <a:t>方法</a:t>
            </a:r>
            <a:endParaRPr lang="en-US">
              <a:latin typeface="Calibri" charset="0"/>
            </a:endParaRPr>
          </a:p>
        </p:txBody>
      </p:sp>
      <p:sp>
        <p:nvSpPr>
          <p:cNvPr id="3" name="Content Placeholder 2"/>
          <p:cNvSpPr>
            <a:spLocks noGrp="1"/>
          </p:cNvSpPr>
          <p:nvPr>
            <p:ph idx="1"/>
          </p:nvPr>
        </p:nvSpPr>
        <p:spPr/>
        <p:txBody>
          <a:bodyPr rtlCol="0">
            <a:normAutofit/>
          </a:bodyPr>
          <a:lstStyle/>
          <a:p>
            <a:pPr marL="514350" indent="-514350" fontAlgn="auto">
              <a:spcAft>
                <a:spcPts val="0"/>
              </a:spcAft>
              <a:buFont typeface="+mj-lt"/>
              <a:buAutoNum type="arabicPeriod"/>
              <a:defRPr/>
            </a:pPr>
            <a:r>
              <a:rPr lang="en-US" altLang="ja-JP" dirty="0" smtClean="0">
                <a:ea typeface="+mn-ea"/>
                <a:cs typeface="+mn-cs"/>
              </a:rPr>
              <a:t>2s</a:t>
            </a:r>
            <a:r>
              <a:rPr lang="en-US" altLang="ja-JP" baseline="-25000" dirty="0" smtClean="0">
                <a:ea typeface="+mn-ea"/>
                <a:cs typeface="+mn-cs"/>
              </a:rPr>
              <a:t>1/2</a:t>
            </a:r>
            <a:r>
              <a:rPr lang="ja-JP" altLang="en-US" dirty="0" smtClean="0">
                <a:ea typeface="+mn-ea"/>
                <a:cs typeface="+mn-cs"/>
              </a:rPr>
              <a:t>水素原子の検出。</a:t>
            </a:r>
            <a:endParaRPr lang="en-US" altLang="ja-JP" dirty="0" smtClean="0">
              <a:ea typeface="+mn-ea"/>
              <a:cs typeface="+mn-cs"/>
            </a:endParaRPr>
          </a:p>
          <a:p>
            <a:pPr marL="914400" lvl="1" indent="-514350" fontAlgn="auto">
              <a:spcAft>
                <a:spcPts val="0"/>
              </a:spcAft>
              <a:buFont typeface="+mj-lt"/>
              <a:buAutoNum type="arabicPeriod"/>
              <a:defRPr/>
            </a:pPr>
            <a:r>
              <a:rPr lang="ja-JP" altLang="en-US" dirty="0" smtClean="0">
                <a:ea typeface="+mn-ea"/>
              </a:rPr>
              <a:t>水素分子から水素原子</a:t>
            </a:r>
            <a:r>
              <a:rPr lang="en-US" altLang="en-US" dirty="0" smtClean="0">
                <a:ea typeface="+mn-ea"/>
              </a:rPr>
              <a:t>へ解離させる。</a:t>
            </a:r>
            <a:endParaRPr lang="en-US" altLang="en-US" dirty="0">
              <a:ea typeface="+mn-ea"/>
            </a:endParaRPr>
          </a:p>
          <a:p>
            <a:pPr marL="1314450" lvl="2" indent="-514350" fontAlgn="auto">
              <a:spcAft>
                <a:spcPts val="0"/>
              </a:spcAft>
              <a:defRPr/>
            </a:pPr>
            <a:r>
              <a:rPr lang="ja-JP" altLang="en-US" dirty="0" smtClean="0">
                <a:ea typeface="+mn-ea"/>
              </a:rPr>
              <a:t>水素分子を熱分離して、水素原子を作る。</a:t>
            </a:r>
            <a:endParaRPr lang="en-US" altLang="ja-JP" dirty="0" smtClean="0">
              <a:ea typeface="+mn-ea"/>
            </a:endParaRPr>
          </a:p>
          <a:p>
            <a:pPr marL="1314450" lvl="2" indent="-514350" fontAlgn="auto">
              <a:spcAft>
                <a:spcPts val="0"/>
              </a:spcAft>
              <a:defRPr/>
            </a:pPr>
            <a:r>
              <a:rPr lang="ja-JP" altLang="en-US" dirty="0" smtClean="0">
                <a:ea typeface="+mn-ea"/>
              </a:rPr>
              <a:t>約</a:t>
            </a:r>
            <a:r>
              <a:rPr lang="en-US" altLang="ja-JP" dirty="0" smtClean="0">
                <a:ea typeface="+mn-ea"/>
              </a:rPr>
              <a:t>2500K</a:t>
            </a:r>
            <a:r>
              <a:rPr lang="ja-JP" altLang="en-US" dirty="0" smtClean="0">
                <a:ea typeface="+mn-ea"/>
              </a:rPr>
              <a:t>に加熱したタングステンチューブの中を水素分子を通す。</a:t>
            </a:r>
            <a:endParaRPr lang="en-US" altLang="ja-JP" dirty="0" smtClean="0">
              <a:ea typeface="+mn-ea"/>
            </a:endParaRPr>
          </a:p>
          <a:p>
            <a:pPr fontAlgn="auto">
              <a:spcAft>
                <a:spcPts val="0"/>
              </a:spcAft>
              <a:buFont typeface="Arial"/>
              <a:buChar char="•"/>
              <a:defRPr/>
            </a:pPr>
            <a:endParaRPr lang="en-US" dirty="0" smtClean="0">
              <a:ea typeface="+mn-ea"/>
              <a:cs typeface="+mn-cs"/>
            </a:endParaRPr>
          </a:p>
        </p:txBody>
      </p:sp>
      <p:sp>
        <p:nvSpPr>
          <p:cNvPr id="4" name="Slide Number Placeholder 3"/>
          <p:cNvSpPr>
            <a:spLocks noGrp="1"/>
          </p:cNvSpPr>
          <p:nvPr>
            <p:ph type="sldNum" sz="quarter" idx="12"/>
          </p:nvPr>
        </p:nvSpPr>
        <p:spPr/>
        <p:txBody>
          <a:bodyPr/>
          <a:lstStyle/>
          <a:p>
            <a:pPr>
              <a:defRPr/>
            </a:pPr>
            <a:fld id="{00E1A9F8-92A8-1445-823B-690C615B6AFA}" type="slidenum">
              <a:rPr lang="en-US"/>
              <a:pPr>
                <a:defRPr/>
              </a:pPr>
              <a:t>5</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ja-JP" altLang="en-US">
                <a:latin typeface="Calibri" charset="0"/>
              </a:rPr>
              <a:t>方法</a:t>
            </a:r>
            <a:endParaRPr lang="en-US">
              <a:latin typeface="Calibri" charset="0"/>
            </a:endParaRPr>
          </a:p>
        </p:txBody>
      </p:sp>
      <p:sp>
        <p:nvSpPr>
          <p:cNvPr id="36866" name="Content Placeholder 2"/>
          <p:cNvSpPr>
            <a:spLocks noGrp="1"/>
          </p:cNvSpPr>
          <p:nvPr>
            <p:ph idx="1"/>
          </p:nvPr>
        </p:nvSpPr>
        <p:spPr/>
        <p:txBody>
          <a:bodyPr/>
          <a:lstStyle/>
          <a:p>
            <a:pPr marL="514350" indent="-514350">
              <a:buFont typeface="Calibri" charset="0"/>
              <a:buAutoNum type="arabicPeriod"/>
            </a:pPr>
            <a:r>
              <a:rPr lang="en-US" altLang="ja-JP" dirty="0">
                <a:latin typeface="Calibri" charset="0"/>
              </a:rPr>
              <a:t>2s</a:t>
            </a:r>
            <a:r>
              <a:rPr lang="en-US" altLang="ja-JP" baseline="-25000" dirty="0">
                <a:latin typeface="Calibri" charset="0"/>
              </a:rPr>
              <a:t>1/2</a:t>
            </a:r>
            <a:r>
              <a:rPr lang="ja-JP" altLang="en-US" dirty="0">
                <a:latin typeface="Calibri" charset="0"/>
              </a:rPr>
              <a:t>水素原子の検出。</a:t>
            </a:r>
            <a:endParaRPr lang="en-US" altLang="ja-JP" dirty="0">
              <a:latin typeface="Calibri" charset="0"/>
            </a:endParaRPr>
          </a:p>
          <a:p>
            <a:pPr marL="914400" lvl="1" indent="-514350">
              <a:buFont typeface="Calibri" charset="0"/>
              <a:buAutoNum type="arabicPeriod" startAt="2"/>
            </a:pPr>
            <a:r>
              <a:rPr lang="ja-JP" altLang="en-US" dirty="0">
                <a:latin typeface="Calibri" charset="0"/>
              </a:rPr>
              <a:t>水素原子を励起させる</a:t>
            </a:r>
            <a:r>
              <a:rPr lang="ja-JP" altLang="en-US" dirty="0" smtClean="0">
                <a:latin typeface="Calibri" charset="0"/>
              </a:rPr>
              <a:t>。</a:t>
            </a:r>
            <a:endParaRPr lang="en-US" altLang="ja-JP" dirty="0" smtClean="0">
              <a:latin typeface="Calibri" charset="0"/>
            </a:endParaRPr>
          </a:p>
          <a:p>
            <a:pPr marL="1314450" lvl="2" indent="-514350"/>
            <a:r>
              <a:rPr lang="ja-JP" altLang="en-US" dirty="0" smtClean="0">
                <a:latin typeface="Calibri" charset="0"/>
              </a:rPr>
              <a:t>タングステンワイヤー</a:t>
            </a:r>
            <a:r>
              <a:rPr lang="ja-JP" altLang="en-US" dirty="0">
                <a:latin typeface="Calibri" charset="0"/>
              </a:rPr>
              <a:t>からの熱電子を電位差で加速させ，水素原子に当てる</a:t>
            </a:r>
            <a:r>
              <a:rPr lang="ja-JP" altLang="en-US" dirty="0" smtClean="0">
                <a:latin typeface="Calibri" charset="0"/>
              </a:rPr>
              <a:t>。</a:t>
            </a:r>
            <a:endParaRPr lang="en-US" altLang="ja-JP" dirty="0" smtClean="0">
              <a:latin typeface="Calibri" charset="0"/>
            </a:endParaRPr>
          </a:p>
          <a:p>
            <a:pPr marL="1314450" lvl="2" indent="-514350"/>
            <a:r>
              <a:rPr lang="en-US" dirty="0" smtClean="0">
                <a:latin typeface="Calibri" charset="0"/>
              </a:rPr>
              <a:t>1s</a:t>
            </a:r>
            <a:r>
              <a:rPr lang="en-US" baseline="-25000" dirty="0" smtClean="0">
                <a:latin typeface="Calibri" charset="0"/>
              </a:rPr>
              <a:t>1</a:t>
            </a:r>
            <a:r>
              <a:rPr lang="en-US" baseline="-25000" dirty="0">
                <a:latin typeface="Calibri" charset="0"/>
              </a:rPr>
              <a:t>/2</a:t>
            </a:r>
            <a:r>
              <a:rPr lang="ja-JP" altLang="en-US" baseline="-25000" dirty="0">
                <a:latin typeface="Calibri" charset="0"/>
              </a:rPr>
              <a:t>　</a:t>
            </a:r>
            <a:r>
              <a:rPr lang="en-US" altLang="ja-JP" dirty="0">
                <a:latin typeface="Calibri" charset="0"/>
              </a:rPr>
              <a:t>→</a:t>
            </a:r>
            <a:r>
              <a:rPr lang="ja-JP" altLang="en-US" dirty="0">
                <a:latin typeface="Calibri" charset="0"/>
              </a:rPr>
              <a:t>　</a:t>
            </a:r>
            <a:r>
              <a:rPr lang="en-US" altLang="ja-JP" dirty="0">
                <a:latin typeface="Calibri" charset="0"/>
              </a:rPr>
              <a:t>2s</a:t>
            </a:r>
            <a:r>
              <a:rPr lang="en-US" altLang="ja-JP" baseline="-25000" dirty="0">
                <a:latin typeface="Calibri" charset="0"/>
              </a:rPr>
              <a:t>1/2s</a:t>
            </a:r>
          </a:p>
          <a:p>
            <a:pPr lvl="2"/>
            <a:endParaRPr lang="en-US" dirty="0">
              <a:latin typeface="Calibri" charset="0"/>
            </a:endParaRPr>
          </a:p>
        </p:txBody>
      </p:sp>
      <p:sp>
        <p:nvSpPr>
          <p:cNvPr id="4" name="Slide Number Placeholder 3"/>
          <p:cNvSpPr>
            <a:spLocks noGrp="1"/>
          </p:cNvSpPr>
          <p:nvPr>
            <p:ph type="sldNum" sz="quarter" idx="12"/>
          </p:nvPr>
        </p:nvSpPr>
        <p:spPr/>
        <p:txBody>
          <a:bodyPr/>
          <a:lstStyle/>
          <a:p>
            <a:pPr>
              <a:defRPr/>
            </a:pPr>
            <a:fld id="{CF41505C-DE15-994C-931C-D9504E3F5CCF}" type="slidenum">
              <a:rPr lang="en-US"/>
              <a:pPr>
                <a:defRPr/>
              </a:pPr>
              <a:t>6</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Calibri" charset="0"/>
              </a:rPr>
              <a:t>方法</a:t>
            </a:r>
          </a:p>
        </p:txBody>
      </p:sp>
      <p:sp>
        <p:nvSpPr>
          <p:cNvPr id="3" name="Content Placeholder 2"/>
          <p:cNvSpPr>
            <a:spLocks noGrp="1"/>
          </p:cNvSpPr>
          <p:nvPr>
            <p:ph idx="1"/>
          </p:nvPr>
        </p:nvSpPr>
        <p:spPr/>
        <p:txBody>
          <a:bodyPr rtlCol="0">
            <a:normAutofit/>
          </a:bodyPr>
          <a:lstStyle/>
          <a:p>
            <a:pPr marL="514350" indent="-514350" fontAlgn="auto">
              <a:spcAft>
                <a:spcPts val="0"/>
              </a:spcAft>
              <a:buFont typeface="+mj-lt"/>
              <a:buAutoNum type="arabicPeriod"/>
              <a:defRPr/>
            </a:pPr>
            <a:r>
              <a:rPr lang="en-US" altLang="ja-JP" dirty="0" smtClean="0">
                <a:ea typeface="+mn-ea"/>
                <a:cs typeface="+mn-cs"/>
              </a:rPr>
              <a:t>2s</a:t>
            </a:r>
            <a:r>
              <a:rPr lang="en-US" altLang="ja-JP" baseline="-25000" dirty="0" smtClean="0">
                <a:ea typeface="+mn-ea"/>
                <a:cs typeface="+mn-cs"/>
              </a:rPr>
              <a:t>1/2</a:t>
            </a:r>
            <a:r>
              <a:rPr lang="ja-JP" altLang="en-US" dirty="0" smtClean="0">
                <a:ea typeface="+mn-ea"/>
                <a:cs typeface="+mn-cs"/>
              </a:rPr>
              <a:t>水素原子の検出。</a:t>
            </a:r>
            <a:endParaRPr lang="en-US" altLang="ja-JP" dirty="0" smtClean="0">
              <a:ea typeface="+mn-ea"/>
              <a:cs typeface="+mn-cs"/>
            </a:endParaRPr>
          </a:p>
          <a:p>
            <a:pPr marL="914400" lvl="1" indent="-514350" fontAlgn="auto">
              <a:spcAft>
                <a:spcPts val="0"/>
              </a:spcAft>
              <a:buFont typeface="+mj-lt"/>
              <a:buAutoNum type="arabicPeriod" startAt="3"/>
              <a:defRPr/>
            </a:pPr>
            <a:r>
              <a:rPr lang="en-US" altLang="en-US" dirty="0" smtClean="0">
                <a:ea typeface="+mn-ea"/>
              </a:rPr>
              <a:t>電子増倍管で測定する。</a:t>
            </a:r>
          </a:p>
          <a:p>
            <a:pPr marL="1314450" lvl="2" indent="-514350" fontAlgn="auto">
              <a:spcAft>
                <a:spcPts val="0"/>
              </a:spcAft>
              <a:defRPr/>
            </a:pPr>
            <a:r>
              <a:rPr lang="en-US" altLang="en-US" dirty="0" smtClean="0">
                <a:ea typeface="+mn-ea"/>
              </a:rPr>
              <a:t>電子増倍管は</a:t>
            </a:r>
            <a:r>
              <a:rPr lang="ja-JP" altLang="en-US" dirty="0" smtClean="0">
                <a:ea typeface="+mn-ea"/>
              </a:rPr>
              <a:t>金属面に励起された水素原子または電子が当たると電流が流れる装置。</a:t>
            </a:r>
            <a:endParaRPr lang="en-US" altLang="ja-JP" dirty="0" smtClean="0">
              <a:ea typeface="+mn-ea"/>
            </a:endParaRPr>
          </a:p>
          <a:p>
            <a:pPr marL="1314450" lvl="2" indent="-514350" fontAlgn="auto">
              <a:spcAft>
                <a:spcPts val="0"/>
              </a:spcAft>
              <a:buFont typeface="Arial"/>
              <a:buChar char="•"/>
              <a:defRPr/>
            </a:pPr>
            <a:r>
              <a:rPr lang="ja-JP" altLang="en-US" dirty="0" smtClean="0">
                <a:ea typeface="+mn-ea"/>
              </a:rPr>
              <a:t>動作真空度：</a:t>
            </a:r>
            <a:r>
              <a:rPr lang="en-US" altLang="en-US" dirty="0" smtClean="0">
                <a:ea typeface="+mn-ea"/>
              </a:rPr>
              <a:t>1.33</a:t>
            </a:r>
            <a:r>
              <a:rPr lang="en-US" altLang="ja-JP" dirty="0" smtClean="0">
                <a:ea typeface="+mn-ea"/>
              </a:rPr>
              <a:t>×</a:t>
            </a:r>
            <a:r>
              <a:rPr lang="en-US" altLang="en-US" dirty="0" smtClean="0">
                <a:ea typeface="+mn-ea"/>
              </a:rPr>
              <a:t>10</a:t>
            </a:r>
            <a:r>
              <a:rPr lang="en-US" altLang="en-US" baseline="30000" dirty="0" smtClean="0">
                <a:ea typeface="+mn-ea"/>
              </a:rPr>
              <a:t>-2</a:t>
            </a:r>
            <a:r>
              <a:rPr lang="en-US" altLang="en-US" dirty="0" smtClean="0">
                <a:ea typeface="+mn-ea"/>
              </a:rPr>
              <a:t>Pa</a:t>
            </a:r>
          </a:p>
          <a:p>
            <a:pPr marL="1314450" lvl="2" indent="-514350" fontAlgn="auto">
              <a:spcAft>
                <a:spcPts val="0"/>
              </a:spcAft>
              <a:buFont typeface="Arial"/>
              <a:buChar char="•"/>
              <a:defRPr/>
            </a:pPr>
            <a:endParaRPr lang="en-US" altLang="ja-JP" dirty="0" smtClean="0">
              <a:ea typeface="+mn-ea"/>
            </a:endParaRPr>
          </a:p>
          <a:p>
            <a:pPr marL="914400" lvl="1" indent="-514350" fontAlgn="auto">
              <a:spcAft>
                <a:spcPts val="0"/>
              </a:spcAft>
              <a:buFont typeface="+mj-lt"/>
              <a:buAutoNum type="arabicPeriod" startAt="3"/>
              <a:defRPr/>
            </a:pPr>
            <a:endParaRPr lang="en-US" altLang="ja-JP" dirty="0" smtClean="0">
              <a:ea typeface="+mn-ea"/>
            </a:endParaRPr>
          </a:p>
          <a:p>
            <a:pPr fontAlgn="auto">
              <a:spcAft>
                <a:spcPts val="0"/>
              </a:spcAft>
              <a:buFont typeface="Arial"/>
              <a:buChar char="•"/>
              <a:defRPr/>
            </a:pPr>
            <a:endParaRPr lang="en-US" dirty="0" smtClean="0">
              <a:ea typeface="+mn-ea"/>
              <a:cs typeface="+mn-cs"/>
            </a:endParaRPr>
          </a:p>
        </p:txBody>
      </p:sp>
      <p:sp>
        <p:nvSpPr>
          <p:cNvPr id="4" name="Slide Number Placeholder 3"/>
          <p:cNvSpPr>
            <a:spLocks noGrp="1"/>
          </p:cNvSpPr>
          <p:nvPr>
            <p:ph type="sldNum" sz="quarter" idx="12"/>
          </p:nvPr>
        </p:nvSpPr>
        <p:spPr/>
        <p:txBody>
          <a:bodyPr/>
          <a:lstStyle/>
          <a:p>
            <a:pPr>
              <a:defRPr/>
            </a:pPr>
            <a:fld id="{DBC48608-10BE-5B41-8169-D8B23FA70DCE}" type="slidenum">
              <a:rPr lang="en-US"/>
              <a:pPr>
                <a:defRPr/>
              </a:pPr>
              <a:t>7</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ja-JP" altLang="en-US">
                <a:latin typeface="Calibri" charset="0"/>
              </a:rPr>
              <a:t>方法</a:t>
            </a:r>
            <a:endParaRPr lang="en-US">
              <a:latin typeface="Calibri" charset="0"/>
            </a:endParaRPr>
          </a:p>
        </p:txBody>
      </p:sp>
      <p:sp>
        <p:nvSpPr>
          <p:cNvPr id="38914" name="Content Placeholder 2"/>
          <p:cNvSpPr>
            <a:spLocks noGrp="1"/>
          </p:cNvSpPr>
          <p:nvPr>
            <p:ph idx="1"/>
          </p:nvPr>
        </p:nvSpPr>
        <p:spPr/>
        <p:txBody>
          <a:bodyPr/>
          <a:lstStyle/>
          <a:p>
            <a:pPr marL="514350" indent="-514350">
              <a:buFont typeface="Calibri" charset="0"/>
              <a:buAutoNum type="arabicPeriod" startAt="2"/>
            </a:pPr>
            <a:r>
              <a:rPr lang="en-US" altLang="ja-JP" dirty="0">
                <a:latin typeface="Calibri" charset="0"/>
              </a:rPr>
              <a:t>Lamb Shift</a:t>
            </a:r>
            <a:r>
              <a:rPr lang="ja-JP" altLang="en-US" dirty="0">
                <a:latin typeface="Calibri" charset="0"/>
              </a:rPr>
              <a:t>の検出。</a:t>
            </a:r>
            <a:endParaRPr lang="en-US" altLang="ja-JP" dirty="0">
              <a:latin typeface="Calibri" charset="0"/>
            </a:endParaRPr>
          </a:p>
          <a:p>
            <a:pPr marL="914400" lvl="1" indent="-514350">
              <a:buFont typeface="Calibri" charset="0"/>
              <a:buAutoNum type="arabicPeriod"/>
            </a:pPr>
            <a:r>
              <a:rPr lang="ja-JP" altLang="en-US" dirty="0">
                <a:latin typeface="Calibri" charset="0"/>
              </a:rPr>
              <a:t>励起させた水素原子に電磁波（</a:t>
            </a:r>
            <a:r>
              <a:rPr lang="en-US" altLang="ja-JP" dirty="0">
                <a:latin typeface="Calibri" charset="0"/>
              </a:rPr>
              <a:t>RF</a:t>
            </a:r>
            <a:r>
              <a:rPr lang="ja-JP" altLang="en-US" dirty="0">
                <a:latin typeface="Calibri" charset="0"/>
              </a:rPr>
              <a:t>）を当てる。</a:t>
            </a:r>
            <a:endParaRPr lang="en-US" altLang="ja-JP" dirty="0">
              <a:latin typeface="Calibri" charset="0"/>
            </a:endParaRPr>
          </a:p>
          <a:p>
            <a:pPr marL="1314450" lvl="2" indent="-514350"/>
            <a:r>
              <a:rPr lang="en-US" altLang="ja-JP" dirty="0">
                <a:latin typeface="Calibri" charset="0"/>
              </a:rPr>
              <a:t>RF</a:t>
            </a:r>
            <a:r>
              <a:rPr lang="ja-JP" altLang="en-US" dirty="0">
                <a:latin typeface="Calibri" charset="0"/>
              </a:rPr>
              <a:t>を発生させた同軸管の中に水素原子を通過させる。</a:t>
            </a:r>
            <a:endParaRPr lang="en-US" altLang="ja-JP" dirty="0">
              <a:latin typeface="Calibri" charset="0"/>
            </a:endParaRPr>
          </a:p>
        </p:txBody>
      </p:sp>
      <p:sp>
        <p:nvSpPr>
          <p:cNvPr id="4" name="Slide Number Placeholder 3"/>
          <p:cNvSpPr>
            <a:spLocks noGrp="1"/>
          </p:cNvSpPr>
          <p:nvPr>
            <p:ph type="sldNum" sz="quarter" idx="12"/>
          </p:nvPr>
        </p:nvSpPr>
        <p:spPr/>
        <p:txBody>
          <a:bodyPr/>
          <a:lstStyle/>
          <a:p>
            <a:pPr>
              <a:defRPr/>
            </a:pPr>
            <a:fld id="{29058D6F-A2D5-FD44-AC1F-320AD417A820}" type="slidenum">
              <a:rPr lang="en-US"/>
              <a:pPr>
                <a:defRPr/>
              </a:pPr>
              <a:t>8</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3405</TotalTime>
  <Words>1328</Words>
  <Application>Microsoft Office PowerPoint</Application>
  <PresentationFormat>画面に合わせる (4:3)</PresentationFormat>
  <Paragraphs>202</Paragraphs>
  <Slides>52</Slides>
  <Notes>1</Notes>
  <HiddenSlides>0</HiddenSlides>
  <MMClips>0</MMClips>
  <ScaleCrop>false</ScaleCrop>
  <HeadingPairs>
    <vt:vector size="4" baseType="variant">
      <vt:variant>
        <vt:lpstr>テーマ</vt:lpstr>
      </vt:variant>
      <vt:variant>
        <vt:i4>1</vt:i4>
      </vt:variant>
      <vt:variant>
        <vt:lpstr>スライド タイトル</vt:lpstr>
      </vt:variant>
      <vt:variant>
        <vt:i4>52</vt:i4>
      </vt:variant>
    </vt:vector>
  </HeadingPairs>
  <TitlesOfParts>
    <vt:vector size="53" baseType="lpstr">
      <vt:lpstr>Office Theme</vt:lpstr>
      <vt:lpstr>Lamb Shift</vt:lpstr>
      <vt:lpstr>目的</vt:lpstr>
      <vt:lpstr>概要</vt:lpstr>
      <vt:lpstr>概要</vt:lpstr>
      <vt:lpstr>方法</vt:lpstr>
      <vt:lpstr>方法</vt:lpstr>
      <vt:lpstr>方法</vt:lpstr>
      <vt:lpstr>方法</vt:lpstr>
      <vt:lpstr>方法</vt:lpstr>
      <vt:lpstr>方法</vt:lpstr>
      <vt:lpstr>方法</vt:lpstr>
      <vt:lpstr>装置：チェンバー</vt:lpstr>
      <vt:lpstr>装置：チェンバー</vt:lpstr>
      <vt:lpstr>装置：真空ポンプ</vt:lpstr>
      <vt:lpstr>装置：Dissociator</vt:lpstr>
      <vt:lpstr>装置：Dissociator</vt:lpstr>
      <vt:lpstr>装置：Dissociator</vt:lpstr>
      <vt:lpstr>装置：Dissociator</vt:lpstr>
      <vt:lpstr>装置：電子銃</vt:lpstr>
      <vt:lpstr>装置：電子銃</vt:lpstr>
      <vt:lpstr>装置：RF Generator</vt:lpstr>
      <vt:lpstr>装置：RF Generator</vt:lpstr>
      <vt:lpstr>装置：RF Generator</vt:lpstr>
      <vt:lpstr>装置：電子増倍管（EMP）</vt:lpstr>
      <vt:lpstr>装置：電子増倍管（EMP）</vt:lpstr>
      <vt:lpstr>装置：計測</vt:lpstr>
      <vt:lpstr>見つかった問題点と改善点</vt:lpstr>
      <vt:lpstr>ざっくり分けて問題は次の３つに分けられる</vt:lpstr>
      <vt:lpstr>Dissociator の問題</vt:lpstr>
      <vt:lpstr>解決</vt:lpstr>
      <vt:lpstr>PowerPoint プレゼンテーション</vt:lpstr>
      <vt:lpstr>PowerPoint プレゼンテーション</vt:lpstr>
      <vt:lpstr>PowerPoint プレゼンテーション</vt:lpstr>
      <vt:lpstr>PowerPoint プレゼンテーション</vt:lpstr>
      <vt:lpstr>電子銃の問題</vt:lpstr>
      <vt:lpstr>電子銃の形状を変えてみた</vt:lpstr>
      <vt:lpstr>全体的な問題</vt:lpstr>
      <vt:lpstr>PowerPoint プレゼンテーション</vt:lpstr>
      <vt:lpstr>PowerPoint プレゼンテーション</vt:lpstr>
      <vt:lpstr>PowerPoint プレゼンテーション</vt:lpstr>
      <vt:lpstr>PowerPoint プレゼンテーション</vt:lpstr>
      <vt:lpstr>計測結果・考察</vt:lpstr>
      <vt:lpstr>計測結果・考察</vt:lpstr>
      <vt:lpstr>PowerPoint プレゼンテーション</vt:lpstr>
      <vt:lpstr>計測結果・考察</vt:lpstr>
      <vt:lpstr>PowerPoint プレゼンテーション</vt:lpstr>
      <vt:lpstr>計測結果・考察</vt:lpstr>
      <vt:lpstr>PowerPoint プレゼンテーション</vt:lpstr>
      <vt:lpstr>考察</vt:lpstr>
      <vt:lpstr>結論</vt:lpstr>
      <vt:lpstr>これから必要なこと</vt:lpstr>
      <vt:lpstr>謝辞</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Lamb Shift &amp; Geiger-Müller Tube</dc:title>
  <dc:creator>Naoi Okada</dc:creator>
  <cp:lastModifiedBy>ichikawa</cp:lastModifiedBy>
  <cp:revision>54</cp:revision>
  <cp:lastPrinted>2012-06-14T05:06:06Z</cp:lastPrinted>
  <dcterms:created xsi:type="dcterms:W3CDTF">2012-04-01T11:42:52Z</dcterms:created>
  <dcterms:modified xsi:type="dcterms:W3CDTF">2012-06-14T05:10:31Z</dcterms:modified>
</cp:coreProperties>
</file>