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89" r:id="rId14"/>
    <p:sldId id="277" r:id="rId15"/>
    <p:sldId id="278" r:id="rId16"/>
    <p:sldId id="279" r:id="rId17"/>
    <p:sldId id="280" r:id="rId18"/>
    <p:sldId id="281" r:id="rId19"/>
    <p:sldId id="282" r:id="rId20"/>
    <p:sldId id="260" r:id="rId21"/>
    <p:sldId id="283" r:id="rId22"/>
    <p:sldId id="284" r:id="rId23"/>
    <p:sldId id="286" r:id="rId24"/>
    <p:sldId id="285" r:id="rId25"/>
    <p:sldId id="290" r:id="rId26"/>
    <p:sldId id="287" r:id="rId27"/>
    <p:sldId id="294" r:id="rId28"/>
    <p:sldId id="295" r:id="rId29"/>
    <p:sldId id="288" r:id="rId30"/>
    <p:sldId id="261" r:id="rId31"/>
    <p:sldId id="296" r:id="rId32"/>
    <p:sldId id="305" r:id="rId33"/>
    <p:sldId id="297" r:id="rId34"/>
    <p:sldId id="306" r:id="rId35"/>
    <p:sldId id="298" r:id="rId36"/>
    <p:sldId id="304" r:id="rId37"/>
    <p:sldId id="299" r:id="rId38"/>
    <p:sldId id="300" r:id="rId39"/>
    <p:sldId id="301" r:id="rId40"/>
    <p:sldId id="302" r:id="rId41"/>
    <p:sldId id="307" r:id="rId42"/>
    <p:sldId id="308" r:id="rId43"/>
    <p:sldId id="303" r:id="rId44"/>
    <p:sldId id="309" r:id="rId45"/>
    <p:sldId id="310" r:id="rId46"/>
    <p:sldId id="262" r:id="rId47"/>
  </p:sldIdLst>
  <p:sldSz cx="9144000" cy="6858000" type="screen4x3"/>
  <p:notesSz cx="6400800" cy="86868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19" autoAdjust="0"/>
    <p:restoredTop sz="94660"/>
  </p:normalViewPr>
  <p:slideViewPr>
    <p:cSldViewPr>
      <p:cViewPr varScale="1">
        <p:scale>
          <a:sx n="87" d="100"/>
          <a:sy n="87" d="100"/>
        </p:scale>
        <p:origin x="-21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773680" cy="434340"/>
          </a:xfrm>
          <a:prstGeom prst="rect">
            <a:avLst/>
          </a:prstGeom>
        </p:spPr>
        <p:txBody>
          <a:bodyPr vert="horz" lIns="86211" tIns="43106" rIns="86211" bIns="43106" rtlCol="0"/>
          <a:lstStyle>
            <a:lvl1pPr algn="l">
              <a:defRPr sz="1100"/>
            </a:lvl1pPr>
          </a:lstStyle>
          <a:p>
            <a:endParaRPr kumimoji="1" lang="ja-JP" altLang="en-US"/>
          </a:p>
        </p:txBody>
      </p:sp>
      <p:sp>
        <p:nvSpPr>
          <p:cNvPr id="3" name="日付プレースホルダ 2"/>
          <p:cNvSpPr>
            <a:spLocks noGrp="1"/>
          </p:cNvSpPr>
          <p:nvPr>
            <p:ph type="dt" idx="1"/>
          </p:nvPr>
        </p:nvSpPr>
        <p:spPr>
          <a:xfrm>
            <a:off x="3625639" y="1"/>
            <a:ext cx="2773680" cy="434340"/>
          </a:xfrm>
          <a:prstGeom prst="rect">
            <a:avLst/>
          </a:prstGeom>
        </p:spPr>
        <p:txBody>
          <a:bodyPr vert="horz" lIns="86211" tIns="43106" rIns="86211" bIns="43106" rtlCol="0"/>
          <a:lstStyle>
            <a:lvl1pPr algn="r">
              <a:defRPr sz="1100"/>
            </a:lvl1pPr>
          </a:lstStyle>
          <a:p>
            <a:fld id="{715D4CD1-927E-43F9-8AC7-FF34CC2AD25D}" type="datetimeFigureOut">
              <a:rPr kumimoji="1" lang="ja-JP" altLang="en-US" smtClean="0"/>
              <a:pPr/>
              <a:t>2014/4/11</a:t>
            </a:fld>
            <a:endParaRPr kumimoji="1" lang="ja-JP" altLang="en-US"/>
          </a:p>
        </p:txBody>
      </p:sp>
      <p:sp>
        <p:nvSpPr>
          <p:cNvPr id="4" name="スライド イメージ プレースホルダ 3"/>
          <p:cNvSpPr>
            <a:spLocks noGrp="1" noRot="1" noChangeAspect="1"/>
          </p:cNvSpPr>
          <p:nvPr>
            <p:ph type="sldImg" idx="2"/>
          </p:nvPr>
        </p:nvSpPr>
        <p:spPr>
          <a:xfrm>
            <a:off x="1030288" y="652463"/>
            <a:ext cx="4340225" cy="3255962"/>
          </a:xfrm>
          <a:prstGeom prst="rect">
            <a:avLst/>
          </a:prstGeom>
          <a:noFill/>
          <a:ln w="12700">
            <a:solidFill>
              <a:prstClr val="black"/>
            </a:solidFill>
          </a:ln>
        </p:spPr>
        <p:txBody>
          <a:bodyPr vert="horz" lIns="86211" tIns="43106" rIns="86211" bIns="43106" rtlCol="0" anchor="ctr"/>
          <a:lstStyle/>
          <a:p>
            <a:endParaRPr lang="ja-JP" altLang="en-US"/>
          </a:p>
        </p:txBody>
      </p:sp>
      <p:sp>
        <p:nvSpPr>
          <p:cNvPr id="5" name="ノート プレースホルダ 4"/>
          <p:cNvSpPr>
            <a:spLocks noGrp="1"/>
          </p:cNvSpPr>
          <p:nvPr>
            <p:ph type="body" sz="quarter" idx="3"/>
          </p:nvPr>
        </p:nvSpPr>
        <p:spPr>
          <a:xfrm>
            <a:off x="640080" y="4126230"/>
            <a:ext cx="5120640" cy="3909060"/>
          </a:xfrm>
          <a:prstGeom prst="rect">
            <a:avLst/>
          </a:prstGeom>
        </p:spPr>
        <p:txBody>
          <a:bodyPr vert="horz" lIns="86211" tIns="43106" rIns="86211" bIns="4310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250953"/>
            <a:ext cx="2773680" cy="434340"/>
          </a:xfrm>
          <a:prstGeom prst="rect">
            <a:avLst/>
          </a:prstGeom>
        </p:spPr>
        <p:txBody>
          <a:bodyPr vert="horz" lIns="86211" tIns="43106" rIns="86211" bIns="43106" rtlCol="0" anchor="b"/>
          <a:lstStyle>
            <a:lvl1pPr algn="l">
              <a:defRPr sz="1100"/>
            </a:lvl1pPr>
          </a:lstStyle>
          <a:p>
            <a:endParaRPr kumimoji="1" lang="ja-JP" altLang="en-US"/>
          </a:p>
        </p:txBody>
      </p:sp>
      <p:sp>
        <p:nvSpPr>
          <p:cNvPr id="7" name="スライド番号プレースホルダ 6"/>
          <p:cNvSpPr>
            <a:spLocks noGrp="1"/>
          </p:cNvSpPr>
          <p:nvPr>
            <p:ph type="sldNum" sz="quarter" idx="5"/>
          </p:nvPr>
        </p:nvSpPr>
        <p:spPr>
          <a:xfrm>
            <a:off x="3625639" y="8250953"/>
            <a:ext cx="2773680" cy="434340"/>
          </a:xfrm>
          <a:prstGeom prst="rect">
            <a:avLst/>
          </a:prstGeom>
        </p:spPr>
        <p:txBody>
          <a:bodyPr vert="horz" lIns="86211" tIns="43106" rIns="86211" bIns="43106" rtlCol="0" anchor="b"/>
          <a:lstStyle>
            <a:lvl1pPr algn="r">
              <a:defRPr sz="1100"/>
            </a:lvl1pPr>
          </a:lstStyle>
          <a:p>
            <a:fld id="{2D121312-E1F4-4596-A710-573C0E31307D}" type="slidenum">
              <a:rPr kumimoji="1" lang="ja-JP" altLang="en-US" smtClean="0"/>
              <a:pPr/>
              <a:t>‹#›</a:t>
            </a:fld>
            <a:endParaRPr kumimoji="1" lang="ja-JP" altLang="en-US"/>
          </a:p>
        </p:txBody>
      </p:sp>
    </p:spTree>
    <p:extLst>
      <p:ext uri="{BB962C8B-B14F-4D97-AF65-F5344CB8AC3E}">
        <p14:creationId xmlns:p14="http://schemas.microsoft.com/office/powerpoint/2010/main" val="436568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33</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35</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37</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38</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39</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40</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D02A97-54F1-429A-A3C0-B84EF196AA0D}" type="slidenum">
              <a:rPr kumimoji="1" lang="ja-JP" altLang="en-US" smtClean="0"/>
              <a:t>43</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46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121312-E1F4-4596-A710-573C0E31307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2BFDA9-33C2-4B5D-B0BF-E1931CE4EFFF}"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4AAA0B4-31C8-483A-9BC4-79F4C342BF0A}" type="datetimeFigureOut">
              <a:rPr kumimoji="1" lang="ja-JP" altLang="en-US" smtClean="0"/>
              <a:pPr/>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572A531-F1DB-40E9-819A-068BA838C79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AA0B4-31C8-483A-9BC4-79F4C342BF0A}" type="datetimeFigureOut">
              <a:rPr kumimoji="1" lang="ja-JP" altLang="en-US" smtClean="0"/>
              <a:pPr/>
              <a:t>2014/4/11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2A531-F1DB-40E9-819A-068BA838C79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6000" dirty="0" smtClean="0"/>
              <a:t>重力の測定</a:t>
            </a:r>
            <a:endParaRPr kumimoji="1" lang="ja-JP" altLang="en-US" sz="6000"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２０１３年度　課題研究　</a:t>
            </a:r>
            <a:r>
              <a:rPr kumimoji="1" lang="en-US" altLang="ja-JP" dirty="0" smtClean="0">
                <a:solidFill>
                  <a:schemeClr val="tx1"/>
                </a:solidFill>
              </a:rPr>
              <a:t>P1</a:t>
            </a:r>
          </a:p>
          <a:p>
            <a:r>
              <a:rPr lang="ja-JP" altLang="en-US" dirty="0" smtClean="0">
                <a:solidFill>
                  <a:schemeClr val="tx1"/>
                </a:solidFill>
              </a:rPr>
              <a:t>京野秀紀　高部雄史　羽田顕人</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4" name="Picture 2" descr="C:\Users\takefumi\Pictures\P1slidepic.png"/>
          <p:cNvPicPr>
            <a:picLocks noGrp="1" noChangeAspect="1" noChangeArrowheads="1"/>
          </p:cNvPicPr>
          <p:nvPr>
            <p:ph idx="1"/>
          </p:nvPr>
        </p:nvPicPr>
        <p:blipFill>
          <a:blip r:embed="rId3" cstate="print"/>
          <a:srcRect/>
          <a:stretch>
            <a:fillRect/>
          </a:stretch>
        </p:blipFill>
        <p:spPr bwMode="auto">
          <a:xfrm>
            <a:off x="0" y="1340768"/>
            <a:ext cx="5291339" cy="5291339"/>
          </a:xfrm>
          <a:prstGeom prst="rect">
            <a:avLst/>
          </a:prstGeom>
          <a:noFill/>
        </p:spPr>
      </p:pic>
      <p:sp>
        <p:nvSpPr>
          <p:cNvPr id="5" name="テキスト ボックス 4"/>
          <p:cNvSpPr txBox="1"/>
          <p:nvPr/>
        </p:nvSpPr>
        <p:spPr>
          <a:xfrm>
            <a:off x="2123728" y="2780928"/>
            <a:ext cx="792088" cy="369332"/>
          </a:xfrm>
          <a:prstGeom prst="rect">
            <a:avLst/>
          </a:prstGeom>
          <a:noFill/>
        </p:spPr>
        <p:txBody>
          <a:bodyPr wrap="square" rtlCol="0">
            <a:spAutoFit/>
          </a:bodyPr>
          <a:lstStyle/>
          <a:p>
            <a:r>
              <a:rPr lang="ja-JP" altLang="ja-JP" dirty="0" smtClean="0"/>
              <a:t>φ</a:t>
            </a:r>
            <a:r>
              <a:rPr lang="en-US" altLang="ja-JP" baseline="-25000" dirty="0" smtClean="0"/>
              <a:t>0</a:t>
            </a:r>
            <a:endParaRPr kumimoji="1" lang="ja-JP" altLang="en-US" dirty="0"/>
          </a:p>
        </p:txBody>
      </p:sp>
      <p:sp>
        <p:nvSpPr>
          <p:cNvPr id="6" name="テキスト ボックス 5"/>
          <p:cNvSpPr txBox="1"/>
          <p:nvPr/>
        </p:nvSpPr>
        <p:spPr>
          <a:xfrm>
            <a:off x="2555776" y="3429000"/>
            <a:ext cx="360040" cy="369332"/>
          </a:xfrm>
          <a:prstGeom prst="rect">
            <a:avLst/>
          </a:prstGeom>
          <a:noFill/>
        </p:spPr>
        <p:txBody>
          <a:bodyPr wrap="square" rtlCol="0">
            <a:spAutoFit/>
          </a:bodyPr>
          <a:lstStyle/>
          <a:p>
            <a:r>
              <a:rPr kumimoji="1" lang="en-US" altLang="ja-JP" dirty="0" smtClean="0"/>
              <a:t>φ</a:t>
            </a:r>
            <a:endParaRPr kumimoji="1" lang="ja-JP" altLang="en-US" dirty="0"/>
          </a:p>
        </p:txBody>
      </p:sp>
      <p:sp>
        <p:nvSpPr>
          <p:cNvPr id="7" name="テキスト ボックス 6"/>
          <p:cNvSpPr txBox="1"/>
          <p:nvPr/>
        </p:nvSpPr>
        <p:spPr>
          <a:xfrm>
            <a:off x="3059832" y="1628800"/>
            <a:ext cx="504056" cy="369332"/>
          </a:xfrm>
          <a:prstGeom prst="rect">
            <a:avLst/>
          </a:prstGeom>
          <a:noFill/>
        </p:spPr>
        <p:txBody>
          <a:bodyPr wrap="square" rtlCol="0">
            <a:spAutoFit/>
          </a:bodyPr>
          <a:lstStyle/>
          <a:p>
            <a:r>
              <a:rPr kumimoji="1" lang="en-US" altLang="ja-JP" dirty="0" err="1" smtClean="0"/>
              <a:t>Tw</a:t>
            </a:r>
            <a:endParaRPr kumimoji="1" lang="ja-JP" altLang="en-US" dirty="0"/>
          </a:p>
        </p:txBody>
      </p:sp>
      <p:sp>
        <p:nvSpPr>
          <p:cNvPr id="8" name="テキスト ボックス 7"/>
          <p:cNvSpPr txBox="1"/>
          <p:nvPr/>
        </p:nvSpPr>
        <p:spPr>
          <a:xfrm>
            <a:off x="3851920" y="2060848"/>
            <a:ext cx="432048" cy="369332"/>
          </a:xfrm>
          <a:prstGeom prst="rect">
            <a:avLst/>
          </a:prstGeom>
          <a:noFill/>
        </p:spPr>
        <p:txBody>
          <a:bodyPr wrap="square" rtlCol="0">
            <a:spAutoFit/>
          </a:bodyPr>
          <a:lstStyle/>
          <a:p>
            <a:r>
              <a:rPr kumimoji="1" lang="en-US" altLang="ja-JP" dirty="0" err="1" smtClean="0"/>
              <a:t>Tg</a:t>
            </a:r>
            <a:endParaRPr kumimoji="1" lang="ja-JP" altLang="en-US" dirty="0"/>
          </a:p>
        </p:txBody>
      </p:sp>
      <p:sp>
        <p:nvSpPr>
          <p:cNvPr id="9" name="テキスト ボックス 8"/>
          <p:cNvSpPr txBox="1"/>
          <p:nvPr/>
        </p:nvSpPr>
        <p:spPr>
          <a:xfrm>
            <a:off x="3707904" y="2852936"/>
            <a:ext cx="360040" cy="369332"/>
          </a:xfrm>
          <a:prstGeom prst="rect">
            <a:avLst/>
          </a:prstGeom>
          <a:noFill/>
        </p:spPr>
        <p:txBody>
          <a:bodyPr wrap="square" rtlCol="0">
            <a:spAutoFit/>
          </a:bodyPr>
          <a:lstStyle/>
          <a:p>
            <a:r>
              <a:rPr kumimoji="1" lang="en-US" altLang="ja-JP" dirty="0" err="1" smtClean="0"/>
              <a:t>fg</a:t>
            </a:r>
            <a:endParaRPr kumimoji="1" lang="ja-JP" altLang="en-US" dirty="0"/>
          </a:p>
        </p:txBody>
      </p:sp>
      <p:sp>
        <p:nvSpPr>
          <p:cNvPr id="10" name="テキスト ボックス 9"/>
          <p:cNvSpPr txBox="1"/>
          <p:nvPr/>
        </p:nvSpPr>
        <p:spPr>
          <a:xfrm>
            <a:off x="3275856" y="3789040"/>
            <a:ext cx="288032" cy="369332"/>
          </a:xfrm>
          <a:prstGeom prst="rect">
            <a:avLst/>
          </a:prstGeom>
          <a:noFill/>
        </p:spPr>
        <p:txBody>
          <a:bodyPr wrap="square" rtlCol="0">
            <a:spAutoFit/>
          </a:bodyPr>
          <a:lstStyle/>
          <a:p>
            <a:r>
              <a:rPr lang="en-US" altLang="ja-JP" dirty="0" smtClean="0"/>
              <a:t>Θ</a:t>
            </a:r>
            <a:endParaRPr kumimoji="1" lang="ja-JP" altLang="en-US" dirty="0"/>
          </a:p>
        </p:txBody>
      </p:sp>
      <p:sp>
        <p:nvSpPr>
          <p:cNvPr id="11" name="テキスト ボックス 10"/>
          <p:cNvSpPr txBox="1"/>
          <p:nvPr/>
        </p:nvSpPr>
        <p:spPr>
          <a:xfrm>
            <a:off x="4932040" y="2636912"/>
            <a:ext cx="4211960" cy="3539430"/>
          </a:xfrm>
          <a:prstGeom prst="rect">
            <a:avLst/>
          </a:prstGeom>
          <a:noFill/>
        </p:spPr>
        <p:txBody>
          <a:bodyPr wrap="square" rtlCol="0">
            <a:spAutoFit/>
          </a:bodyPr>
          <a:lstStyle/>
          <a:p>
            <a:r>
              <a:rPr kumimoji="1" lang="en-US" altLang="ja-JP" sz="2800" dirty="0" smtClean="0"/>
              <a:t>Θ</a:t>
            </a:r>
            <a:r>
              <a:rPr kumimoji="1" lang="ja-JP" altLang="en-US" sz="2800" dirty="0" smtClean="0"/>
              <a:t>：おもり大の角度</a:t>
            </a:r>
            <a:endParaRPr kumimoji="1" lang="en-US" altLang="ja-JP" sz="2800" dirty="0" smtClean="0"/>
          </a:p>
          <a:p>
            <a:r>
              <a:rPr lang="en-US" altLang="ja-JP" sz="2800" dirty="0" smtClean="0"/>
              <a:t>φ</a:t>
            </a:r>
            <a:r>
              <a:rPr lang="ja-JP" altLang="en-US" sz="2800" dirty="0" smtClean="0"/>
              <a:t>：さげふりの角度</a:t>
            </a:r>
            <a:endParaRPr lang="en-US" altLang="ja-JP" sz="2800" dirty="0" smtClean="0"/>
          </a:p>
          <a:p>
            <a:r>
              <a:rPr lang="ja-JP" altLang="en-US" sz="2800" dirty="0"/>
              <a:t>　</a:t>
            </a:r>
            <a:r>
              <a:rPr lang="ja-JP" altLang="en-US" sz="2800" dirty="0" smtClean="0"/>
              <a:t>　　　　　　　　</a:t>
            </a:r>
            <a:r>
              <a:rPr lang="en-US" altLang="ja-JP" sz="2800" dirty="0" smtClean="0"/>
              <a:t>(</a:t>
            </a:r>
            <a:r>
              <a:rPr lang="ja-JP" altLang="en-US" sz="2800" dirty="0" smtClean="0"/>
              <a:t>中心値</a:t>
            </a:r>
            <a:r>
              <a:rPr lang="en-US" altLang="ja-JP" sz="2800" dirty="0" smtClean="0"/>
              <a:t>)</a:t>
            </a:r>
          </a:p>
          <a:p>
            <a:r>
              <a:rPr lang="en-US" altLang="ja-JP" sz="2800" dirty="0"/>
              <a:t>φ</a:t>
            </a:r>
            <a:r>
              <a:rPr lang="en-US" altLang="ja-JP" sz="2800" baseline="-25000" dirty="0" smtClean="0"/>
              <a:t>0</a:t>
            </a:r>
            <a:r>
              <a:rPr lang="ja-JP" altLang="en-US" sz="2800" dirty="0" smtClean="0"/>
              <a:t>：ワイヤーの自然角</a:t>
            </a:r>
            <a:endParaRPr lang="en-US" altLang="ja-JP" sz="2800" dirty="0" smtClean="0"/>
          </a:p>
          <a:p>
            <a:r>
              <a:rPr lang="ja-JP" altLang="en-US" sz="2800" dirty="0" smtClean="0"/>
              <a:t>　　</a:t>
            </a:r>
            <a:r>
              <a:rPr lang="en-US" altLang="ja-JP" sz="2400" dirty="0" smtClean="0"/>
              <a:t>※</a:t>
            </a:r>
            <a:r>
              <a:rPr lang="ja-JP" altLang="en-US" sz="2400" dirty="0" smtClean="0"/>
              <a:t>角度は全て赤線より</a:t>
            </a:r>
            <a:endParaRPr lang="en-US" altLang="ja-JP" sz="2400" dirty="0" smtClean="0"/>
          </a:p>
          <a:p>
            <a:r>
              <a:rPr lang="en-US" altLang="ja-JP" sz="2800" dirty="0" err="1" smtClean="0"/>
              <a:t>f</a:t>
            </a:r>
            <a:r>
              <a:rPr kumimoji="1" lang="en-US" altLang="ja-JP" sz="2800" dirty="0" err="1" smtClean="0"/>
              <a:t>g</a:t>
            </a:r>
            <a:r>
              <a:rPr lang="ja-JP" altLang="en-US" sz="2800" dirty="0" smtClean="0"/>
              <a:t>：重力</a:t>
            </a:r>
            <a:endParaRPr lang="en-US" altLang="ja-JP" sz="2800" dirty="0" smtClean="0"/>
          </a:p>
          <a:p>
            <a:r>
              <a:rPr kumimoji="1" lang="en-US" altLang="ja-JP" sz="2800" dirty="0" err="1" smtClean="0"/>
              <a:t>Tg</a:t>
            </a:r>
            <a:r>
              <a:rPr lang="ja-JP" altLang="en-US" sz="2800" dirty="0" smtClean="0"/>
              <a:t>：重力によるトルク</a:t>
            </a:r>
            <a:endParaRPr lang="en-US" altLang="ja-JP" sz="2800" dirty="0" smtClean="0"/>
          </a:p>
          <a:p>
            <a:r>
              <a:rPr kumimoji="1" lang="en-US" altLang="ja-JP" sz="2800" dirty="0" err="1" smtClean="0"/>
              <a:t>Tw</a:t>
            </a:r>
            <a:r>
              <a:rPr lang="ja-JP" altLang="en-US" sz="2800" dirty="0" smtClean="0"/>
              <a:t>：ねじり秤によるトルク</a:t>
            </a:r>
            <a:endParaRPr kumimoji="1" lang="ja-JP"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sp>
        <p:nvSpPr>
          <p:cNvPr id="12" name="テキスト ボックス 11"/>
          <p:cNvSpPr txBox="1"/>
          <p:nvPr/>
        </p:nvSpPr>
        <p:spPr>
          <a:xfrm>
            <a:off x="458235" y="1412776"/>
            <a:ext cx="8136904" cy="4401205"/>
          </a:xfrm>
          <a:prstGeom prst="rect">
            <a:avLst/>
          </a:prstGeom>
          <a:noFill/>
        </p:spPr>
        <p:txBody>
          <a:bodyPr wrap="square" rtlCol="0">
            <a:spAutoFit/>
          </a:bodyPr>
          <a:lstStyle/>
          <a:p>
            <a:endParaRPr lang="en-US" altLang="ja-JP" sz="2800" dirty="0" smtClean="0"/>
          </a:p>
          <a:p>
            <a:r>
              <a:rPr lang="en-US" altLang="ja-JP" sz="2800" dirty="0" smtClean="0"/>
              <a:t>【</a:t>
            </a:r>
            <a:r>
              <a:rPr lang="ja-JP" altLang="en-US" sz="2800" dirty="0" smtClean="0"/>
              <a:t>近似</a:t>
            </a:r>
            <a:r>
              <a:rPr lang="en-US" altLang="ja-JP" sz="2800" dirty="0" smtClean="0"/>
              <a:t>】</a:t>
            </a:r>
          </a:p>
          <a:p>
            <a:r>
              <a:rPr lang="ja-JP" altLang="en-US" sz="2800" dirty="0" smtClean="0"/>
              <a:t>おもり大、さげふり共に長さ</a:t>
            </a:r>
            <a:r>
              <a:rPr lang="en-US" altLang="ja-JP" sz="2800" dirty="0" smtClean="0"/>
              <a:t>2a</a:t>
            </a:r>
            <a:r>
              <a:rPr lang="ja-JP" altLang="en-US" sz="2800" dirty="0" smtClean="0"/>
              <a:t>の棒（太さゼロ）として近似</a:t>
            </a:r>
            <a:endParaRPr lang="en-US" altLang="ja-JP" sz="2800" dirty="0" smtClean="0"/>
          </a:p>
          <a:p>
            <a:endParaRPr lang="en-US" altLang="ja-JP" sz="2800" dirty="0"/>
          </a:p>
          <a:p>
            <a:endParaRPr lang="en-US" altLang="ja-JP" sz="2800" dirty="0" smtClean="0"/>
          </a:p>
          <a:p>
            <a:endParaRPr lang="en-US" altLang="ja-JP" sz="2800" dirty="0"/>
          </a:p>
          <a:p>
            <a:endParaRPr lang="en-US" altLang="ja-JP" sz="2800" dirty="0" smtClean="0"/>
          </a:p>
          <a:p>
            <a:r>
              <a:rPr lang="en-US" altLang="ja-JP" sz="2800" dirty="0" smtClean="0"/>
              <a:t>G:</a:t>
            </a:r>
            <a:r>
              <a:rPr lang="ja-JP" altLang="en-US" sz="2800" dirty="0" smtClean="0"/>
              <a:t>重力定数</a:t>
            </a:r>
            <a:endParaRPr lang="en-US" altLang="ja-JP" sz="2800" dirty="0" smtClean="0"/>
          </a:p>
          <a:p>
            <a:r>
              <a:rPr lang="en-US" altLang="ja-JP" sz="2800" dirty="0" smtClean="0"/>
              <a:t>D</a:t>
            </a:r>
            <a:r>
              <a:rPr lang="ja-JP" altLang="en-US" sz="2800" dirty="0" smtClean="0"/>
              <a:t>：おもりと下げふりの距離</a:t>
            </a:r>
            <a:endParaRPr lang="en-US" altLang="ja-JP" sz="2800" dirty="0" smtClean="0"/>
          </a:p>
        </p:txBody>
      </p:sp>
      <mc:AlternateContent xmlns:mc="http://schemas.openxmlformats.org/markup-compatibility/2006" xmlns:a14="http://schemas.microsoft.com/office/drawing/2010/main">
        <mc:Choice Requires="a14">
          <p:sp>
            <p:nvSpPr>
              <p:cNvPr id="11" name="正方形/長方形 10"/>
              <p:cNvSpPr/>
              <p:nvPr/>
            </p:nvSpPr>
            <p:spPr>
              <a:xfrm>
                <a:off x="-801905" y="3512457"/>
                <a:ext cx="10657184" cy="7538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ja-JP" i="1">
                              <a:latin typeface="Cambria Math"/>
                            </a:rPr>
                          </m:ctrlPr>
                        </m:sSubPr>
                        <m:e>
                          <m:r>
                            <a:rPr lang="en-US" altLang="ja-JP" i="1">
                              <a:latin typeface="Cambria Math"/>
                            </a:rPr>
                            <m:t>𝐹</m:t>
                          </m:r>
                        </m:e>
                        <m:sub>
                          <m:r>
                            <a:rPr lang="en-US" altLang="ja-JP" i="1">
                              <a:latin typeface="Cambria Math"/>
                            </a:rPr>
                            <m:t>𝑔</m:t>
                          </m:r>
                        </m:sub>
                      </m:sSub>
                      <m:r>
                        <a:rPr lang="en-US" altLang="ja-JP" i="1">
                          <a:latin typeface="Cambria Math"/>
                        </a:rPr>
                        <m:t>=</m:t>
                      </m:r>
                      <m:f>
                        <m:fPr>
                          <m:ctrlPr>
                            <a:rPr lang="ja-JP" altLang="ja-JP" i="1">
                              <a:latin typeface="Cambria Math"/>
                            </a:rPr>
                          </m:ctrlPr>
                        </m:fPr>
                        <m:num>
                          <m:r>
                            <a:rPr lang="en-US" altLang="ja-JP" i="1">
                              <a:latin typeface="Cambria Math"/>
                            </a:rPr>
                            <m:t>𝐺𝑀𝑚</m:t>
                          </m:r>
                        </m:num>
                        <m:den>
                          <m:sSup>
                            <m:sSupPr>
                              <m:ctrlPr>
                                <a:rPr lang="ja-JP" altLang="ja-JP" i="1">
                                  <a:latin typeface="Cambria Math"/>
                                </a:rPr>
                              </m:ctrlPr>
                            </m:sSupPr>
                            <m:e>
                              <m:d>
                                <m:dPr>
                                  <m:ctrlPr>
                                    <a:rPr lang="ja-JP" altLang="ja-JP" i="1">
                                      <a:latin typeface="Cambria Math"/>
                                    </a:rPr>
                                  </m:ctrlPr>
                                </m:dPr>
                                <m:e>
                                  <m:r>
                                    <a:rPr lang="en-US" altLang="ja-JP" i="1">
                                      <a:latin typeface="Cambria Math"/>
                                    </a:rPr>
                                    <m:t>2</m:t>
                                  </m:r>
                                  <m:r>
                                    <a:rPr lang="en-US" altLang="ja-JP" i="1">
                                      <a:latin typeface="Cambria Math"/>
                                    </a:rPr>
                                    <m:t>𝑎</m:t>
                                  </m:r>
                                </m:e>
                              </m:d>
                            </m:e>
                            <m:sup>
                              <m:r>
                                <a:rPr lang="en-US" altLang="ja-JP" i="1">
                                  <a:latin typeface="Cambria Math"/>
                                </a:rPr>
                                <m:t>2</m:t>
                              </m:r>
                            </m:sup>
                          </m:sSup>
                        </m:den>
                      </m:f>
                      <m:nary>
                        <m:naryPr>
                          <m:chr m:val="∬"/>
                          <m:limLoc m:val="subSup"/>
                          <m:ctrlPr>
                            <a:rPr lang="ja-JP" altLang="ja-JP" i="1">
                              <a:latin typeface="Cambria Math"/>
                            </a:rPr>
                          </m:ctrlPr>
                        </m:naryPr>
                        <m:sub>
                          <m:r>
                            <a:rPr lang="en-US" altLang="ja-JP" i="1">
                              <a:latin typeface="Cambria Math"/>
                            </a:rPr>
                            <m:t>0</m:t>
                          </m:r>
                        </m:sub>
                        <m:sup>
                          <m:r>
                            <a:rPr lang="en-US" altLang="ja-JP" i="1">
                              <a:latin typeface="Cambria Math"/>
                            </a:rPr>
                            <m:t>2</m:t>
                          </m:r>
                          <m:r>
                            <a:rPr lang="en-US" altLang="ja-JP" i="1">
                              <a:latin typeface="Cambria Math"/>
                            </a:rPr>
                            <m:t>𝑎</m:t>
                          </m:r>
                        </m:sup>
                        <m:e>
                          <m:r>
                            <a:rPr lang="en-US" altLang="ja-JP" i="1">
                              <a:latin typeface="Cambria Math"/>
                            </a:rPr>
                            <m:t>𝑑𝑥𝑑𝑦</m:t>
                          </m:r>
                        </m:e>
                      </m:nary>
                      <m:f>
                        <m:fPr>
                          <m:ctrlPr>
                            <a:rPr lang="ja-JP" altLang="ja-JP" i="1">
                              <a:latin typeface="Cambria Math"/>
                            </a:rPr>
                          </m:ctrlPr>
                        </m:fPr>
                        <m:num>
                          <m:r>
                            <a:rPr lang="en-US" altLang="ja-JP" i="1">
                              <a:latin typeface="Cambria Math"/>
                            </a:rPr>
                            <m:t>1</m:t>
                          </m:r>
                        </m:num>
                        <m:den>
                          <m:sSup>
                            <m:sSupPr>
                              <m:ctrlPr>
                                <a:rPr lang="ja-JP" altLang="ja-JP" i="1">
                                  <a:latin typeface="Cambria Math"/>
                                </a:rPr>
                              </m:ctrlPr>
                            </m:sSupPr>
                            <m:e>
                              <m:r>
                                <a:rPr lang="en-US" altLang="ja-JP" i="1">
                                  <a:latin typeface="Cambria Math"/>
                                </a:rPr>
                                <m:t>𝐷</m:t>
                              </m:r>
                            </m:e>
                            <m:sup>
                              <m:r>
                                <a:rPr lang="en-US" altLang="ja-JP" i="1">
                                  <a:latin typeface="Cambria Math"/>
                                </a:rPr>
                                <m:t>2</m:t>
                              </m:r>
                            </m:sup>
                          </m:sSup>
                          <m:r>
                            <a:rPr lang="en-US" altLang="ja-JP" i="1">
                              <a:latin typeface="Cambria Math"/>
                            </a:rPr>
                            <m:t>+</m:t>
                          </m:r>
                          <m:sSup>
                            <m:sSupPr>
                              <m:ctrlPr>
                                <a:rPr lang="ja-JP" altLang="ja-JP" i="1">
                                  <a:latin typeface="Cambria Math"/>
                                </a:rPr>
                              </m:ctrlPr>
                            </m:sSupPr>
                            <m:e>
                              <m:d>
                                <m:dPr>
                                  <m:ctrlPr>
                                    <a:rPr lang="ja-JP" altLang="ja-JP" i="1">
                                      <a:latin typeface="Cambria Math"/>
                                    </a:rPr>
                                  </m:ctrlPr>
                                </m:dPr>
                                <m:e>
                                  <m:r>
                                    <a:rPr lang="en-US" altLang="ja-JP" i="1">
                                      <a:latin typeface="Cambria Math"/>
                                    </a:rPr>
                                    <m:t>𝑥</m:t>
                                  </m:r>
                                  <m:r>
                                    <a:rPr lang="en-US" altLang="ja-JP" i="1">
                                      <a:latin typeface="Cambria Math"/>
                                    </a:rPr>
                                    <m:t>−</m:t>
                                  </m:r>
                                  <m:r>
                                    <a:rPr lang="en-US" altLang="ja-JP" i="1">
                                      <a:latin typeface="Cambria Math"/>
                                    </a:rPr>
                                    <m:t>𝑦</m:t>
                                  </m:r>
                                </m:e>
                              </m:d>
                            </m:e>
                            <m:sup>
                              <m:r>
                                <a:rPr lang="en-US" altLang="ja-JP" i="1">
                                  <a:latin typeface="Cambria Math"/>
                                </a:rPr>
                                <m:t>2</m:t>
                              </m:r>
                            </m:sup>
                          </m:sSup>
                        </m:den>
                      </m:f>
                      <m:r>
                        <a:rPr lang="en-US" altLang="ja-JP" i="1">
                          <a:latin typeface="Cambria Math"/>
                        </a:rPr>
                        <m:t>=</m:t>
                      </m:r>
                      <m:f>
                        <m:fPr>
                          <m:ctrlPr>
                            <a:rPr lang="ja-JP" altLang="ja-JP" i="1">
                              <a:latin typeface="Cambria Math"/>
                            </a:rPr>
                          </m:ctrlPr>
                        </m:fPr>
                        <m:num>
                          <m:r>
                            <a:rPr lang="en-US" altLang="ja-JP" i="1">
                              <a:latin typeface="Cambria Math"/>
                            </a:rPr>
                            <m:t>𝐺𝑀𝑚</m:t>
                          </m:r>
                        </m:num>
                        <m:den>
                          <m:sSup>
                            <m:sSupPr>
                              <m:ctrlPr>
                                <a:rPr lang="ja-JP" altLang="ja-JP" i="1">
                                  <a:latin typeface="Cambria Math"/>
                                </a:rPr>
                              </m:ctrlPr>
                            </m:sSupPr>
                            <m:e>
                              <m:r>
                                <a:rPr lang="en-US" altLang="ja-JP" i="1">
                                  <a:latin typeface="Cambria Math"/>
                                </a:rPr>
                                <m:t>2</m:t>
                              </m:r>
                              <m:d>
                                <m:dPr>
                                  <m:ctrlPr>
                                    <a:rPr lang="ja-JP" altLang="ja-JP" i="1">
                                      <a:latin typeface="Cambria Math"/>
                                    </a:rPr>
                                  </m:ctrlPr>
                                </m:dPr>
                                <m:e>
                                  <m:r>
                                    <a:rPr lang="en-US" altLang="ja-JP" i="1">
                                      <a:latin typeface="Cambria Math"/>
                                    </a:rPr>
                                    <m:t>2</m:t>
                                  </m:r>
                                  <m:r>
                                    <a:rPr lang="en-US" altLang="ja-JP" i="1">
                                      <a:latin typeface="Cambria Math"/>
                                    </a:rPr>
                                    <m:t>𝑎</m:t>
                                  </m:r>
                                </m:e>
                              </m:d>
                            </m:e>
                            <m:sup>
                              <m:r>
                                <a:rPr lang="en-US" altLang="ja-JP" i="1">
                                  <a:latin typeface="Cambria Math"/>
                                </a:rPr>
                                <m:t>2</m:t>
                              </m:r>
                            </m:sup>
                          </m:sSup>
                        </m:den>
                      </m:f>
                      <m:d>
                        <m:dPr>
                          <m:begChr m:val="["/>
                          <m:endChr m:val="]"/>
                          <m:ctrlPr>
                            <a:rPr lang="ja-JP" altLang="ja-JP" i="1">
                              <a:latin typeface="Cambria Math"/>
                            </a:rPr>
                          </m:ctrlPr>
                        </m:dPr>
                        <m:e>
                          <m:f>
                            <m:fPr>
                              <m:ctrlPr>
                                <a:rPr lang="ja-JP" altLang="ja-JP" i="1">
                                  <a:latin typeface="Cambria Math"/>
                                </a:rPr>
                              </m:ctrlPr>
                            </m:fPr>
                            <m:num>
                              <m:r>
                                <a:rPr lang="en-US" altLang="ja-JP" i="1">
                                  <a:latin typeface="Cambria Math"/>
                                </a:rPr>
                                <m:t>2</m:t>
                              </m:r>
                              <m:r>
                                <a:rPr lang="en-US" altLang="ja-JP" i="1">
                                  <a:latin typeface="Cambria Math"/>
                                </a:rPr>
                                <m:t>𝑎</m:t>
                              </m:r>
                            </m:num>
                            <m:den>
                              <m:r>
                                <a:rPr lang="en-US" altLang="ja-JP" i="1">
                                  <a:latin typeface="Cambria Math"/>
                                </a:rPr>
                                <m:t>𝐷</m:t>
                              </m:r>
                            </m:den>
                          </m:f>
                          <m:func>
                            <m:funcPr>
                              <m:ctrlPr>
                                <a:rPr lang="ja-JP" altLang="ja-JP" i="1">
                                  <a:latin typeface="Cambria Math"/>
                                </a:rPr>
                              </m:ctrlPr>
                            </m:funcPr>
                            <m:fName>
                              <m:r>
                                <m:rPr>
                                  <m:sty m:val="p"/>
                                </m:rPr>
                                <a:rPr lang="en-US" altLang="ja-JP">
                                  <a:latin typeface="Cambria Math"/>
                                </a:rPr>
                                <m:t>arctan</m:t>
                              </m:r>
                            </m:fName>
                            <m:e>
                              <m:d>
                                <m:dPr>
                                  <m:ctrlPr>
                                    <a:rPr lang="ja-JP" altLang="ja-JP" i="1">
                                      <a:latin typeface="Cambria Math"/>
                                    </a:rPr>
                                  </m:ctrlPr>
                                </m:dPr>
                                <m:e>
                                  <m:f>
                                    <m:fPr>
                                      <m:ctrlPr>
                                        <a:rPr lang="ja-JP" altLang="ja-JP" i="1">
                                          <a:latin typeface="Cambria Math"/>
                                        </a:rPr>
                                      </m:ctrlPr>
                                    </m:fPr>
                                    <m:num>
                                      <m:r>
                                        <a:rPr lang="en-US" altLang="ja-JP" i="1">
                                          <a:latin typeface="Cambria Math"/>
                                        </a:rPr>
                                        <m:t>2</m:t>
                                      </m:r>
                                      <m:r>
                                        <a:rPr lang="en-US" altLang="ja-JP" i="1">
                                          <a:latin typeface="Cambria Math"/>
                                        </a:rPr>
                                        <m:t>𝑎</m:t>
                                      </m:r>
                                    </m:num>
                                    <m:den>
                                      <m:r>
                                        <a:rPr lang="en-US" altLang="ja-JP" i="1">
                                          <a:latin typeface="Cambria Math"/>
                                        </a:rPr>
                                        <m:t>𝐷</m:t>
                                      </m:r>
                                    </m:den>
                                  </m:f>
                                </m:e>
                              </m:d>
                            </m:e>
                          </m:func>
                          <m:r>
                            <a:rPr lang="en-US" altLang="ja-JP" i="1">
                              <a:latin typeface="Cambria Math"/>
                            </a:rPr>
                            <m:t>−</m:t>
                          </m:r>
                          <m:f>
                            <m:fPr>
                              <m:ctrlPr>
                                <a:rPr lang="ja-JP" altLang="ja-JP" i="1">
                                  <a:latin typeface="Cambria Math"/>
                                </a:rPr>
                              </m:ctrlPr>
                            </m:fPr>
                            <m:num>
                              <m:r>
                                <a:rPr lang="en-US" altLang="ja-JP" i="1">
                                  <a:latin typeface="Cambria Math"/>
                                </a:rPr>
                                <m:t>1</m:t>
                              </m:r>
                            </m:num>
                            <m:den>
                              <m:r>
                                <a:rPr lang="en-US" altLang="ja-JP" i="1">
                                  <a:latin typeface="Cambria Math"/>
                                </a:rPr>
                                <m:t>2</m:t>
                              </m:r>
                            </m:den>
                          </m:f>
                          <m:r>
                            <a:rPr lang="en-US" altLang="ja-JP" i="1">
                              <a:latin typeface="Cambria Math"/>
                            </a:rPr>
                            <m:t>𝑙𝑜𝑔</m:t>
                          </m:r>
                          <m:d>
                            <m:dPr>
                              <m:begChr m:val="{"/>
                              <m:endChr m:val="}"/>
                              <m:ctrlPr>
                                <a:rPr lang="ja-JP" altLang="ja-JP" i="1">
                                  <a:latin typeface="Cambria Math"/>
                                </a:rPr>
                              </m:ctrlPr>
                            </m:dPr>
                            <m:e>
                              <m:sSup>
                                <m:sSupPr>
                                  <m:ctrlPr>
                                    <a:rPr lang="ja-JP" altLang="ja-JP" i="1">
                                      <a:latin typeface="Cambria Math"/>
                                    </a:rPr>
                                  </m:ctrlPr>
                                </m:sSupPr>
                                <m:e>
                                  <m:r>
                                    <a:rPr lang="en-US" altLang="ja-JP" i="1">
                                      <a:latin typeface="Cambria Math"/>
                                    </a:rPr>
                                    <m:t>(</m:t>
                                  </m:r>
                                  <m:f>
                                    <m:fPr>
                                      <m:ctrlPr>
                                        <a:rPr lang="ja-JP" altLang="ja-JP" i="1">
                                          <a:latin typeface="Cambria Math"/>
                                        </a:rPr>
                                      </m:ctrlPr>
                                    </m:fPr>
                                    <m:num>
                                      <m:r>
                                        <a:rPr lang="en-US" altLang="ja-JP" i="1">
                                          <a:latin typeface="Cambria Math"/>
                                        </a:rPr>
                                        <m:t>2</m:t>
                                      </m:r>
                                      <m:r>
                                        <a:rPr lang="en-US" altLang="ja-JP" i="1">
                                          <a:latin typeface="Cambria Math"/>
                                        </a:rPr>
                                        <m:t>𝑎</m:t>
                                      </m:r>
                                    </m:num>
                                    <m:den>
                                      <m:r>
                                        <a:rPr lang="en-US" altLang="ja-JP" i="1">
                                          <a:latin typeface="Cambria Math"/>
                                        </a:rPr>
                                        <m:t>𝐷</m:t>
                                      </m:r>
                                    </m:den>
                                  </m:f>
                                  <m:r>
                                    <a:rPr lang="en-US" altLang="ja-JP" i="1">
                                      <a:latin typeface="Cambria Math"/>
                                    </a:rPr>
                                    <m:t>)</m:t>
                                  </m:r>
                                </m:e>
                                <m:sup>
                                  <m:r>
                                    <a:rPr lang="en-US" altLang="ja-JP" i="1">
                                      <a:latin typeface="Cambria Math"/>
                                    </a:rPr>
                                    <m:t>2</m:t>
                                  </m:r>
                                </m:sup>
                              </m:sSup>
                              <m:r>
                                <a:rPr lang="en-US" altLang="ja-JP" i="1">
                                  <a:latin typeface="Cambria Math"/>
                                </a:rPr>
                                <m:t>+1</m:t>
                              </m:r>
                            </m:e>
                          </m:d>
                        </m:e>
                      </m:d>
                    </m:oMath>
                  </m:oMathPara>
                </a14:m>
                <a:endParaRPr lang="ja-JP" altLang="ja-JP"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801905" y="3512457"/>
                <a:ext cx="10657184" cy="753861"/>
              </a:xfrm>
              <a:prstGeom prst="rect">
                <a:avLst/>
              </a:prstGeom>
              <a:blipFill rotWithShape="1">
                <a:blip r:embed="rId3"/>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4" name="Picture 2" descr="C:\Users\takefumi\Pictures\P1slidepic.png"/>
          <p:cNvPicPr>
            <a:picLocks noGrp="1" noChangeAspect="1" noChangeArrowheads="1"/>
          </p:cNvPicPr>
          <p:nvPr>
            <p:ph idx="1"/>
          </p:nvPr>
        </p:nvPicPr>
        <p:blipFill>
          <a:blip r:embed="rId3" cstate="print"/>
          <a:srcRect/>
          <a:stretch>
            <a:fillRect/>
          </a:stretch>
        </p:blipFill>
        <p:spPr bwMode="auto">
          <a:xfrm>
            <a:off x="-324544" y="1328036"/>
            <a:ext cx="5291339" cy="5291339"/>
          </a:xfrm>
          <a:prstGeom prst="rect">
            <a:avLst/>
          </a:prstGeom>
          <a:noFill/>
        </p:spPr>
      </p:pic>
      <p:sp>
        <p:nvSpPr>
          <p:cNvPr id="5" name="テキスト ボックス 4"/>
          <p:cNvSpPr txBox="1"/>
          <p:nvPr/>
        </p:nvSpPr>
        <p:spPr>
          <a:xfrm>
            <a:off x="2123728" y="2780928"/>
            <a:ext cx="792088" cy="369332"/>
          </a:xfrm>
          <a:prstGeom prst="rect">
            <a:avLst/>
          </a:prstGeom>
          <a:noFill/>
        </p:spPr>
        <p:txBody>
          <a:bodyPr wrap="square" rtlCol="0">
            <a:spAutoFit/>
          </a:bodyPr>
          <a:lstStyle/>
          <a:p>
            <a:r>
              <a:rPr lang="ja-JP" altLang="ja-JP" dirty="0" smtClean="0"/>
              <a:t>φ</a:t>
            </a:r>
            <a:r>
              <a:rPr lang="en-US" altLang="ja-JP" baseline="-25000" dirty="0" smtClean="0"/>
              <a:t>0</a:t>
            </a:r>
            <a:endParaRPr kumimoji="1" lang="ja-JP" altLang="en-US" dirty="0"/>
          </a:p>
        </p:txBody>
      </p:sp>
      <p:sp>
        <p:nvSpPr>
          <p:cNvPr id="6" name="テキスト ボックス 5"/>
          <p:cNvSpPr txBox="1"/>
          <p:nvPr/>
        </p:nvSpPr>
        <p:spPr>
          <a:xfrm>
            <a:off x="2555776" y="3429000"/>
            <a:ext cx="360040" cy="369332"/>
          </a:xfrm>
          <a:prstGeom prst="rect">
            <a:avLst/>
          </a:prstGeom>
          <a:noFill/>
        </p:spPr>
        <p:txBody>
          <a:bodyPr wrap="square" rtlCol="0">
            <a:spAutoFit/>
          </a:bodyPr>
          <a:lstStyle/>
          <a:p>
            <a:r>
              <a:rPr kumimoji="1" lang="en-US" altLang="ja-JP" dirty="0" smtClean="0"/>
              <a:t>φ</a:t>
            </a:r>
            <a:endParaRPr kumimoji="1" lang="ja-JP" altLang="en-US" dirty="0"/>
          </a:p>
        </p:txBody>
      </p:sp>
      <p:sp>
        <p:nvSpPr>
          <p:cNvPr id="7" name="テキスト ボックス 6"/>
          <p:cNvSpPr txBox="1"/>
          <p:nvPr/>
        </p:nvSpPr>
        <p:spPr>
          <a:xfrm>
            <a:off x="3059832" y="1628800"/>
            <a:ext cx="504056" cy="369332"/>
          </a:xfrm>
          <a:prstGeom prst="rect">
            <a:avLst/>
          </a:prstGeom>
          <a:noFill/>
        </p:spPr>
        <p:txBody>
          <a:bodyPr wrap="square" rtlCol="0">
            <a:spAutoFit/>
          </a:bodyPr>
          <a:lstStyle/>
          <a:p>
            <a:r>
              <a:rPr kumimoji="1" lang="en-US" altLang="ja-JP" dirty="0" err="1" smtClean="0"/>
              <a:t>Tw</a:t>
            </a:r>
            <a:endParaRPr kumimoji="1" lang="ja-JP" altLang="en-US" dirty="0"/>
          </a:p>
        </p:txBody>
      </p:sp>
      <p:sp>
        <p:nvSpPr>
          <p:cNvPr id="8" name="テキスト ボックス 7"/>
          <p:cNvSpPr txBox="1"/>
          <p:nvPr/>
        </p:nvSpPr>
        <p:spPr>
          <a:xfrm>
            <a:off x="3851920" y="2060848"/>
            <a:ext cx="432048" cy="369332"/>
          </a:xfrm>
          <a:prstGeom prst="rect">
            <a:avLst/>
          </a:prstGeom>
          <a:noFill/>
        </p:spPr>
        <p:txBody>
          <a:bodyPr wrap="square" rtlCol="0">
            <a:spAutoFit/>
          </a:bodyPr>
          <a:lstStyle/>
          <a:p>
            <a:r>
              <a:rPr kumimoji="1" lang="en-US" altLang="ja-JP" dirty="0" err="1" smtClean="0"/>
              <a:t>Tg</a:t>
            </a:r>
            <a:endParaRPr kumimoji="1" lang="ja-JP" altLang="en-US" dirty="0"/>
          </a:p>
        </p:txBody>
      </p:sp>
      <p:sp>
        <p:nvSpPr>
          <p:cNvPr id="9" name="テキスト ボックス 8"/>
          <p:cNvSpPr txBox="1"/>
          <p:nvPr/>
        </p:nvSpPr>
        <p:spPr>
          <a:xfrm>
            <a:off x="3707904" y="2852936"/>
            <a:ext cx="360040" cy="369332"/>
          </a:xfrm>
          <a:prstGeom prst="rect">
            <a:avLst/>
          </a:prstGeom>
          <a:noFill/>
        </p:spPr>
        <p:txBody>
          <a:bodyPr wrap="square" rtlCol="0">
            <a:spAutoFit/>
          </a:bodyPr>
          <a:lstStyle/>
          <a:p>
            <a:r>
              <a:rPr kumimoji="1" lang="en-US" altLang="ja-JP" dirty="0" err="1" smtClean="0"/>
              <a:t>fg</a:t>
            </a:r>
            <a:endParaRPr kumimoji="1" lang="ja-JP" altLang="en-US" dirty="0"/>
          </a:p>
        </p:txBody>
      </p:sp>
      <p:sp>
        <p:nvSpPr>
          <p:cNvPr id="10" name="テキスト ボックス 9"/>
          <p:cNvSpPr txBox="1"/>
          <p:nvPr/>
        </p:nvSpPr>
        <p:spPr>
          <a:xfrm>
            <a:off x="3275856" y="3789040"/>
            <a:ext cx="288032" cy="369332"/>
          </a:xfrm>
          <a:prstGeom prst="rect">
            <a:avLst/>
          </a:prstGeom>
          <a:noFill/>
        </p:spPr>
        <p:txBody>
          <a:bodyPr wrap="square" rtlCol="0">
            <a:spAutoFit/>
          </a:bodyPr>
          <a:lstStyle/>
          <a:p>
            <a:r>
              <a:rPr lang="en-US" altLang="ja-JP" dirty="0" smtClean="0"/>
              <a:t>Θ</a:t>
            </a:r>
            <a:endParaRPr kumimoji="1" lang="ja-JP" altLang="en-US" dirty="0"/>
          </a:p>
        </p:txBody>
      </p:sp>
      <p:sp>
        <p:nvSpPr>
          <p:cNvPr id="12" name="テキスト ボックス 11"/>
          <p:cNvSpPr txBox="1"/>
          <p:nvPr/>
        </p:nvSpPr>
        <p:spPr>
          <a:xfrm>
            <a:off x="4788024" y="1633480"/>
            <a:ext cx="4211960" cy="3416320"/>
          </a:xfrm>
          <a:prstGeom prst="rect">
            <a:avLst/>
          </a:prstGeom>
          <a:noFill/>
        </p:spPr>
        <p:txBody>
          <a:bodyPr wrap="square" rtlCol="0">
            <a:spAutoFit/>
          </a:bodyPr>
          <a:lstStyle/>
          <a:p>
            <a:r>
              <a:rPr lang="ja-JP" altLang="en-US" sz="2400" dirty="0" smtClean="0"/>
              <a:t>　</a:t>
            </a:r>
            <a:endParaRPr lang="en-US" altLang="ja-JP" sz="3200" dirty="0" smtClean="0"/>
          </a:p>
          <a:p>
            <a:r>
              <a:rPr lang="en-US" altLang="ja-JP" sz="3200" dirty="0" err="1" smtClean="0"/>
              <a:t>T</a:t>
            </a:r>
            <a:r>
              <a:rPr lang="en-US" altLang="ja-JP" sz="3200" baseline="-25000" dirty="0" err="1" smtClean="0"/>
              <a:t>g</a:t>
            </a:r>
            <a:r>
              <a:rPr lang="en-US" altLang="ja-JP" sz="3200" dirty="0" smtClean="0"/>
              <a:t> </a:t>
            </a:r>
            <a:r>
              <a:rPr lang="en-US" altLang="ja-JP" sz="3200" dirty="0"/>
              <a:t>= </a:t>
            </a:r>
            <a:r>
              <a:rPr lang="en-US" altLang="ja-JP" sz="3200" dirty="0" err="1"/>
              <a:t>Rf</a:t>
            </a:r>
            <a:r>
              <a:rPr lang="en-US" altLang="ja-JP" sz="3200" baseline="-25000" dirty="0" err="1"/>
              <a:t>g</a:t>
            </a:r>
            <a:r>
              <a:rPr lang="en-US" altLang="ja-JP" sz="3200" dirty="0"/>
              <a:t> </a:t>
            </a:r>
            <a:r>
              <a:rPr lang="en-US" altLang="ja-JP" sz="3200" dirty="0" err="1"/>
              <a:t>cos</a:t>
            </a:r>
            <a:r>
              <a:rPr lang="en-US" altLang="ja-JP" sz="3200" dirty="0"/>
              <a:t>((</a:t>
            </a:r>
            <a:r>
              <a:rPr lang="ja-JP" altLang="ja-JP" sz="3200" dirty="0"/>
              <a:t>φ－Θ</a:t>
            </a:r>
            <a:r>
              <a:rPr lang="en-US" altLang="ja-JP" sz="3200" dirty="0"/>
              <a:t>)/2</a:t>
            </a:r>
            <a:r>
              <a:rPr lang="en-US" altLang="ja-JP" sz="3200" dirty="0" smtClean="0"/>
              <a:t>)</a:t>
            </a:r>
          </a:p>
          <a:p>
            <a:r>
              <a:rPr lang="ja-JP" altLang="en-US" sz="2400" dirty="0"/>
              <a:t>　</a:t>
            </a:r>
            <a:r>
              <a:rPr lang="en-US" altLang="ja-JP" sz="2400" dirty="0" smtClean="0"/>
              <a:t>※R</a:t>
            </a:r>
            <a:r>
              <a:rPr lang="ja-JP" altLang="en-US" sz="2400" dirty="0" smtClean="0"/>
              <a:t>は中心からおもりまでの距離</a:t>
            </a:r>
            <a:endParaRPr lang="ja-JP" altLang="ja-JP" sz="2400" dirty="0"/>
          </a:p>
          <a:p>
            <a:endParaRPr lang="en-US" altLang="ja-JP" sz="3200" dirty="0" smtClean="0"/>
          </a:p>
          <a:p>
            <a:r>
              <a:rPr lang="en-US" altLang="ja-JP" sz="3200" dirty="0" err="1" smtClean="0"/>
              <a:t>T</a:t>
            </a:r>
            <a:r>
              <a:rPr lang="en-US" altLang="ja-JP" sz="3200" baseline="-25000" dirty="0" err="1"/>
              <a:t>e</a:t>
            </a:r>
            <a:r>
              <a:rPr lang="en-US" altLang="ja-JP" sz="3200" dirty="0" smtClean="0"/>
              <a:t> </a:t>
            </a:r>
            <a:r>
              <a:rPr lang="en-US" altLang="ja-JP" sz="3200" dirty="0"/>
              <a:t>= H(</a:t>
            </a:r>
            <a:r>
              <a:rPr lang="ja-JP" altLang="ja-JP" sz="3200" dirty="0"/>
              <a:t>φ</a:t>
            </a:r>
            <a:r>
              <a:rPr lang="en-US" altLang="ja-JP" sz="3200" baseline="-25000" dirty="0"/>
              <a:t>0</a:t>
            </a:r>
            <a:r>
              <a:rPr lang="en-US" altLang="ja-JP" sz="3200" dirty="0"/>
              <a:t> –</a:t>
            </a:r>
            <a:r>
              <a:rPr lang="ja-JP" altLang="ja-JP" sz="3200" dirty="0"/>
              <a:t>φ</a:t>
            </a:r>
            <a:r>
              <a:rPr lang="en-US" altLang="ja-JP" sz="3200" dirty="0"/>
              <a:t>)</a:t>
            </a:r>
            <a:r>
              <a:rPr lang="ja-JP" altLang="ja-JP" sz="3200" dirty="0"/>
              <a:t>π</a:t>
            </a:r>
            <a:r>
              <a:rPr lang="en-US" altLang="ja-JP" sz="3200" dirty="0"/>
              <a:t>r</a:t>
            </a:r>
            <a:r>
              <a:rPr lang="en-US" altLang="ja-JP" sz="3200" baseline="30000" dirty="0"/>
              <a:t>4</a:t>
            </a:r>
            <a:r>
              <a:rPr lang="en-US" altLang="ja-JP" sz="3200" dirty="0"/>
              <a:t> / 2L</a:t>
            </a:r>
            <a:endParaRPr lang="ja-JP" altLang="ja-JP" sz="3200" dirty="0"/>
          </a:p>
          <a:p>
            <a:r>
              <a:rPr lang="ja-JP" altLang="en-US" sz="2400" dirty="0" smtClean="0"/>
              <a:t>　</a:t>
            </a:r>
            <a:r>
              <a:rPr lang="en-US" altLang="ja-JP" sz="2400" dirty="0" smtClean="0"/>
              <a:t>※H</a:t>
            </a:r>
            <a:r>
              <a:rPr lang="ja-JP" altLang="en-US" sz="2400" dirty="0" smtClean="0"/>
              <a:t>はタングステンの剛性率</a:t>
            </a:r>
            <a:endParaRPr lang="en-US" altLang="ja-JP" sz="2400" dirty="0" smtClean="0"/>
          </a:p>
          <a:p>
            <a:r>
              <a:rPr lang="ja-JP" altLang="en-US" sz="2400" dirty="0"/>
              <a:t>　</a:t>
            </a:r>
            <a:r>
              <a:rPr lang="ja-JP" altLang="en-US" sz="2400" dirty="0" smtClean="0"/>
              <a:t>　　</a:t>
            </a:r>
            <a:r>
              <a:rPr lang="en-US" altLang="ja-JP" sz="2400" dirty="0" smtClean="0"/>
              <a:t>L</a:t>
            </a:r>
            <a:r>
              <a:rPr lang="ja-JP" altLang="en-US" sz="2400" dirty="0" smtClean="0"/>
              <a:t>はワイヤーの長さ</a:t>
            </a:r>
            <a:endParaRPr lang="ja-JP" altLang="ja-JP"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4" name="Picture 2" descr="C:\Users\takefumi\Pictures\P1slidepic.png"/>
          <p:cNvPicPr>
            <a:picLocks noGrp="1" noChangeAspect="1" noChangeArrowheads="1"/>
          </p:cNvPicPr>
          <p:nvPr>
            <p:ph idx="1"/>
          </p:nvPr>
        </p:nvPicPr>
        <p:blipFill>
          <a:blip r:embed="rId3" cstate="print"/>
          <a:srcRect/>
          <a:stretch>
            <a:fillRect/>
          </a:stretch>
        </p:blipFill>
        <p:spPr bwMode="auto">
          <a:xfrm>
            <a:off x="0" y="1340768"/>
            <a:ext cx="5291339" cy="5291339"/>
          </a:xfrm>
          <a:prstGeom prst="rect">
            <a:avLst/>
          </a:prstGeom>
          <a:noFill/>
        </p:spPr>
      </p:pic>
      <p:sp>
        <p:nvSpPr>
          <p:cNvPr id="5" name="テキスト ボックス 4"/>
          <p:cNvSpPr txBox="1"/>
          <p:nvPr/>
        </p:nvSpPr>
        <p:spPr>
          <a:xfrm>
            <a:off x="2123728" y="2780928"/>
            <a:ext cx="792088" cy="369332"/>
          </a:xfrm>
          <a:prstGeom prst="rect">
            <a:avLst/>
          </a:prstGeom>
          <a:noFill/>
        </p:spPr>
        <p:txBody>
          <a:bodyPr wrap="square" rtlCol="0">
            <a:spAutoFit/>
          </a:bodyPr>
          <a:lstStyle/>
          <a:p>
            <a:r>
              <a:rPr lang="ja-JP" altLang="ja-JP" dirty="0" smtClean="0"/>
              <a:t>φ</a:t>
            </a:r>
            <a:r>
              <a:rPr lang="en-US" altLang="ja-JP" baseline="-25000" dirty="0" smtClean="0"/>
              <a:t>0</a:t>
            </a:r>
            <a:endParaRPr kumimoji="1" lang="ja-JP" altLang="en-US" dirty="0"/>
          </a:p>
        </p:txBody>
      </p:sp>
      <p:sp>
        <p:nvSpPr>
          <p:cNvPr id="6" name="テキスト ボックス 5"/>
          <p:cNvSpPr txBox="1"/>
          <p:nvPr/>
        </p:nvSpPr>
        <p:spPr>
          <a:xfrm>
            <a:off x="2555776" y="3429000"/>
            <a:ext cx="360040" cy="369332"/>
          </a:xfrm>
          <a:prstGeom prst="rect">
            <a:avLst/>
          </a:prstGeom>
          <a:noFill/>
        </p:spPr>
        <p:txBody>
          <a:bodyPr wrap="square" rtlCol="0">
            <a:spAutoFit/>
          </a:bodyPr>
          <a:lstStyle/>
          <a:p>
            <a:r>
              <a:rPr kumimoji="1" lang="en-US" altLang="ja-JP" dirty="0" smtClean="0"/>
              <a:t>φ</a:t>
            </a:r>
            <a:endParaRPr kumimoji="1" lang="ja-JP" altLang="en-US" dirty="0"/>
          </a:p>
        </p:txBody>
      </p:sp>
      <p:sp>
        <p:nvSpPr>
          <p:cNvPr id="7" name="テキスト ボックス 6"/>
          <p:cNvSpPr txBox="1"/>
          <p:nvPr/>
        </p:nvSpPr>
        <p:spPr>
          <a:xfrm>
            <a:off x="3059832" y="1628800"/>
            <a:ext cx="504056" cy="369332"/>
          </a:xfrm>
          <a:prstGeom prst="rect">
            <a:avLst/>
          </a:prstGeom>
          <a:noFill/>
        </p:spPr>
        <p:txBody>
          <a:bodyPr wrap="square" rtlCol="0">
            <a:spAutoFit/>
          </a:bodyPr>
          <a:lstStyle/>
          <a:p>
            <a:r>
              <a:rPr kumimoji="1" lang="en-US" altLang="ja-JP" dirty="0" err="1" smtClean="0"/>
              <a:t>Tw</a:t>
            </a:r>
            <a:endParaRPr kumimoji="1" lang="ja-JP" altLang="en-US" dirty="0"/>
          </a:p>
        </p:txBody>
      </p:sp>
      <p:sp>
        <p:nvSpPr>
          <p:cNvPr id="8" name="テキスト ボックス 7"/>
          <p:cNvSpPr txBox="1"/>
          <p:nvPr/>
        </p:nvSpPr>
        <p:spPr>
          <a:xfrm>
            <a:off x="3851920" y="2060848"/>
            <a:ext cx="432048" cy="369332"/>
          </a:xfrm>
          <a:prstGeom prst="rect">
            <a:avLst/>
          </a:prstGeom>
          <a:noFill/>
        </p:spPr>
        <p:txBody>
          <a:bodyPr wrap="square" rtlCol="0">
            <a:spAutoFit/>
          </a:bodyPr>
          <a:lstStyle/>
          <a:p>
            <a:r>
              <a:rPr kumimoji="1" lang="en-US" altLang="ja-JP" dirty="0" err="1" smtClean="0"/>
              <a:t>Tg</a:t>
            </a:r>
            <a:endParaRPr kumimoji="1" lang="ja-JP" altLang="en-US" dirty="0"/>
          </a:p>
        </p:txBody>
      </p:sp>
      <p:sp>
        <p:nvSpPr>
          <p:cNvPr id="9" name="テキスト ボックス 8"/>
          <p:cNvSpPr txBox="1"/>
          <p:nvPr/>
        </p:nvSpPr>
        <p:spPr>
          <a:xfrm>
            <a:off x="3707904" y="2852936"/>
            <a:ext cx="360040" cy="369332"/>
          </a:xfrm>
          <a:prstGeom prst="rect">
            <a:avLst/>
          </a:prstGeom>
          <a:noFill/>
        </p:spPr>
        <p:txBody>
          <a:bodyPr wrap="square" rtlCol="0">
            <a:spAutoFit/>
          </a:bodyPr>
          <a:lstStyle/>
          <a:p>
            <a:r>
              <a:rPr kumimoji="1" lang="en-US" altLang="ja-JP" dirty="0" err="1" smtClean="0"/>
              <a:t>fg</a:t>
            </a:r>
            <a:endParaRPr kumimoji="1" lang="ja-JP" altLang="en-US" dirty="0"/>
          </a:p>
        </p:txBody>
      </p:sp>
      <p:sp>
        <p:nvSpPr>
          <p:cNvPr id="10" name="テキスト ボックス 9"/>
          <p:cNvSpPr txBox="1"/>
          <p:nvPr/>
        </p:nvSpPr>
        <p:spPr>
          <a:xfrm>
            <a:off x="3275856" y="3789040"/>
            <a:ext cx="288032" cy="369332"/>
          </a:xfrm>
          <a:prstGeom prst="rect">
            <a:avLst/>
          </a:prstGeom>
          <a:noFill/>
        </p:spPr>
        <p:txBody>
          <a:bodyPr wrap="square" rtlCol="0">
            <a:spAutoFit/>
          </a:bodyPr>
          <a:lstStyle/>
          <a:p>
            <a:r>
              <a:rPr lang="en-US" altLang="ja-JP" dirty="0" smtClean="0"/>
              <a:t>Θ</a:t>
            </a:r>
            <a:endParaRPr kumimoji="1" lang="ja-JP" altLang="en-US" dirty="0"/>
          </a:p>
        </p:txBody>
      </p:sp>
      <p:sp>
        <p:nvSpPr>
          <p:cNvPr id="12" name="テキスト ボックス 11"/>
          <p:cNvSpPr txBox="1"/>
          <p:nvPr/>
        </p:nvSpPr>
        <p:spPr>
          <a:xfrm>
            <a:off x="4932040" y="2204864"/>
            <a:ext cx="4211960" cy="2923877"/>
          </a:xfrm>
          <a:prstGeom prst="rect">
            <a:avLst/>
          </a:prstGeom>
          <a:noFill/>
        </p:spPr>
        <p:txBody>
          <a:bodyPr wrap="square" rtlCol="0">
            <a:spAutoFit/>
          </a:bodyPr>
          <a:lstStyle/>
          <a:p>
            <a:r>
              <a:rPr lang="ja-JP" altLang="en-US" sz="2400" dirty="0" smtClean="0"/>
              <a:t>ただし、</a:t>
            </a:r>
            <a:r>
              <a:rPr lang="en-US" altLang="ja-JP" sz="2400" dirty="0"/>
              <a:t> </a:t>
            </a:r>
            <a:r>
              <a:rPr lang="ja-JP" altLang="en-US" sz="2400" dirty="0" smtClean="0"/>
              <a:t>実際に</a:t>
            </a:r>
            <a:r>
              <a:rPr lang="en-US" altLang="ja-JP" sz="2400" dirty="0"/>
              <a:t>T</a:t>
            </a:r>
            <a:r>
              <a:rPr lang="en-US" altLang="ja-JP" sz="2400" baseline="-25000" dirty="0"/>
              <a:t>w</a:t>
            </a:r>
            <a:r>
              <a:rPr lang="ja-JP" altLang="en-US" sz="2400" dirty="0" smtClean="0"/>
              <a:t>は</a:t>
            </a:r>
            <a:r>
              <a:rPr lang="en-US" altLang="ja-JP" sz="2400" dirty="0" smtClean="0"/>
              <a:t>…</a:t>
            </a:r>
          </a:p>
          <a:p>
            <a:endParaRPr lang="en-US" altLang="ja-JP" sz="2400" dirty="0" smtClean="0"/>
          </a:p>
          <a:p>
            <a:r>
              <a:rPr lang="en-US" altLang="ja-JP" sz="3200" dirty="0" err="1" smtClean="0"/>
              <a:t>T</a:t>
            </a:r>
            <a:r>
              <a:rPr lang="en-US" altLang="ja-JP" sz="3200" baseline="-25000" dirty="0" err="1"/>
              <a:t>e</a:t>
            </a:r>
            <a:r>
              <a:rPr lang="en-US" altLang="ja-JP" sz="3200" dirty="0" smtClean="0"/>
              <a:t>= H(</a:t>
            </a:r>
            <a:r>
              <a:rPr lang="ja-JP" altLang="ja-JP" sz="3200" dirty="0" smtClean="0"/>
              <a:t>φ</a:t>
            </a:r>
            <a:r>
              <a:rPr lang="en-US" altLang="ja-JP" sz="3200" baseline="-25000" dirty="0" smtClean="0"/>
              <a:t>0</a:t>
            </a:r>
            <a:r>
              <a:rPr lang="en-US" altLang="ja-JP" sz="3200" dirty="0" smtClean="0"/>
              <a:t> –</a:t>
            </a:r>
            <a:r>
              <a:rPr lang="ja-JP" altLang="ja-JP" sz="3200" dirty="0" smtClean="0"/>
              <a:t>φ</a:t>
            </a:r>
            <a:r>
              <a:rPr lang="en-US" altLang="ja-JP" sz="3200" dirty="0" smtClean="0"/>
              <a:t>)</a:t>
            </a:r>
            <a:r>
              <a:rPr lang="ja-JP" altLang="ja-JP" sz="3200" dirty="0" smtClean="0"/>
              <a:t>π</a:t>
            </a:r>
            <a:r>
              <a:rPr lang="en-US" altLang="ja-JP" sz="3200" dirty="0" smtClean="0"/>
              <a:t>r</a:t>
            </a:r>
            <a:r>
              <a:rPr lang="en-US" altLang="ja-JP" sz="3200" baseline="30000" dirty="0" smtClean="0"/>
              <a:t>4</a:t>
            </a:r>
            <a:r>
              <a:rPr lang="en-US" altLang="ja-JP" sz="3200" dirty="0" smtClean="0"/>
              <a:t> / 2L</a:t>
            </a:r>
            <a:endParaRPr lang="ja-JP" altLang="ja-JP" sz="3200" dirty="0" smtClean="0"/>
          </a:p>
          <a:p>
            <a:r>
              <a:rPr lang="ja-JP" altLang="en-US" sz="3200" dirty="0" smtClean="0"/>
              <a:t>　　</a:t>
            </a:r>
            <a:r>
              <a:rPr lang="en-US" altLang="ja-JP" sz="3200" dirty="0" smtClean="0"/>
              <a:t>= </a:t>
            </a:r>
            <a:r>
              <a:rPr lang="en-US" altLang="ja-JP" sz="3200" dirty="0" err="1" smtClean="0"/>
              <a:t>kθ</a:t>
            </a:r>
            <a:endParaRPr lang="en-US" altLang="ja-JP" sz="3200" dirty="0" smtClean="0"/>
          </a:p>
          <a:p>
            <a:endParaRPr lang="en-US" altLang="ja-JP" sz="2400" dirty="0"/>
          </a:p>
          <a:p>
            <a:r>
              <a:rPr lang="ja-JP" altLang="en-US" sz="2400" dirty="0" smtClean="0"/>
              <a:t>この</a:t>
            </a:r>
            <a:r>
              <a:rPr lang="en-US" altLang="ja-JP" sz="2400" dirty="0" smtClean="0"/>
              <a:t>k</a:t>
            </a:r>
            <a:r>
              <a:rPr lang="ja-JP" altLang="en-US" sz="2400" dirty="0" smtClean="0"/>
              <a:t>を重力なしの単振動より計算（後述）</a:t>
            </a:r>
            <a:endParaRPr lang="en-US" altLang="ja-JP" sz="2400" dirty="0" smtClean="0"/>
          </a:p>
        </p:txBody>
      </p:sp>
    </p:spTree>
    <p:extLst>
      <p:ext uri="{BB962C8B-B14F-4D97-AF65-F5344CB8AC3E}">
        <p14:creationId xmlns:p14="http://schemas.microsoft.com/office/powerpoint/2010/main" val="315986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4" name="Picture 2" descr="C:\Users\takefumi\Pictures\P1slidepic.png"/>
          <p:cNvPicPr>
            <a:picLocks noGrp="1" noChangeAspect="1" noChangeArrowheads="1"/>
          </p:cNvPicPr>
          <p:nvPr>
            <p:ph idx="1"/>
          </p:nvPr>
        </p:nvPicPr>
        <p:blipFill>
          <a:blip r:embed="rId3" cstate="print"/>
          <a:srcRect/>
          <a:stretch>
            <a:fillRect/>
          </a:stretch>
        </p:blipFill>
        <p:spPr bwMode="auto">
          <a:xfrm>
            <a:off x="0" y="1340768"/>
            <a:ext cx="5291339" cy="5291339"/>
          </a:xfrm>
          <a:prstGeom prst="rect">
            <a:avLst/>
          </a:prstGeom>
          <a:noFill/>
        </p:spPr>
      </p:pic>
      <p:sp>
        <p:nvSpPr>
          <p:cNvPr id="5" name="テキスト ボックス 4"/>
          <p:cNvSpPr txBox="1"/>
          <p:nvPr/>
        </p:nvSpPr>
        <p:spPr>
          <a:xfrm>
            <a:off x="2123728" y="2780928"/>
            <a:ext cx="792088" cy="369332"/>
          </a:xfrm>
          <a:prstGeom prst="rect">
            <a:avLst/>
          </a:prstGeom>
          <a:noFill/>
        </p:spPr>
        <p:txBody>
          <a:bodyPr wrap="square" rtlCol="0">
            <a:spAutoFit/>
          </a:bodyPr>
          <a:lstStyle/>
          <a:p>
            <a:r>
              <a:rPr lang="ja-JP" altLang="ja-JP" dirty="0" smtClean="0"/>
              <a:t>φ</a:t>
            </a:r>
            <a:r>
              <a:rPr lang="en-US" altLang="ja-JP" baseline="-25000" dirty="0" smtClean="0"/>
              <a:t>0</a:t>
            </a:r>
            <a:endParaRPr kumimoji="1" lang="ja-JP" altLang="en-US" dirty="0"/>
          </a:p>
        </p:txBody>
      </p:sp>
      <p:sp>
        <p:nvSpPr>
          <p:cNvPr id="6" name="テキスト ボックス 5"/>
          <p:cNvSpPr txBox="1"/>
          <p:nvPr/>
        </p:nvSpPr>
        <p:spPr>
          <a:xfrm>
            <a:off x="2555776" y="3429000"/>
            <a:ext cx="360040" cy="369332"/>
          </a:xfrm>
          <a:prstGeom prst="rect">
            <a:avLst/>
          </a:prstGeom>
          <a:noFill/>
        </p:spPr>
        <p:txBody>
          <a:bodyPr wrap="square" rtlCol="0">
            <a:spAutoFit/>
          </a:bodyPr>
          <a:lstStyle/>
          <a:p>
            <a:r>
              <a:rPr kumimoji="1" lang="en-US" altLang="ja-JP" dirty="0" smtClean="0"/>
              <a:t>φ</a:t>
            </a:r>
            <a:endParaRPr kumimoji="1" lang="ja-JP" altLang="en-US" dirty="0"/>
          </a:p>
        </p:txBody>
      </p:sp>
      <p:sp>
        <p:nvSpPr>
          <p:cNvPr id="7" name="テキスト ボックス 6"/>
          <p:cNvSpPr txBox="1"/>
          <p:nvPr/>
        </p:nvSpPr>
        <p:spPr>
          <a:xfrm>
            <a:off x="3059832" y="1628800"/>
            <a:ext cx="504056" cy="369332"/>
          </a:xfrm>
          <a:prstGeom prst="rect">
            <a:avLst/>
          </a:prstGeom>
          <a:noFill/>
        </p:spPr>
        <p:txBody>
          <a:bodyPr wrap="square" rtlCol="0">
            <a:spAutoFit/>
          </a:bodyPr>
          <a:lstStyle/>
          <a:p>
            <a:r>
              <a:rPr kumimoji="1" lang="en-US" altLang="ja-JP" dirty="0" err="1" smtClean="0"/>
              <a:t>Tw</a:t>
            </a:r>
            <a:endParaRPr kumimoji="1" lang="ja-JP" altLang="en-US" dirty="0"/>
          </a:p>
        </p:txBody>
      </p:sp>
      <p:sp>
        <p:nvSpPr>
          <p:cNvPr id="8" name="テキスト ボックス 7"/>
          <p:cNvSpPr txBox="1"/>
          <p:nvPr/>
        </p:nvSpPr>
        <p:spPr>
          <a:xfrm>
            <a:off x="3851920" y="2060848"/>
            <a:ext cx="432048" cy="369332"/>
          </a:xfrm>
          <a:prstGeom prst="rect">
            <a:avLst/>
          </a:prstGeom>
          <a:noFill/>
        </p:spPr>
        <p:txBody>
          <a:bodyPr wrap="square" rtlCol="0">
            <a:spAutoFit/>
          </a:bodyPr>
          <a:lstStyle/>
          <a:p>
            <a:r>
              <a:rPr kumimoji="1" lang="en-US" altLang="ja-JP" dirty="0" err="1" smtClean="0"/>
              <a:t>Tg</a:t>
            </a:r>
            <a:endParaRPr kumimoji="1" lang="ja-JP" altLang="en-US" dirty="0"/>
          </a:p>
        </p:txBody>
      </p:sp>
      <p:sp>
        <p:nvSpPr>
          <p:cNvPr id="9" name="テキスト ボックス 8"/>
          <p:cNvSpPr txBox="1"/>
          <p:nvPr/>
        </p:nvSpPr>
        <p:spPr>
          <a:xfrm>
            <a:off x="3707904" y="2852936"/>
            <a:ext cx="360040" cy="369332"/>
          </a:xfrm>
          <a:prstGeom prst="rect">
            <a:avLst/>
          </a:prstGeom>
          <a:noFill/>
        </p:spPr>
        <p:txBody>
          <a:bodyPr wrap="square" rtlCol="0">
            <a:spAutoFit/>
          </a:bodyPr>
          <a:lstStyle/>
          <a:p>
            <a:r>
              <a:rPr kumimoji="1" lang="en-US" altLang="ja-JP" dirty="0" err="1" smtClean="0"/>
              <a:t>fg</a:t>
            </a:r>
            <a:endParaRPr kumimoji="1" lang="ja-JP" altLang="en-US" dirty="0"/>
          </a:p>
        </p:txBody>
      </p:sp>
      <p:sp>
        <p:nvSpPr>
          <p:cNvPr id="10" name="テキスト ボックス 9"/>
          <p:cNvSpPr txBox="1"/>
          <p:nvPr/>
        </p:nvSpPr>
        <p:spPr>
          <a:xfrm>
            <a:off x="3275856" y="3789040"/>
            <a:ext cx="288032" cy="369332"/>
          </a:xfrm>
          <a:prstGeom prst="rect">
            <a:avLst/>
          </a:prstGeom>
          <a:noFill/>
        </p:spPr>
        <p:txBody>
          <a:bodyPr wrap="square" rtlCol="0">
            <a:spAutoFit/>
          </a:bodyPr>
          <a:lstStyle/>
          <a:p>
            <a:r>
              <a:rPr lang="en-US" altLang="ja-JP" dirty="0" smtClean="0"/>
              <a:t>Θ</a:t>
            </a:r>
            <a:endParaRPr kumimoji="1" lang="ja-JP" altLang="en-US" dirty="0"/>
          </a:p>
        </p:txBody>
      </p:sp>
      <p:sp>
        <p:nvSpPr>
          <p:cNvPr id="12" name="テキスト ボックス 11"/>
          <p:cNvSpPr txBox="1"/>
          <p:nvPr/>
        </p:nvSpPr>
        <p:spPr>
          <a:xfrm>
            <a:off x="4499992" y="4077072"/>
            <a:ext cx="4464496" cy="2185214"/>
          </a:xfrm>
          <a:prstGeom prst="rect">
            <a:avLst/>
          </a:prstGeom>
          <a:noFill/>
        </p:spPr>
        <p:txBody>
          <a:bodyPr wrap="square" rtlCol="0">
            <a:spAutoFit/>
          </a:bodyPr>
          <a:lstStyle/>
          <a:p>
            <a:r>
              <a:rPr lang="ja-JP" altLang="en-US" sz="2800" dirty="0" smtClean="0"/>
              <a:t>よって、</a:t>
            </a:r>
            <a:r>
              <a:rPr lang="en-US" altLang="ja-JP" sz="2800" dirty="0" smtClean="0"/>
              <a:t>φ</a:t>
            </a:r>
            <a:r>
              <a:rPr lang="ja-JP" altLang="en-US" sz="2800" dirty="0" smtClean="0"/>
              <a:t>と</a:t>
            </a:r>
            <a:r>
              <a:rPr lang="en-US" altLang="ja-JP" sz="2800" dirty="0" smtClean="0"/>
              <a:t>Θ</a:t>
            </a:r>
            <a:r>
              <a:rPr lang="ja-JP" altLang="en-US" sz="2800" dirty="0" smtClean="0"/>
              <a:t>は</a:t>
            </a:r>
            <a:endParaRPr lang="en-US" altLang="ja-JP" sz="2800" dirty="0" smtClean="0"/>
          </a:p>
          <a:p>
            <a:r>
              <a:rPr lang="en-US" altLang="ja-JP" sz="4400" dirty="0" err="1" smtClean="0"/>
              <a:t>T</a:t>
            </a:r>
            <a:r>
              <a:rPr lang="en-US" altLang="ja-JP" sz="4400" baseline="-25000" dirty="0" err="1" smtClean="0"/>
              <a:t>g</a:t>
            </a:r>
            <a:r>
              <a:rPr lang="en-US" altLang="ja-JP" sz="4400" dirty="0" smtClean="0"/>
              <a:t>=2T</a:t>
            </a:r>
            <a:r>
              <a:rPr lang="en-US" altLang="ja-JP" sz="4400" baseline="-25000" dirty="0" smtClean="0"/>
              <a:t>e</a:t>
            </a:r>
            <a:r>
              <a:rPr lang="en-US" altLang="ja-JP" sz="4400" dirty="0" smtClean="0"/>
              <a:t> </a:t>
            </a:r>
            <a:endParaRPr lang="ja-JP" altLang="ja-JP" sz="4400" dirty="0" smtClean="0"/>
          </a:p>
          <a:p>
            <a:r>
              <a:rPr lang="ja-JP" altLang="en-US" sz="2800" dirty="0" smtClean="0"/>
              <a:t>という線</a:t>
            </a:r>
            <a:r>
              <a:rPr lang="en-US" altLang="ja-JP" sz="2800" dirty="0" smtClean="0"/>
              <a:t>(</a:t>
            </a:r>
            <a:r>
              <a:rPr lang="ja-JP" altLang="en-US" sz="2800" dirty="0" smtClean="0"/>
              <a:t>グラフ</a:t>
            </a:r>
            <a:r>
              <a:rPr lang="en-US" altLang="ja-JP" sz="2800" dirty="0" smtClean="0"/>
              <a:t>)</a:t>
            </a:r>
            <a:r>
              <a:rPr lang="ja-JP" altLang="en-US" sz="2800" dirty="0" smtClean="0"/>
              <a:t>に乗るはず</a:t>
            </a:r>
            <a:r>
              <a:rPr lang="ja-JP" altLang="en-US" sz="3600" dirty="0" smtClean="0"/>
              <a:t>。</a:t>
            </a:r>
            <a:endParaRPr lang="en-US" altLang="ja-JP" sz="3600" dirty="0" smtClean="0"/>
          </a:p>
          <a:p>
            <a:endParaRPr lang="ja-JP" altLang="ja-JP"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6" name="図 5" descr="IMG_0595.JPG"/>
          <p:cNvPicPr>
            <a:picLocks noGrp="1" noChangeAspect="1"/>
          </p:cNvPicPr>
          <p:nvPr isPhoto="1"/>
        </p:nvPicPr>
        <p:blipFill>
          <a:blip r:embed="rId3" cstate="print">
            <a:lum/>
          </a:blip>
          <a:stretch>
            <a:fillRect/>
          </a:stretch>
        </p:blipFill>
        <p:spPr>
          <a:xfrm rot="5400000">
            <a:off x="-198530" y="1862826"/>
            <a:ext cx="5328592" cy="3996444"/>
          </a:xfrm>
          <a:prstGeom prst="rect">
            <a:avLst/>
          </a:prstGeom>
          <a:noFill/>
          <a:ln>
            <a:noFill/>
          </a:ln>
        </p:spPr>
      </p:pic>
      <p:sp>
        <p:nvSpPr>
          <p:cNvPr id="7" name="テキスト ボックス 6"/>
          <p:cNvSpPr txBox="1"/>
          <p:nvPr/>
        </p:nvSpPr>
        <p:spPr>
          <a:xfrm>
            <a:off x="5004048" y="1340768"/>
            <a:ext cx="3672408" cy="3416320"/>
          </a:xfrm>
          <a:prstGeom prst="rect">
            <a:avLst/>
          </a:prstGeom>
          <a:noFill/>
        </p:spPr>
        <p:txBody>
          <a:bodyPr wrap="square" rtlCol="0">
            <a:spAutoFit/>
          </a:bodyPr>
          <a:lstStyle/>
          <a:p>
            <a:r>
              <a:rPr kumimoji="1" lang="en-US" altLang="ja-JP" sz="3600" dirty="0" smtClean="0"/>
              <a:t>【</a:t>
            </a:r>
            <a:r>
              <a:rPr kumimoji="1" lang="ja-JP" altLang="en-US" sz="3600" dirty="0" smtClean="0"/>
              <a:t>全体図</a:t>
            </a:r>
            <a:r>
              <a:rPr kumimoji="1" lang="en-US" altLang="ja-JP" sz="3600" dirty="0" smtClean="0"/>
              <a:t>】</a:t>
            </a:r>
          </a:p>
          <a:p>
            <a:r>
              <a:rPr lang="ja-JP" altLang="en-US" sz="3600" dirty="0" smtClean="0"/>
              <a:t>・</a:t>
            </a:r>
            <a:r>
              <a:rPr kumimoji="1" lang="ja-JP" altLang="en-US" sz="3600" dirty="0" smtClean="0"/>
              <a:t>フレーム</a:t>
            </a:r>
            <a:endParaRPr kumimoji="1" lang="en-US" altLang="ja-JP" sz="3600" dirty="0" smtClean="0"/>
          </a:p>
          <a:p>
            <a:endParaRPr lang="en-US" altLang="ja-JP" sz="3600" dirty="0" smtClean="0"/>
          </a:p>
          <a:p>
            <a:r>
              <a:rPr lang="ja-JP" altLang="en-US" sz="3600" dirty="0" smtClean="0"/>
              <a:t>・風除け</a:t>
            </a:r>
            <a:endParaRPr lang="en-US" altLang="ja-JP" sz="3600" dirty="0" smtClean="0"/>
          </a:p>
          <a:p>
            <a:endParaRPr kumimoji="1" lang="en-US" altLang="ja-JP" sz="3600" dirty="0" smtClean="0"/>
          </a:p>
          <a:p>
            <a:r>
              <a:rPr kumimoji="1" lang="ja-JP" altLang="en-US" sz="3600" dirty="0" smtClean="0"/>
              <a:t>・防振台</a:t>
            </a:r>
            <a:endParaRPr kumimoji="1" lang="ja-JP" alt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sp>
        <p:nvSpPr>
          <p:cNvPr id="7" name="テキスト ボックス 6"/>
          <p:cNvSpPr txBox="1"/>
          <p:nvPr/>
        </p:nvSpPr>
        <p:spPr>
          <a:xfrm>
            <a:off x="5004048" y="1340768"/>
            <a:ext cx="3672408" cy="5016758"/>
          </a:xfrm>
          <a:prstGeom prst="rect">
            <a:avLst/>
          </a:prstGeom>
          <a:noFill/>
        </p:spPr>
        <p:txBody>
          <a:bodyPr wrap="square" rtlCol="0">
            <a:spAutoFit/>
          </a:bodyPr>
          <a:lstStyle/>
          <a:p>
            <a:r>
              <a:rPr kumimoji="1" lang="en-US" altLang="ja-JP" sz="3600" dirty="0" smtClean="0"/>
              <a:t>【</a:t>
            </a:r>
            <a:r>
              <a:rPr lang="ja-JP" altLang="en-US" sz="3600" dirty="0"/>
              <a:t>本体</a:t>
            </a:r>
            <a:r>
              <a:rPr kumimoji="1" lang="en-US" altLang="ja-JP" sz="3600" dirty="0" smtClean="0"/>
              <a:t>】</a:t>
            </a:r>
          </a:p>
          <a:p>
            <a:r>
              <a:rPr kumimoji="1" lang="ja-JP" altLang="en-US" sz="3600" dirty="0" smtClean="0"/>
              <a:t>・プラスチック</a:t>
            </a:r>
            <a:endParaRPr kumimoji="1" lang="en-US" altLang="ja-JP" sz="3600" dirty="0" smtClean="0"/>
          </a:p>
          <a:p>
            <a:r>
              <a:rPr lang="ja-JP" altLang="en-US" sz="3600" dirty="0"/>
              <a:t>　</a:t>
            </a:r>
            <a:r>
              <a:rPr lang="ja-JP" altLang="en-US" sz="3600" dirty="0" smtClean="0"/>
              <a:t>　　　　</a:t>
            </a:r>
            <a:r>
              <a:rPr kumimoji="1" lang="ja-JP" altLang="en-US" sz="3600" dirty="0" smtClean="0"/>
              <a:t>フレーム</a:t>
            </a:r>
            <a:endParaRPr kumimoji="1" lang="en-US" altLang="ja-JP" sz="3600" dirty="0" smtClean="0"/>
          </a:p>
          <a:p>
            <a:r>
              <a:rPr lang="ja-JP" altLang="en-US" sz="2800" dirty="0" smtClean="0"/>
              <a:t>　</a:t>
            </a:r>
            <a:r>
              <a:rPr lang="en-US" altLang="ja-JP" sz="2800" dirty="0" smtClean="0"/>
              <a:t>※</a:t>
            </a:r>
            <a:r>
              <a:rPr lang="ja-JP" altLang="en-US" sz="2800" dirty="0" smtClean="0"/>
              <a:t>下げ振り間の長さ</a:t>
            </a:r>
            <a:endParaRPr lang="en-US" altLang="ja-JP" sz="2800" dirty="0" smtClean="0"/>
          </a:p>
          <a:p>
            <a:r>
              <a:rPr lang="ja-JP" altLang="en-US" sz="2800" dirty="0" smtClean="0"/>
              <a:t>　　　　　　</a:t>
            </a:r>
            <a:r>
              <a:rPr lang="en-US" altLang="ja-JP" sz="2800" dirty="0" smtClean="0"/>
              <a:t>30cm</a:t>
            </a:r>
          </a:p>
          <a:p>
            <a:r>
              <a:rPr lang="en-US" altLang="ja-JP" sz="2800" dirty="0" smtClean="0"/>
              <a:t>    </a:t>
            </a:r>
          </a:p>
          <a:p>
            <a:r>
              <a:rPr kumimoji="1" lang="ja-JP" altLang="en-US" sz="3600" dirty="0" smtClean="0"/>
              <a:t>・タングステン</a:t>
            </a:r>
            <a:endParaRPr kumimoji="1" lang="en-US" altLang="ja-JP" sz="3600" dirty="0" smtClean="0"/>
          </a:p>
          <a:p>
            <a:r>
              <a:rPr lang="ja-JP" altLang="en-US" sz="3600" dirty="0"/>
              <a:t>　</a:t>
            </a:r>
            <a:r>
              <a:rPr lang="ja-JP" altLang="en-US" sz="3600" dirty="0" smtClean="0"/>
              <a:t>　　　　ワイヤー</a:t>
            </a:r>
            <a:endParaRPr lang="en-US" altLang="ja-JP" sz="3600" dirty="0" smtClean="0"/>
          </a:p>
          <a:p>
            <a:r>
              <a:rPr lang="ja-JP" altLang="en-US" sz="2800" dirty="0"/>
              <a:t>　</a:t>
            </a:r>
            <a:r>
              <a:rPr lang="en-US" altLang="ja-JP" sz="2800" dirty="0" smtClean="0"/>
              <a:t>※</a:t>
            </a:r>
            <a:r>
              <a:rPr lang="ja-JP" altLang="en-US" sz="2800" dirty="0"/>
              <a:t>直径</a:t>
            </a:r>
            <a:r>
              <a:rPr kumimoji="1" lang="en-US" altLang="ja-JP" sz="2800" dirty="0" smtClean="0"/>
              <a:t>0.1mm</a:t>
            </a:r>
          </a:p>
          <a:p>
            <a:r>
              <a:rPr lang="ja-JP" altLang="en-US" sz="2800" dirty="0" smtClean="0"/>
              <a:t>　</a:t>
            </a:r>
            <a:r>
              <a:rPr lang="en-US" altLang="ja-JP" sz="2800" dirty="0" smtClean="0"/>
              <a:t>※</a:t>
            </a:r>
            <a:r>
              <a:rPr lang="ja-JP" altLang="en-US" sz="2800" dirty="0" smtClean="0"/>
              <a:t>長さ</a:t>
            </a:r>
            <a:r>
              <a:rPr lang="en-US" altLang="ja-JP" sz="2800" dirty="0" smtClean="0"/>
              <a:t>87cm</a:t>
            </a:r>
            <a:r>
              <a:rPr lang="ja-JP" altLang="en-US" sz="2800" dirty="0" err="1" smtClean="0"/>
              <a:t>ほど</a:t>
            </a:r>
            <a:r>
              <a:rPr lang="en-US" altLang="ja-JP" dirty="0" smtClean="0"/>
              <a:t>※</a:t>
            </a:r>
            <a:endParaRPr kumimoji="1" lang="en-US" altLang="ja-JP" dirty="0" smtClean="0"/>
          </a:p>
        </p:txBody>
      </p:sp>
      <p:pic>
        <p:nvPicPr>
          <p:cNvPr id="5" name="図 4" descr="IMG_0593.JPG"/>
          <p:cNvPicPr>
            <a:picLocks noGrp="1" noChangeAspect="1"/>
          </p:cNvPicPr>
          <p:nvPr isPhoto="1"/>
        </p:nvPicPr>
        <p:blipFill>
          <a:blip r:embed="rId3" cstate="print">
            <a:lum/>
          </a:blip>
          <a:stretch>
            <a:fillRect/>
          </a:stretch>
        </p:blipFill>
        <p:spPr>
          <a:xfrm>
            <a:off x="467544" y="1268760"/>
            <a:ext cx="3600400" cy="2700300"/>
          </a:xfrm>
          <a:prstGeom prst="rect">
            <a:avLst/>
          </a:prstGeom>
          <a:noFill/>
          <a:ln>
            <a:noFill/>
          </a:ln>
        </p:spPr>
      </p:pic>
      <p:pic>
        <p:nvPicPr>
          <p:cNvPr id="8" name="図 7" descr="IMG_0596.JPG"/>
          <p:cNvPicPr>
            <a:picLocks noGrp="1" noChangeAspect="1"/>
          </p:cNvPicPr>
          <p:nvPr isPhoto="1"/>
        </p:nvPicPr>
        <p:blipFill>
          <a:blip r:embed="rId4" cstate="print">
            <a:lum/>
          </a:blip>
          <a:stretch>
            <a:fillRect/>
          </a:stretch>
        </p:blipFill>
        <p:spPr>
          <a:xfrm>
            <a:off x="1403648" y="4077072"/>
            <a:ext cx="3419872" cy="256490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sp>
        <p:nvSpPr>
          <p:cNvPr id="7" name="テキスト ボックス 6"/>
          <p:cNvSpPr txBox="1"/>
          <p:nvPr/>
        </p:nvSpPr>
        <p:spPr>
          <a:xfrm>
            <a:off x="5004048" y="1340768"/>
            <a:ext cx="3672408" cy="4154984"/>
          </a:xfrm>
          <a:prstGeom prst="rect">
            <a:avLst/>
          </a:prstGeom>
          <a:noFill/>
        </p:spPr>
        <p:txBody>
          <a:bodyPr wrap="square" rtlCol="0">
            <a:spAutoFit/>
          </a:bodyPr>
          <a:lstStyle/>
          <a:p>
            <a:r>
              <a:rPr kumimoji="1" lang="en-US" altLang="ja-JP" sz="3600" dirty="0" smtClean="0"/>
              <a:t>【</a:t>
            </a:r>
            <a:r>
              <a:rPr lang="ja-JP" altLang="en-US" sz="3600" dirty="0" smtClean="0"/>
              <a:t>おもり各種</a:t>
            </a:r>
            <a:r>
              <a:rPr kumimoji="1" lang="en-US" altLang="ja-JP" sz="3600" dirty="0" smtClean="0"/>
              <a:t>】</a:t>
            </a:r>
          </a:p>
          <a:p>
            <a:r>
              <a:rPr kumimoji="1" lang="ja-JP" altLang="en-US" sz="3600" dirty="0" smtClean="0"/>
              <a:t>・おもり大</a:t>
            </a:r>
            <a:endParaRPr lang="en-US" altLang="ja-JP" sz="3600" dirty="0"/>
          </a:p>
          <a:p>
            <a:r>
              <a:rPr lang="ja-JP" altLang="en-US" sz="2800" dirty="0"/>
              <a:t>　</a:t>
            </a:r>
            <a:r>
              <a:rPr lang="en-US" altLang="ja-JP" sz="2800" dirty="0" smtClean="0"/>
              <a:t>※7kg</a:t>
            </a:r>
          </a:p>
          <a:p>
            <a:r>
              <a:rPr kumimoji="1" lang="ja-JP" altLang="en-US" sz="2800" dirty="0"/>
              <a:t>　</a:t>
            </a:r>
            <a:r>
              <a:rPr lang="en-US" altLang="ja-JP" sz="2800" dirty="0" smtClean="0"/>
              <a:t>※</a:t>
            </a:r>
            <a:r>
              <a:rPr lang="ja-JP" altLang="en-US" sz="2800" dirty="0" smtClean="0"/>
              <a:t>直径</a:t>
            </a:r>
            <a:r>
              <a:rPr lang="en-US" altLang="ja-JP" sz="2800" dirty="0" smtClean="0"/>
              <a:t>10cm</a:t>
            </a:r>
          </a:p>
          <a:p>
            <a:r>
              <a:rPr lang="ja-JP" altLang="en-US" sz="2800" dirty="0" smtClean="0"/>
              <a:t>　</a:t>
            </a:r>
            <a:r>
              <a:rPr lang="en-US" altLang="ja-JP" sz="2800" dirty="0" smtClean="0"/>
              <a:t>※</a:t>
            </a:r>
            <a:r>
              <a:rPr lang="ja-JP" altLang="en-US" sz="2800" dirty="0" smtClean="0"/>
              <a:t>高さ</a:t>
            </a:r>
            <a:r>
              <a:rPr lang="en-US" altLang="ja-JP" sz="2800" dirty="0" smtClean="0"/>
              <a:t>10cm</a:t>
            </a:r>
          </a:p>
          <a:p>
            <a:endParaRPr lang="en-US" altLang="ja-JP" sz="3600" dirty="0"/>
          </a:p>
          <a:p>
            <a:r>
              <a:rPr kumimoji="1" lang="ja-JP" altLang="en-US" sz="3600" dirty="0" smtClean="0"/>
              <a:t>・さげふり</a:t>
            </a:r>
            <a:endParaRPr lang="en-US" altLang="ja-JP" sz="3600" dirty="0" smtClean="0"/>
          </a:p>
          <a:p>
            <a:r>
              <a:rPr lang="ja-JP" altLang="en-US" sz="2800" dirty="0"/>
              <a:t>　</a:t>
            </a:r>
            <a:r>
              <a:rPr lang="en-US" altLang="ja-JP" sz="2800" dirty="0" smtClean="0"/>
              <a:t>※400g</a:t>
            </a:r>
            <a:endParaRPr kumimoji="1" lang="ja-JP" altLang="en-US" sz="2800" dirty="0"/>
          </a:p>
        </p:txBody>
      </p:sp>
      <p:pic>
        <p:nvPicPr>
          <p:cNvPr id="6" name="図 5" descr="IMG_0591.JPG"/>
          <p:cNvPicPr>
            <a:picLocks noGrp="1" noChangeAspect="1"/>
          </p:cNvPicPr>
          <p:nvPr isPhoto="1"/>
        </p:nvPicPr>
        <p:blipFill>
          <a:blip r:embed="rId3" cstate="print">
            <a:lum/>
          </a:blip>
          <a:stretch>
            <a:fillRect/>
          </a:stretch>
        </p:blipFill>
        <p:spPr>
          <a:xfrm>
            <a:off x="323528" y="1268760"/>
            <a:ext cx="3240360" cy="2430270"/>
          </a:xfrm>
          <a:prstGeom prst="rect">
            <a:avLst/>
          </a:prstGeom>
          <a:noFill/>
          <a:ln>
            <a:noFill/>
          </a:ln>
        </p:spPr>
      </p:pic>
      <p:pic>
        <p:nvPicPr>
          <p:cNvPr id="9" name="図 8" descr="IMG_0592.JPG"/>
          <p:cNvPicPr>
            <a:picLocks noGrp="1" noChangeAspect="1"/>
          </p:cNvPicPr>
          <p:nvPr isPhoto="1"/>
        </p:nvPicPr>
        <p:blipFill>
          <a:blip r:embed="rId4" cstate="print">
            <a:lum/>
          </a:blip>
          <a:stretch>
            <a:fillRect/>
          </a:stretch>
        </p:blipFill>
        <p:spPr>
          <a:xfrm rot="5400000">
            <a:off x="2424183" y="4184662"/>
            <a:ext cx="2780927" cy="208569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sp>
        <p:nvSpPr>
          <p:cNvPr id="7" name="テキスト ボックス 6"/>
          <p:cNvSpPr txBox="1"/>
          <p:nvPr/>
        </p:nvSpPr>
        <p:spPr>
          <a:xfrm>
            <a:off x="5004048" y="1340768"/>
            <a:ext cx="3672408" cy="2616101"/>
          </a:xfrm>
          <a:prstGeom prst="rect">
            <a:avLst/>
          </a:prstGeom>
          <a:noFill/>
        </p:spPr>
        <p:txBody>
          <a:bodyPr wrap="square" rtlCol="0">
            <a:spAutoFit/>
          </a:bodyPr>
          <a:lstStyle/>
          <a:p>
            <a:r>
              <a:rPr kumimoji="1" lang="en-US" altLang="ja-JP" sz="3600" dirty="0" smtClean="0"/>
              <a:t>【</a:t>
            </a:r>
            <a:r>
              <a:rPr kumimoji="1" lang="ja-JP" altLang="en-US" sz="3600" dirty="0" smtClean="0"/>
              <a:t>測定装置</a:t>
            </a:r>
            <a:r>
              <a:rPr kumimoji="1" lang="en-US" altLang="ja-JP" sz="3600" dirty="0" smtClean="0"/>
              <a:t>】</a:t>
            </a:r>
          </a:p>
          <a:p>
            <a:r>
              <a:rPr lang="ja-JP" altLang="en-US" sz="3600" dirty="0" smtClean="0"/>
              <a:t>・カメラ</a:t>
            </a:r>
            <a:endParaRPr lang="en-US" altLang="ja-JP" sz="3600" dirty="0" smtClean="0"/>
          </a:p>
          <a:p>
            <a:endParaRPr kumimoji="1" lang="en-US" altLang="ja-JP" sz="3600" dirty="0"/>
          </a:p>
          <a:p>
            <a:r>
              <a:rPr lang="en-US" altLang="ja-JP" sz="2800" dirty="0" smtClean="0"/>
              <a:t>※PC</a:t>
            </a:r>
            <a:r>
              <a:rPr lang="ja-JP" altLang="en-US" sz="2800" dirty="0" smtClean="0"/>
              <a:t>に接続、室内無人でデータ取得</a:t>
            </a:r>
            <a:endParaRPr kumimoji="1" lang="en-US" altLang="ja-JP" sz="2800" dirty="0" smtClean="0"/>
          </a:p>
        </p:txBody>
      </p:sp>
      <p:pic>
        <p:nvPicPr>
          <p:cNvPr id="5" name="図 4" descr="IMG_0594.JPG"/>
          <p:cNvPicPr>
            <a:picLocks noGrp="1" noChangeAspect="1"/>
          </p:cNvPicPr>
          <p:nvPr isPhoto="1"/>
        </p:nvPicPr>
        <p:blipFill>
          <a:blip r:embed="rId3" cstate="print">
            <a:lum/>
          </a:blip>
          <a:stretch>
            <a:fillRect/>
          </a:stretch>
        </p:blipFill>
        <p:spPr>
          <a:xfrm rot="5400000">
            <a:off x="-36512" y="1844824"/>
            <a:ext cx="5184576" cy="3888432"/>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6" name="図 5" descr="IMG_0595.JPG"/>
          <p:cNvPicPr>
            <a:picLocks noGrp="1" noChangeAspect="1"/>
          </p:cNvPicPr>
          <p:nvPr isPhoto="1"/>
        </p:nvPicPr>
        <p:blipFill>
          <a:blip r:embed="rId3" cstate="print">
            <a:lum/>
          </a:blip>
          <a:stretch>
            <a:fillRect/>
          </a:stretch>
        </p:blipFill>
        <p:spPr>
          <a:xfrm rot="5400000">
            <a:off x="-648580" y="2312876"/>
            <a:ext cx="5328592" cy="3096344"/>
          </a:xfrm>
          <a:prstGeom prst="rect">
            <a:avLst/>
          </a:prstGeom>
          <a:noFill/>
          <a:ln>
            <a:noFill/>
          </a:ln>
        </p:spPr>
      </p:pic>
      <p:sp>
        <p:nvSpPr>
          <p:cNvPr id="7" name="テキスト ボックス 6"/>
          <p:cNvSpPr txBox="1"/>
          <p:nvPr/>
        </p:nvSpPr>
        <p:spPr>
          <a:xfrm>
            <a:off x="3707904" y="1340768"/>
            <a:ext cx="4968552" cy="4093428"/>
          </a:xfrm>
          <a:prstGeom prst="rect">
            <a:avLst/>
          </a:prstGeom>
          <a:noFill/>
        </p:spPr>
        <p:txBody>
          <a:bodyPr wrap="square" rtlCol="0">
            <a:spAutoFit/>
          </a:bodyPr>
          <a:lstStyle/>
          <a:p>
            <a:r>
              <a:rPr lang="ja-JP" altLang="en-US" sz="3600" dirty="0" smtClean="0"/>
              <a:t>実際に行った測定方法</a:t>
            </a:r>
            <a:endParaRPr lang="en-US" altLang="ja-JP" sz="3600" dirty="0" smtClean="0"/>
          </a:p>
          <a:p>
            <a:endParaRPr lang="en-US" altLang="ja-JP" sz="2800" dirty="0" smtClean="0"/>
          </a:p>
          <a:p>
            <a:r>
              <a:rPr kumimoji="1" lang="ja-JP" altLang="en-US" sz="2800" dirty="0" smtClean="0"/>
              <a:t>・ワイヤー、おもりをセット</a:t>
            </a:r>
            <a:endParaRPr lang="en-US" altLang="ja-JP" sz="2800" dirty="0"/>
          </a:p>
          <a:p>
            <a:endParaRPr kumimoji="1" lang="en-US" altLang="ja-JP" sz="2800" dirty="0" smtClean="0"/>
          </a:p>
          <a:p>
            <a:r>
              <a:rPr kumimoji="1" lang="ja-JP" altLang="en-US" sz="2800" dirty="0" smtClean="0"/>
              <a:t>・カメラをセット</a:t>
            </a:r>
            <a:endParaRPr kumimoji="1" lang="en-US" altLang="ja-JP" sz="2800" dirty="0" smtClean="0"/>
          </a:p>
          <a:p>
            <a:r>
              <a:rPr lang="ja-JP" altLang="en-US" sz="2800" dirty="0"/>
              <a:t>　</a:t>
            </a:r>
            <a:r>
              <a:rPr lang="en-US" altLang="ja-JP" sz="2800" dirty="0" smtClean="0"/>
              <a:t>※</a:t>
            </a:r>
            <a:r>
              <a:rPr lang="ja-JP" altLang="en-US" sz="2800" dirty="0" smtClean="0"/>
              <a:t>３０秒に１枚撮影</a:t>
            </a:r>
            <a:endParaRPr lang="en-US" altLang="ja-JP" sz="2800" dirty="0"/>
          </a:p>
          <a:p>
            <a:r>
              <a:rPr lang="ja-JP" altLang="en-US" sz="2800" dirty="0" smtClean="0"/>
              <a:t>　</a:t>
            </a:r>
            <a:r>
              <a:rPr lang="en-US" altLang="ja-JP" sz="2800" dirty="0" smtClean="0"/>
              <a:t>※</a:t>
            </a:r>
            <a:r>
              <a:rPr lang="ja-JP" altLang="en-US" sz="2800" dirty="0" smtClean="0"/>
              <a:t>だいたい１８時～翌９時</a:t>
            </a:r>
            <a:endParaRPr lang="en-US" altLang="ja-JP" sz="2800" dirty="0" smtClean="0"/>
          </a:p>
          <a:p>
            <a:endParaRPr lang="en-US" altLang="ja-JP" sz="2800" dirty="0" smtClean="0"/>
          </a:p>
          <a:p>
            <a:r>
              <a:rPr lang="ja-JP" altLang="en-US" sz="2800" dirty="0" smtClean="0"/>
              <a:t>・退出</a:t>
            </a:r>
            <a:r>
              <a:rPr lang="en-US" altLang="ja-JP" sz="2800" dirty="0" smtClean="0"/>
              <a:t>(</a:t>
            </a:r>
            <a:r>
              <a:rPr lang="ja-JP" altLang="en-US" sz="2800" dirty="0" smtClean="0"/>
              <a:t>測定中は入室禁止</a:t>
            </a:r>
            <a:r>
              <a:rPr lang="en-US" altLang="ja-JP" sz="2800" dirty="0" smtClean="0"/>
              <a:t>)</a:t>
            </a:r>
            <a:r>
              <a:rPr lang="ja-JP" altLang="en-US" sz="2800" dirty="0" smtClean="0"/>
              <a:t>　　　</a:t>
            </a:r>
            <a:endParaRPr lang="en-US" altLang="ja-JP"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１．　実験目的・動機</a:t>
            </a:r>
            <a:endParaRPr kumimoji="1" lang="ja-JP" altLang="en-US" dirty="0"/>
          </a:p>
        </p:txBody>
      </p:sp>
      <p:sp>
        <p:nvSpPr>
          <p:cNvPr id="4" name="テキスト プレースホルダ 3"/>
          <p:cNvSpPr>
            <a:spLocks noGrp="1"/>
          </p:cNvSpPr>
          <p:nvPr>
            <p:ph type="body"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３</a:t>
            </a:r>
            <a:r>
              <a:rPr lang="ja-JP" altLang="en-US" dirty="0" smtClean="0"/>
              <a:t>．　結果</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827584" y="1367414"/>
            <a:ext cx="7704856" cy="5386090"/>
          </a:xfrm>
          <a:prstGeom prst="rect">
            <a:avLst/>
          </a:prstGeom>
          <a:noFill/>
        </p:spPr>
        <p:txBody>
          <a:bodyPr wrap="square" rtlCol="0">
            <a:spAutoFit/>
          </a:bodyPr>
          <a:lstStyle/>
          <a:p>
            <a:r>
              <a:rPr lang="ja-JP" altLang="en-US" sz="2800" dirty="0"/>
              <a:t>測定結果は画像データとして</a:t>
            </a:r>
            <a:r>
              <a:rPr lang="ja-JP" altLang="en-US" sz="2800" dirty="0" smtClean="0"/>
              <a:t>出力された。</a:t>
            </a:r>
            <a:endParaRPr lang="en-US" altLang="ja-JP" sz="2800" dirty="0" smtClean="0"/>
          </a:p>
          <a:p>
            <a:r>
              <a:rPr lang="ja-JP" altLang="en-US" sz="2800" dirty="0" smtClean="0"/>
              <a:t>測定</a:t>
            </a:r>
            <a:r>
              <a:rPr lang="ja-JP" altLang="en-US" sz="2800" dirty="0"/>
              <a:t>時間と画像の枚数。</a:t>
            </a:r>
          </a:p>
          <a:p>
            <a:endParaRPr lang="ja-JP" altLang="en-US"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graphicFrame>
        <p:nvGraphicFramePr>
          <p:cNvPr id="3" name="表 2"/>
          <p:cNvGraphicFramePr>
            <a:graphicFrameLocks noGrp="1"/>
          </p:cNvGraphicFramePr>
          <p:nvPr>
            <p:extLst>
              <p:ext uri="{D42A27DB-BD31-4B8C-83A1-F6EECF244321}">
                <p14:modId xmlns:p14="http://schemas.microsoft.com/office/powerpoint/2010/main" val="2187052258"/>
              </p:ext>
            </p:extLst>
          </p:nvPr>
        </p:nvGraphicFramePr>
        <p:xfrm>
          <a:off x="1043608" y="2564904"/>
          <a:ext cx="6707595" cy="2448270"/>
        </p:xfrm>
        <a:graphic>
          <a:graphicData uri="http://schemas.openxmlformats.org/drawingml/2006/table">
            <a:tbl>
              <a:tblPr firstRow="1" bandRow="1">
                <a:tableStyleId>{5C22544A-7EE6-4342-B048-85BDC9FD1C3A}</a:tableStyleId>
              </a:tblPr>
              <a:tblGrid>
                <a:gridCol w="2235865"/>
                <a:gridCol w="2235865"/>
                <a:gridCol w="2235865"/>
              </a:tblGrid>
              <a:tr h="408045">
                <a:tc>
                  <a:txBody>
                    <a:bodyPr/>
                    <a:lstStyle/>
                    <a:p>
                      <a:r>
                        <a:rPr kumimoji="1" lang="ja-JP" altLang="en-US" sz="2000" dirty="0" smtClean="0"/>
                        <a:t>おもりの角度</a:t>
                      </a:r>
                      <a:endParaRPr kumimoji="1" lang="ja-JP" altLang="en-US" sz="2000" dirty="0"/>
                    </a:p>
                  </a:txBody>
                  <a:tcPr marL="100614" marR="100614" marT="50307" marB="50307"/>
                </a:tc>
                <a:tc>
                  <a:txBody>
                    <a:bodyPr/>
                    <a:lstStyle/>
                    <a:p>
                      <a:r>
                        <a:rPr kumimoji="1" lang="ja-JP" altLang="en-US" sz="2000" dirty="0" smtClean="0"/>
                        <a:t>枚数</a:t>
                      </a:r>
                      <a:endParaRPr kumimoji="1" lang="ja-JP" altLang="en-US" sz="2000" dirty="0"/>
                    </a:p>
                  </a:txBody>
                  <a:tcPr marL="100614" marR="100614" marT="50307" marB="50307"/>
                </a:tc>
                <a:tc>
                  <a:txBody>
                    <a:bodyPr/>
                    <a:lstStyle/>
                    <a:p>
                      <a:r>
                        <a:rPr kumimoji="1" lang="ja-JP" altLang="en-US" sz="2000" dirty="0" smtClean="0"/>
                        <a:t>時間</a:t>
                      </a:r>
                      <a:endParaRPr kumimoji="1" lang="ja-JP" altLang="en-US" sz="2000" dirty="0"/>
                    </a:p>
                  </a:txBody>
                  <a:tcPr marL="100614" marR="100614" marT="50307" marB="50307"/>
                </a:tc>
              </a:tr>
              <a:tr h="408045">
                <a:tc>
                  <a:txBody>
                    <a:bodyPr/>
                    <a:lstStyle/>
                    <a:p>
                      <a:r>
                        <a:rPr kumimoji="1" lang="en-US" altLang="ja-JP" sz="2000" dirty="0" smtClean="0"/>
                        <a:t>-5</a:t>
                      </a:r>
                      <a:r>
                        <a:rPr kumimoji="1" lang="ja-JP" altLang="en-US" sz="2000" dirty="0" smtClean="0"/>
                        <a:t>度</a:t>
                      </a:r>
                      <a:endParaRPr kumimoji="1" lang="ja-JP" altLang="en-US" sz="2000" dirty="0"/>
                    </a:p>
                  </a:txBody>
                  <a:tcPr marL="100614" marR="100614" marT="50307" marB="50307"/>
                </a:tc>
                <a:tc>
                  <a:txBody>
                    <a:bodyPr/>
                    <a:lstStyle/>
                    <a:p>
                      <a:r>
                        <a:rPr kumimoji="1" lang="en-US" altLang="ja-JP" sz="2000" dirty="0" smtClean="0"/>
                        <a:t>2496</a:t>
                      </a:r>
                      <a:r>
                        <a:rPr kumimoji="1" lang="ja-JP" altLang="en-US" sz="2000" dirty="0" smtClean="0"/>
                        <a:t>枚</a:t>
                      </a:r>
                      <a:endParaRPr kumimoji="1" lang="ja-JP" altLang="en-US" sz="2000" dirty="0"/>
                    </a:p>
                  </a:txBody>
                  <a:tcPr marL="100614" marR="100614" marT="50307" marB="50307"/>
                </a:tc>
                <a:tc>
                  <a:txBody>
                    <a:bodyPr/>
                    <a:lstStyle/>
                    <a:p>
                      <a:r>
                        <a:rPr kumimoji="1" lang="en-US" altLang="ja-JP" sz="2000" dirty="0" smtClean="0"/>
                        <a:t>20</a:t>
                      </a:r>
                      <a:r>
                        <a:rPr kumimoji="1" lang="ja-JP" altLang="en-US" sz="2000" dirty="0" smtClean="0"/>
                        <a:t>時間</a:t>
                      </a:r>
                      <a:r>
                        <a:rPr kumimoji="1" lang="en-US" altLang="ja-JP" sz="2000" dirty="0" smtClean="0"/>
                        <a:t>48</a:t>
                      </a:r>
                      <a:r>
                        <a:rPr kumimoji="1" lang="ja-JP" altLang="en-US" sz="2000" dirty="0" smtClean="0"/>
                        <a:t>分</a:t>
                      </a:r>
                      <a:endParaRPr kumimoji="1" lang="ja-JP" altLang="en-US" sz="2000" dirty="0"/>
                    </a:p>
                  </a:txBody>
                  <a:tcPr marL="100614" marR="100614" marT="50307" marB="50307"/>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15</a:t>
                      </a:r>
                      <a:r>
                        <a:rPr kumimoji="1" lang="ja-JP" altLang="en-US" sz="2000" dirty="0" smtClean="0"/>
                        <a:t>度</a:t>
                      </a:r>
                    </a:p>
                  </a:txBody>
                  <a:tcPr marL="100614" marR="100614" marT="50307" marB="50307"/>
                </a:tc>
                <a:tc>
                  <a:txBody>
                    <a:bodyPr/>
                    <a:lstStyle/>
                    <a:p>
                      <a:r>
                        <a:rPr kumimoji="1" lang="en-US" altLang="ja-JP" sz="2000" dirty="0" smtClean="0"/>
                        <a:t>2025</a:t>
                      </a:r>
                      <a:r>
                        <a:rPr kumimoji="1" lang="ja-JP" altLang="en-US" sz="2000" dirty="0" smtClean="0"/>
                        <a:t>枚</a:t>
                      </a:r>
                      <a:endParaRPr kumimoji="1" lang="ja-JP" altLang="en-US" sz="2000" dirty="0"/>
                    </a:p>
                  </a:txBody>
                  <a:tcPr marL="100614" marR="100614" marT="50307" marB="50307"/>
                </a:tc>
                <a:tc>
                  <a:txBody>
                    <a:bodyPr/>
                    <a:lstStyle/>
                    <a:p>
                      <a:r>
                        <a:rPr kumimoji="1" lang="en-US" altLang="ja-JP" sz="2000" dirty="0" smtClean="0"/>
                        <a:t>16</a:t>
                      </a:r>
                      <a:r>
                        <a:rPr kumimoji="1" lang="ja-JP" altLang="en-US" sz="2000" dirty="0" smtClean="0"/>
                        <a:t>時間</a:t>
                      </a:r>
                      <a:r>
                        <a:rPr kumimoji="1" lang="en-US" altLang="ja-JP" sz="2000" dirty="0" smtClean="0"/>
                        <a:t>52</a:t>
                      </a:r>
                      <a:r>
                        <a:rPr kumimoji="1" lang="ja-JP" altLang="en-US" sz="2000" dirty="0" smtClean="0"/>
                        <a:t>分</a:t>
                      </a:r>
                      <a:endParaRPr kumimoji="1" lang="ja-JP" altLang="en-US" sz="2000" dirty="0"/>
                    </a:p>
                  </a:txBody>
                  <a:tcPr marL="100614" marR="100614" marT="50307" marB="50307"/>
                </a:tc>
              </a:tr>
              <a:tr h="408045">
                <a:tc>
                  <a:txBody>
                    <a:bodyPr/>
                    <a:lstStyle/>
                    <a:p>
                      <a:r>
                        <a:rPr kumimoji="1" lang="en-US" altLang="ja-JP" sz="2000" dirty="0" smtClean="0"/>
                        <a:t>35</a:t>
                      </a:r>
                      <a:r>
                        <a:rPr kumimoji="1" lang="ja-JP" altLang="en-US" sz="2000" dirty="0" smtClean="0"/>
                        <a:t>度</a:t>
                      </a:r>
                      <a:endParaRPr kumimoji="1" lang="ja-JP" altLang="en-US" sz="2000" dirty="0"/>
                    </a:p>
                  </a:txBody>
                  <a:tcPr marL="100614" marR="100614" marT="50307" marB="50307"/>
                </a:tc>
                <a:tc>
                  <a:txBody>
                    <a:bodyPr/>
                    <a:lstStyle/>
                    <a:p>
                      <a:r>
                        <a:rPr kumimoji="1" lang="en-US" altLang="ja-JP" sz="2000" dirty="0" smtClean="0"/>
                        <a:t>3212</a:t>
                      </a:r>
                      <a:r>
                        <a:rPr kumimoji="1" lang="ja-JP" altLang="en-US" sz="2000" dirty="0" smtClean="0"/>
                        <a:t>枚</a:t>
                      </a:r>
                      <a:endParaRPr kumimoji="1" lang="ja-JP" altLang="en-US" sz="2000" dirty="0"/>
                    </a:p>
                  </a:txBody>
                  <a:tcPr marL="100614" marR="100614" marT="50307" marB="50307"/>
                </a:tc>
                <a:tc>
                  <a:txBody>
                    <a:bodyPr/>
                    <a:lstStyle/>
                    <a:p>
                      <a:r>
                        <a:rPr kumimoji="1" lang="en-US" altLang="ja-JP" sz="2000" dirty="0" smtClean="0"/>
                        <a:t>26</a:t>
                      </a:r>
                      <a:r>
                        <a:rPr kumimoji="1" lang="ja-JP" altLang="en-US" sz="2000" dirty="0" smtClean="0"/>
                        <a:t>時間</a:t>
                      </a:r>
                      <a:r>
                        <a:rPr kumimoji="1" lang="en-US" altLang="ja-JP" sz="2000" dirty="0" smtClean="0"/>
                        <a:t>46</a:t>
                      </a:r>
                      <a:r>
                        <a:rPr kumimoji="1" lang="ja-JP" altLang="en-US" sz="2000" dirty="0" smtClean="0"/>
                        <a:t>分</a:t>
                      </a:r>
                      <a:endParaRPr kumimoji="1" lang="ja-JP" altLang="en-US" sz="2000" dirty="0"/>
                    </a:p>
                  </a:txBody>
                  <a:tcPr marL="100614" marR="100614" marT="50307" marB="50307"/>
                </a:tc>
              </a:tr>
              <a:tr h="408045">
                <a:tc>
                  <a:txBody>
                    <a:bodyPr/>
                    <a:lstStyle/>
                    <a:p>
                      <a:r>
                        <a:rPr kumimoji="1" lang="en-US" altLang="ja-JP" sz="2000" dirty="0" smtClean="0"/>
                        <a:t>40</a:t>
                      </a:r>
                      <a:r>
                        <a:rPr kumimoji="1" lang="ja-JP" altLang="en-US" sz="2000" dirty="0" smtClean="0"/>
                        <a:t>度</a:t>
                      </a:r>
                      <a:endParaRPr kumimoji="1" lang="ja-JP" altLang="en-US" sz="2000" dirty="0"/>
                    </a:p>
                  </a:txBody>
                  <a:tcPr marL="100614" marR="100614" marT="50307" marB="50307"/>
                </a:tc>
                <a:tc>
                  <a:txBody>
                    <a:bodyPr/>
                    <a:lstStyle/>
                    <a:p>
                      <a:r>
                        <a:rPr kumimoji="1" lang="en-US" altLang="ja-JP" sz="2000" dirty="0" smtClean="0"/>
                        <a:t>6572</a:t>
                      </a:r>
                      <a:r>
                        <a:rPr kumimoji="1" lang="ja-JP" altLang="en-US" sz="2000" dirty="0" smtClean="0"/>
                        <a:t>枚</a:t>
                      </a:r>
                      <a:endParaRPr kumimoji="1" lang="ja-JP" altLang="en-US" sz="2000" dirty="0"/>
                    </a:p>
                  </a:txBody>
                  <a:tcPr marL="100614" marR="100614" marT="50307" marB="50307"/>
                </a:tc>
                <a:tc>
                  <a:txBody>
                    <a:bodyPr/>
                    <a:lstStyle/>
                    <a:p>
                      <a:r>
                        <a:rPr kumimoji="1" lang="en-US" altLang="ja-JP" sz="2000" dirty="0" smtClean="0"/>
                        <a:t>54</a:t>
                      </a:r>
                      <a:r>
                        <a:rPr kumimoji="1" lang="ja-JP" altLang="en-US" sz="2000" dirty="0" smtClean="0"/>
                        <a:t>時間</a:t>
                      </a:r>
                      <a:r>
                        <a:rPr kumimoji="1" lang="en-US" altLang="ja-JP" sz="2000" dirty="0" smtClean="0"/>
                        <a:t>46</a:t>
                      </a:r>
                      <a:r>
                        <a:rPr kumimoji="1" lang="ja-JP" altLang="en-US" sz="2000" dirty="0" smtClean="0"/>
                        <a:t>分</a:t>
                      </a:r>
                      <a:endParaRPr kumimoji="1" lang="ja-JP" altLang="en-US" sz="2000" dirty="0"/>
                    </a:p>
                  </a:txBody>
                  <a:tcPr marL="100614" marR="100614" marT="50307" marB="50307"/>
                </a:tc>
              </a:tr>
              <a:tr h="408045">
                <a:tc>
                  <a:txBody>
                    <a:bodyPr/>
                    <a:lstStyle/>
                    <a:p>
                      <a:r>
                        <a:rPr kumimoji="1" lang="en-US" altLang="ja-JP" sz="2000" dirty="0" smtClean="0"/>
                        <a:t>45</a:t>
                      </a:r>
                      <a:r>
                        <a:rPr kumimoji="1" lang="ja-JP" altLang="en-US" sz="2000" dirty="0" smtClean="0"/>
                        <a:t>度</a:t>
                      </a:r>
                      <a:endParaRPr kumimoji="1" lang="ja-JP" altLang="en-US" sz="2000" dirty="0"/>
                    </a:p>
                  </a:txBody>
                  <a:tcPr marL="100614" marR="100614" marT="50307" marB="50307"/>
                </a:tc>
                <a:tc>
                  <a:txBody>
                    <a:bodyPr/>
                    <a:lstStyle/>
                    <a:p>
                      <a:r>
                        <a:rPr kumimoji="1" lang="en-US" altLang="ja-JP" sz="2000" dirty="0" smtClean="0"/>
                        <a:t>1471</a:t>
                      </a:r>
                      <a:r>
                        <a:rPr kumimoji="1" lang="ja-JP" altLang="en-US" sz="2000" dirty="0" smtClean="0"/>
                        <a:t>枚</a:t>
                      </a:r>
                      <a:endParaRPr kumimoji="1" lang="ja-JP" altLang="en-US" sz="2000" dirty="0"/>
                    </a:p>
                  </a:txBody>
                  <a:tcPr marL="100614" marR="100614" marT="50307" marB="50307"/>
                </a:tc>
                <a:tc>
                  <a:txBody>
                    <a:bodyPr/>
                    <a:lstStyle/>
                    <a:p>
                      <a:r>
                        <a:rPr kumimoji="1" lang="en-US" altLang="ja-JP" sz="2000" dirty="0" smtClean="0"/>
                        <a:t>12</a:t>
                      </a:r>
                      <a:r>
                        <a:rPr kumimoji="1" lang="ja-JP" altLang="en-US" sz="2000" dirty="0" smtClean="0"/>
                        <a:t>時間</a:t>
                      </a:r>
                      <a:r>
                        <a:rPr kumimoji="1" lang="en-US" altLang="ja-JP" sz="2000" dirty="0" smtClean="0"/>
                        <a:t>15</a:t>
                      </a:r>
                      <a:r>
                        <a:rPr kumimoji="1" lang="ja-JP" altLang="en-US" sz="2000" dirty="0" smtClean="0"/>
                        <a:t>分</a:t>
                      </a:r>
                      <a:endParaRPr kumimoji="1" lang="ja-JP" altLang="en-US" sz="2000" dirty="0"/>
                    </a:p>
                  </a:txBody>
                  <a:tcPr marL="100614" marR="100614" marT="50307" marB="50307"/>
                </a:tc>
              </a:tr>
            </a:tbl>
          </a:graphicData>
        </a:graphic>
      </p:graphicFrame>
    </p:spTree>
    <p:extLst>
      <p:ext uri="{BB962C8B-B14F-4D97-AF65-F5344CB8AC3E}">
        <p14:creationId xmlns:p14="http://schemas.microsoft.com/office/powerpoint/2010/main" val="1929993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539552" y="1223975"/>
            <a:ext cx="7920880" cy="7171194"/>
          </a:xfrm>
          <a:prstGeom prst="rect">
            <a:avLst/>
          </a:prstGeom>
          <a:noFill/>
        </p:spPr>
        <p:txBody>
          <a:bodyPr wrap="square" rtlCol="0">
            <a:spAutoFit/>
          </a:bodyPr>
          <a:lstStyle/>
          <a:p>
            <a:r>
              <a:rPr lang="ja-JP" altLang="en-US" sz="3200" dirty="0"/>
              <a:t>以上の大量の画像データを腕の角度値として出力するために、プログラミングを用いた解析を行った</a:t>
            </a:r>
            <a:r>
              <a:rPr lang="ja-JP" altLang="en-US" sz="3200" dirty="0" smtClean="0"/>
              <a:t>。</a:t>
            </a:r>
            <a:endParaRPr lang="en-US" altLang="ja-JP" sz="3200" dirty="0" smtClean="0"/>
          </a:p>
          <a:p>
            <a:r>
              <a:rPr lang="ja-JP" altLang="en-US" sz="3200" dirty="0"/>
              <a:t>・</a:t>
            </a:r>
            <a:r>
              <a:rPr lang="ja-JP" altLang="en-US" sz="3200" dirty="0" smtClean="0"/>
              <a:t>言語は</a:t>
            </a:r>
            <a:r>
              <a:rPr lang="en-US" altLang="ja-JP" sz="3200" dirty="0" smtClean="0"/>
              <a:t>Ruby</a:t>
            </a:r>
            <a:r>
              <a:rPr lang="ja-JP" altLang="en-US" sz="3200" dirty="0" smtClean="0"/>
              <a:t>を使用。</a:t>
            </a:r>
            <a:endParaRPr lang="en-US" altLang="ja-JP" sz="3200" dirty="0" smtClean="0"/>
          </a:p>
          <a:p>
            <a:r>
              <a:rPr lang="ja-JP" altLang="en-US" sz="3200" dirty="0"/>
              <a:t>・</a:t>
            </a:r>
            <a:r>
              <a:rPr lang="en-US" altLang="ja-JP" sz="3200" dirty="0" err="1" smtClean="0"/>
              <a:t>Rmagick</a:t>
            </a:r>
            <a:r>
              <a:rPr lang="ja-JP" altLang="en-US" sz="3200" dirty="0" smtClean="0"/>
              <a:t>というライブラリを利用。</a:t>
            </a:r>
            <a:endParaRPr lang="en-US" altLang="ja-JP" sz="3200" dirty="0" smtClean="0"/>
          </a:p>
          <a:p>
            <a:endParaRPr lang="en-US" altLang="ja-JP" sz="2000" dirty="0" smtClean="0"/>
          </a:p>
          <a:p>
            <a:endParaRPr lang="ja-JP" altLang="en-US" sz="2800" dirty="0" smtClean="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spTree>
    <p:extLst>
      <p:ext uri="{BB962C8B-B14F-4D97-AF65-F5344CB8AC3E}">
        <p14:creationId xmlns:p14="http://schemas.microsoft.com/office/powerpoint/2010/main" val="2609150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539552" y="1223975"/>
            <a:ext cx="7920880" cy="4832092"/>
          </a:xfrm>
          <a:prstGeom prst="rect">
            <a:avLst/>
          </a:prstGeom>
          <a:noFill/>
        </p:spPr>
        <p:txBody>
          <a:bodyPr wrap="square" rtlCol="0">
            <a:spAutoFit/>
          </a:bodyPr>
          <a:lstStyle/>
          <a:p>
            <a:r>
              <a:rPr lang="ja-JP" altLang="en-US" sz="2800" dirty="0" smtClean="0"/>
              <a:t>・</a:t>
            </a:r>
            <a:r>
              <a:rPr lang="ja-JP" altLang="en-US" sz="2000" dirty="0" smtClean="0"/>
              <a:t>画像データの例</a:t>
            </a:r>
            <a:endParaRPr lang="en-US" altLang="ja-JP" sz="2000" dirty="0" smtClean="0"/>
          </a:p>
          <a:p>
            <a:endParaRPr lang="ja-JP" altLang="en-US" sz="2800" dirty="0" smtClean="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pic>
        <p:nvPicPr>
          <p:cNvPr id="1026" name="Picture 2" descr="K:\google\みんなで共有、ちゃんとやりましょう\40°\data1\0214172648licam2_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70" y="1844824"/>
            <a:ext cx="780838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89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683568" y="1340768"/>
            <a:ext cx="8172400" cy="7909858"/>
          </a:xfrm>
          <a:prstGeom prst="rect">
            <a:avLst/>
          </a:prstGeom>
          <a:noFill/>
        </p:spPr>
        <p:txBody>
          <a:bodyPr wrap="square" rtlCol="0">
            <a:spAutoFit/>
          </a:bodyPr>
          <a:lstStyle/>
          <a:p>
            <a:r>
              <a:rPr lang="ja-JP" altLang="en-US" sz="3200" dirty="0"/>
              <a:t>解析の</a:t>
            </a:r>
            <a:r>
              <a:rPr lang="ja-JP" altLang="en-US" sz="3200" dirty="0" smtClean="0"/>
              <a:t>手順（アルゴリズム）</a:t>
            </a:r>
            <a:endParaRPr lang="en-US" altLang="ja-JP" sz="3200" dirty="0" smtClean="0"/>
          </a:p>
          <a:p>
            <a:endParaRPr lang="en-US" altLang="ja-JP" sz="3200" dirty="0"/>
          </a:p>
          <a:p>
            <a:r>
              <a:rPr lang="ja-JP" altLang="en-US" sz="3200" dirty="0" smtClean="0"/>
              <a:t>・</a:t>
            </a:r>
            <a:r>
              <a:rPr lang="ja-JP" altLang="en-US" sz="3200" dirty="0"/>
              <a:t>おもりの円軌道上だけを抽出</a:t>
            </a:r>
            <a:r>
              <a:rPr lang="ja-JP" altLang="en-US" sz="3200" dirty="0" smtClean="0"/>
              <a:t>。</a:t>
            </a:r>
            <a:endParaRPr lang="ja-JP" altLang="en-US" sz="3200" dirty="0"/>
          </a:p>
          <a:p>
            <a:r>
              <a:rPr lang="ja-JP" altLang="en-US" sz="3200" dirty="0" smtClean="0"/>
              <a:t>・</a:t>
            </a:r>
            <a:r>
              <a:rPr lang="ja-JP" altLang="en-US" sz="3200" dirty="0"/>
              <a:t>赤成分の部分を抽出。</a:t>
            </a:r>
          </a:p>
          <a:p>
            <a:r>
              <a:rPr lang="ja-JP" altLang="en-US" sz="3200" dirty="0" smtClean="0"/>
              <a:t>・</a:t>
            </a:r>
            <a:r>
              <a:rPr lang="ja-JP" altLang="en-US" sz="3200" dirty="0"/>
              <a:t>おもりの円軌道にそって、一ピクセルずつ解析して赤成分が一定の数出現したら、それをおもりと判定</a:t>
            </a:r>
            <a:r>
              <a:rPr lang="ja-JP" altLang="en-US" sz="3200" dirty="0" smtClean="0"/>
              <a:t>。</a:t>
            </a:r>
            <a:endParaRPr lang="en-US" altLang="ja-JP" sz="3200" dirty="0" smtClean="0"/>
          </a:p>
          <a:p>
            <a:endParaRPr lang="ja-JP" altLang="en-US" sz="3200" dirty="0" smtClean="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spTree>
    <p:extLst>
      <p:ext uri="{BB962C8B-B14F-4D97-AF65-F5344CB8AC3E}">
        <p14:creationId xmlns:p14="http://schemas.microsoft.com/office/powerpoint/2010/main" val="2022448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539552" y="1223975"/>
            <a:ext cx="7920880" cy="4401205"/>
          </a:xfrm>
          <a:prstGeom prst="rect">
            <a:avLst/>
          </a:prstGeom>
          <a:noFill/>
        </p:spPr>
        <p:txBody>
          <a:bodyPr wrap="square" rtlCol="0">
            <a:spAutoFit/>
          </a:bodyPr>
          <a:lstStyle/>
          <a:p>
            <a:r>
              <a:rPr lang="ja-JP" altLang="en-US" sz="2800" dirty="0" smtClean="0"/>
              <a:t>・</a:t>
            </a:r>
            <a:r>
              <a:rPr lang="ja-JP" altLang="en-US" sz="2000" dirty="0"/>
              <a:t>解析途中で出力される</a:t>
            </a:r>
            <a:r>
              <a:rPr lang="ja-JP" altLang="en-US" sz="2000" dirty="0" smtClean="0"/>
              <a:t>画像（その１）。</a:t>
            </a:r>
            <a:endParaRPr lang="ja-JP" altLang="en-US" sz="2800" dirty="0" smtClean="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pic>
        <p:nvPicPr>
          <p:cNvPr id="3074" name="Picture 2" descr="K:\google\jikken\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898766"/>
            <a:ext cx="7968998" cy="448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186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539552" y="1223975"/>
            <a:ext cx="7920880" cy="4401205"/>
          </a:xfrm>
          <a:prstGeom prst="rect">
            <a:avLst/>
          </a:prstGeom>
          <a:noFill/>
        </p:spPr>
        <p:txBody>
          <a:bodyPr wrap="square" rtlCol="0">
            <a:spAutoFit/>
          </a:bodyPr>
          <a:lstStyle/>
          <a:p>
            <a:r>
              <a:rPr lang="ja-JP" altLang="en-US" sz="2800" dirty="0" smtClean="0"/>
              <a:t>・</a:t>
            </a:r>
            <a:r>
              <a:rPr lang="ja-JP" altLang="en-US" sz="2000" dirty="0"/>
              <a:t>解析途中で出力される</a:t>
            </a:r>
            <a:r>
              <a:rPr lang="ja-JP" altLang="en-US" sz="2000" dirty="0" smtClean="0"/>
              <a:t>画像（その２）。</a:t>
            </a:r>
            <a:endParaRPr lang="ja-JP" altLang="en-US" sz="2800" dirty="0" smtClean="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pic>
        <p:nvPicPr>
          <p:cNvPr id="2053" name="Picture 5" descr="C:\Users\elpida\Desktop\kaiseki-01\image2\2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85328"/>
            <a:ext cx="7992888" cy="44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86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539552" y="980728"/>
            <a:ext cx="7920880" cy="3970318"/>
          </a:xfrm>
          <a:prstGeom prst="rect">
            <a:avLst/>
          </a:prstGeom>
          <a:noFill/>
        </p:spPr>
        <p:txBody>
          <a:bodyPr wrap="square" rtlCol="0">
            <a:spAutoFit/>
          </a:bodyPr>
          <a:lstStyle/>
          <a:p>
            <a:r>
              <a:rPr lang="ja-JP" altLang="en-US" sz="2800" dirty="0" smtClean="0"/>
              <a:t>出力結果その</a:t>
            </a:r>
            <a:r>
              <a:rPr lang="en-US" altLang="ja-JP" sz="2800" dirty="0" smtClean="0"/>
              <a:t>1</a:t>
            </a:r>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pic>
        <p:nvPicPr>
          <p:cNvPr id="1028" name="Picture 4" descr="K:\google\jikken\無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7056784" cy="495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62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539552" y="980728"/>
            <a:ext cx="7920880" cy="3970318"/>
          </a:xfrm>
          <a:prstGeom prst="rect">
            <a:avLst/>
          </a:prstGeom>
          <a:noFill/>
        </p:spPr>
        <p:txBody>
          <a:bodyPr wrap="square" rtlCol="0">
            <a:spAutoFit/>
          </a:bodyPr>
          <a:lstStyle/>
          <a:p>
            <a:r>
              <a:rPr lang="ja-JP" altLang="en-US" sz="2800" dirty="0" smtClean="0"/>
              <a:t>出力結果その</a:t>
            </a:r>
            <a:r>
              <a:rPr lang="en-US" altLang="ja-JP" sz="2800" dirty="0" smtClean="0"/>
              <a:t>2</a:t>
            </a:r>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a:p>
            <a:endParaRPr lang="en-US" altLang="ja-JP" sz="3600" dirty="0"/>
          </a:p>
          <a:p>
            <a:endParaRPr lang="en-US" altLang="ja-JP" sz="3600" dirty="0" smtClean="0"/>
          </a:p>
        </p:txBody>
      </p:sp>
      <p:pic>
        <p:nvPicPr>
          <p:cNvPr id="2050" name="Picture 2" descr="K:\google\jikken\無題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99928"/>
            <a:ext cx="711905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96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endParaRPr kumimoji="1" lang="ja-JP" altLang="en-US" dirty="0"/>
          </a:p>
        </p:txBody>
      </p:sp>
      <p:sp>
        <p:nvSpPr>
          <p:cNvPr id="7" name="テキスト ボックス 6"/>
          <p:cNvSpPr txBox="1"/>
          <p:nvPr/>
        </p:nvSpPr>
        <p:spPr>
          <a:xfrm>
            <a:off x="827584" y="1356260"/>
            <a:ext cx="8172400" cy="3416320"/>
          </a:xfrm>
          <a:prstGeom prst="rect">
            <a:avLst/>
          </a:prstGeom>
          <a:noFill/>
        </p:spPr>
        <p:txBody>
          <a:bodyPr wrap="square" rtlCol="0">
            <a:spAutoFit/>
          </a:bodyPr>
          <a:lstStyle/>
          <a:p>
            <a:r>
              <a:rPr lang="ja-JP" altLang="en-US" sz="3200" dirty="0"/>
              <a:t>全て</a:t>
            </a:r>
            <a:r>
              <a:rPr lang="ja-JP" altLang="en-US" sz="3200" dirty="0" smtClean="0"/>
              <a:t>の出力結果から振動中心を算出。</a:t>
            </a:r>
            <a:endParaRPr lang="en-US" altLang="ja-JP" sz="3600" dirty="0" smtClean="0"/>
          </a:p>
          <a:p>
            <a:endParaRPr lang="en-US" altLang="ja-JP" sz="3600" dirty="0" smtClean="0"/>
          </a:p>
          <a:p>
            <a:endParaRPr lang="en-US" altLang="ja-JP" sz="3600" dirty="0" smtClean="0"/>
          </a:p>
          <a:p>
            <a:endParaRPr lang="en-US" altLang="ja-JP" sz="3600" dirty="0" smtClean="0"/>
          </a:p>
          <a:p>
            <a:endParaRPr lang="en-US" altLang="ja-JP" sz="3600" dirty="0"/>
          </a:p>
          <a:p>
            <a:endParaRPr lang="en-US" altLang="ja-JP" sz="3600" dirty="0" smtClean="0"/>
          </a:p>
        </p:txBody>
      </p:sp>
      <p:graphicFrame>
        <p:nvGraphicFramePr>
          <p:cNvPr id="3" name="表 2"/>
          <p:cNvGraphicFramePr>
            <a:graphicFrameLocks noGrp="1"/>
          </p:cNvGraphicFramePr>
          <p:nvPr>
            <p:extLst>
              <p:ext uri="{D42A27DB-BD31-4B8C-83A1-F6EECF244321}">
                <p14:modId xmlns:p14="http://schemas.microsoft.com/office/powerpoint/2010/main" val="1230751605"/>
              </p:ext>
            </p:extLst>
          </p:nvPr>
        </p:nvGraphicFramePr>
        <p:xfrm>
          <a:off x="1331640" y="2204864"/>
          <a:ext cx="6096000" cy="2219960"/>
        </p:xfrm>
        <a:graphic>
          <a:graphicData uri="http://schemas.openxmlformats.org/drawingml/2006/table">
            <a:tbl>
              <a:tblPr firstRow="1" bandRow="1">
                <a:tableStyleId>{5C22544A-7EE6-4342-B048-85BDC9FD1C3A}</a:tableStyleId>
              </a:tblPr>
              <a:tblGrid>
                <a:gridCol w="3048000"/>
                <a:gridCol w="3048000"/>
              </a:tblGrid>
              <a:tr h="360040">
                <a:tc>
                  <a:txBody>
                    <a:bodyPr/>
                    <a:lstStyle/>
                    <a:p>
                      <a:pPr algn="r"/>
                      <a:r>
                        <a:rPr kumimoji="1" lang="ja-JP" altLang="en-US" dirty="0" smtClean="0"/>
                        <a:t>おもりの位置</a:t>
                      </a:r>
                      <a:endParaRPr kumimoji="1" lang="ja-JP" altLang="en-US" dirty="0"/>
                    </a:p>
                  </a:txBody>
                  <a:tcPr/>
                </a:tc>
                <a:tc>
                  <a:txBody>
                    <a:bodyPr/>
                    <a:lstStyle/>
                    <a:p>
                      <a:r>
                        <a:rPr kumimoji="1" lang="ja-JP" altLang="en-US" dirty="0" smtClean="0"/>
                        <a:t>角度（</a:t>
                      </a:r>
                      <a:r>
                        <a:rPr kumimoji="1" lang="en-US" altLang="ja-JP" dirty="0" smtClean="0"/>
                        <a:t>radian</a:t>
                      </a:r>
                      <a:r>
                        <a:rPr kumimoji="1" lang="ja-JP" altLang="en-US" dirty="0" smtClean="0"/>
                        <a:t>）</a:t>
                      </a:r>
                      <a:endParaRPr kumimoji="1" lang="ja-JP" altLang="en-US" dirty="0"/>
                    </a:p>
                  </a:txBody>
                  <a:tcPr/>
                </a:tc>
              </a:tr>
              <a:tr h="370840">
                <a:tc>
                  <a:txBody>
                    <a:bodyPr/>
                    <a:lstStyle/>
                    <a:p>
                      <a:pPr algn="r"/>
                      <a:r>
                        <a:rPr kumimoji="1" lang="en-US" altLang="ja-JP" dirty="0" smtClean="0"/>
                        <a:t>-5</a:t>
                      </a:r>
                      <a:r>
                        <a:rPr kumimoji="1" lang="ja-JP" altLang="en-US" dirty="0" smtClean="0"/>
                        <a:t>度</a:t>
                      </a:r>
                      <a:endParaRPr kumimoji="1" lang="ja-JP" altLang="en-US" dirty="0"/>
                    </a:p>
                  </a:txBody>
                  <a:tcPr/>
                </a:tc>
                <a:tc>
                  <a:txBody>
                    <a:bodyPr/>
                    <a:lstStyle/>
                    <a:p>
                      <a:pPr algn="r" fontAlgn="ctr"/>
                      <a:r>
                        <a:rPr lang="en-US" altLang="ja-JP" sz="1600" b="0" i="0" u="none" strike="noStrike" smtClean="0">
                          <a:solidFill>
                            <a:srgbClr val="000000"/>
                          </a:solidFill>
                          <a:effectLst/>
                          <a:latin typeface="ＭＳ Ｐゴシック"/>
                        </a:rPr>
                        <a:t>1.422</a:t>
                      </a:r>
                      <a:endParaRPr lang="en-US" altLang="ja-JP" sz="1600" b="0" i="0" u="none" strike="noStrike" dirty="0">
                        <a:solidFill>
                          <a:srgbClr val="000000"/>
                        </a:solidFill>
                        <a:effectLst/>
                        <a:latin typeface="ＭＳ Ｐゴシック"/>
                      </a:endParaRPr>
                    </a:p>
                  </a:txBody>
                  <a:tcPr marL="9525" marR="9525" marT="9525" marB="0" anchor="ctr"/>
                </a:tc>
              </a:tr>
              <a:tr h="370840">
                <a:tc>
                  <a:txBody>
                    <a:bodyPr/>
                    <a:lstStyle/>
                    <a:p>
                      <a:pPr algn="r"/>
                      <a:r>
                        <a:rPr kumimoji="1" lang="en-US" altLang="ja-JP" dirty="0" smtClean="0"/>
                        <a:t>15</a:t>
                      </a:r>
                      <a:r>
                        <a:rPr kumimoji="1" lang="ja-JP" altLang="en-US" dirty="0" smtClean="0"/>
                        <a:t>度</a:t>
                      </a:r>
                      <a:endParaRPr kumimoji="1" lang="ja-JP" altLang="en-US" dirty="0"/>
                    </a:p>
                  </a:txBody>
                  <a:tcPr/>
                </a:tc>
                <a:tc>
                  <a:txBody>
                    <a:bodyPr/>
                    <a:lstStyle/>
                    <a:p>
                      <a:pPr algn="r" fontAlgn="ctr"/>
                      <a:r>
                        <a:rPr lang="en-US" altLang="ja-JP" sz="1600" b="0" i="0" u="none" strike="noStrike" dirty="0" smtClean="0">
                          <a:solidFill>
                            <a:srgbClr val="000000"/>
                          </a:solidFill>
                          <a:effectLst/>
                          <a:latin typeface="ＭＳ Ｐゴシック"/>
                        </a:rPr>
                        <a:t>1.427</a:t>
                      </a:r>
                      <a:endParaRPr lang="en-US" altLang="ja-JP" sz="1600" b="0" i="0" u="none" strike="noStrike" dirty="0">
                        <a:solidFill>
                          <a:srgbClr val="000000"/>
                        </a:solidFill>
                        <a:effectLst/>
                        <a:latin typeface="ＭＳ Ｐゴシック"/>
                      </a:endParaRPr>
                    </a:p>
                  </a:txBody>
                  <a:tcPr marL="9525" marR="9525" marT="9525" marB="0" anchor="ctr"/>
                </a:tc>
              </a:tr>
              <a:tr h="370840">
                <a:tc>
                  <a:txBody>
                    <a:bodyPr/>
                    <a:lstStyle/>
                    <a:p>
                      <a:pPr algn="r"/>
                      <a:r>
                        <a:rPr kumimoji="1" lang="en-US" altLang="ja-JP" dirty="0" smtClean="0"/>
                        <a:t>35</a:t>
                      </a:r>
                      <a:r>
                        <a:rPr kumimoji="1" lang="ja-JP" altLang="en-US" dirty="0" smtClean="0"/>
                        <a:t>度</a:t>
                      </a:r>
                      <a:endParaRPr kumimoji="1" lang="ja-JP" altLang="en-US" dirty="0"/>
                    </a:p>
                  </a:txBody>
                  <a:tcPr/>
                </a:tc>
                <a:tc>
                  <a:txBody>
                    <a:bodyPr/>
                    <a:lstStyle/>
                    <a:p>
                      <a:pPr algn="r" fontAlgn="ctr"/>
                      <a:r>
                        <a:rPr lang="en-US" altLang="ja-JP" sz="1600" b="0" i="0" u="none" strike="noStrike" dirty="0" smtClean="0">
                          <a:solidFill>
                            <a:srgbClr val="000000"/>
                          </a:solidFill>
                          <a:effectLst/>
                          <a:latin typeface="ＭＳ Ｐゴシック"/>
                        </a:rPr>
                        <a:t>1.406</a:t>
                      </a:r>
                      <a:endParaRPr lang="en-US" altLang="ja-JP" sz="1600" b="0" i="0" u="none" strike="noStrike" dirty="0">
                        <a:solidFill>
                          <a:srgbClr val="000000"/>
                        </a:solidFill>
                        <a:effectLst/>
                        <a:latin typeface="ＭＳ Ｐゴシック"/>
                      </a:endParaRPr>
                    </a:p>
                  </a:txBody>
                  <a:tcPr marL="9525" marR="9525" marT="9525" marB="0" anchor="ctr"/>
                </a:tc>
              </a:tr>
              <a:tr h="370840">
                <a:tc>
                  <a:txBody>
                    <a:bodyPr/>
                    <a:lstStyle/>
                    <a:p>
                      <a:pPr algn="r"/>
                      <a:r>
                        <a:rPr kumimoji="1" lang="en-US" altLang="ja-JP" dirty="0" smtClean="0"/>
                        <a:t>40</a:t>
                      </a:r>
                      <a:r>
                        <a:rPr kumimoji="1" lang="ja-JP" altLang="en-US" dirty="0" smtClean="0"/>
                        <a:t>度</a:t>
                      </a:r>
                      <a:endParaRPr kumimoji="1" lang="ja-JP" altLang="en-US" dirty="0"/>
                    </a:p>
                  </a:txBody>
                  <a:tcPr/>
                </a:tc>
                <a:tc>
                  <a:txBody>
                    <a:bodyPr/>
                    <a:lstStyle/>
                    <a:p>
                      <a:pPr algn="r" fontAlgn="ctr"/>
                      <a:r>
                        <a:rPr lang="en-US" altLang="ja-JP" sz="1600" b="0" i="0" u="none" strike="noStrike" dirty="0" smtClean="0">
                          <a:solidFill>
                            <a:srgbClr val="000000"/>
                          </a:solidFill>
                          <a:effectLst/>
                          <a:latin typeface="ＭＳ Ｐゴシック"/>
                        </a:rPr>
                        <a:t>1.392</a:t>
                      </a:r>
                      <a:endParaRPr lang="en-US" altLang="ja-JP" sz="1600" b="0" i="0" u="none" strike="noStrike" dirty="0">
                        <a:solidFill>
                          <a:srgbClr val="000000"/>
                        </a:solidFill>
                        <a:effectLst/>
                        <a:latin typeface="ＭＳ Ｐゴシック"/>
                      </a:endParaRPr>
                    </a:p>
                  </a:txBody>
                  <a:tcPr marL="9525" marR="9525" marT="9525" marB="0" anchor="ctr"/>
                </a:tc>
              </a:tr>
              <a:tr h="370840">
                <a:tc>
                  <a:txBody>
                    <a:bodyPr/>
                    <a:lstStyle/>
                    <a:p>
                      <a:pPr algn="r"/>
                      <a:r>
                        <a:rPr kumimoji="1" lang="en-US" altLang="ja-JP" dirty="0" smtClean="0"/>
                        <a:t>45</a:t>
                      </a:r>
                      <a:r>
                        <a:rPr kumimoji="1" lang="ja-JP" altLang="en-US" dirty="0" smtClean="0"/>
                        <a:t>度</a:t>
                      </a:r>
                      <a:endParaRPr kumimoji="1" lang="ja-JP" altLang="en-US" dirty="0"/>
                    </a:p>
                  </a:txBody>
                  <a:tcPr/>
                </a:tc>
                <a:tc>
                  <a:txBody>
                    <a:bodyPr/>
                    <a:lstStyle/>
                    <a:p>
                      <a:pPr algn="r" fontAlgn="ctr"/>
                      <a:r>
                        <a:rPr lang="en-US" altLang="ja-JP" sz="1600" b="0" i="0" u="none" strike="noStrike" smtClean="0">
                          <a:solidFill>
                            <a:srgbClr val="000000"/>
                          </a:solidFill>
                          <a:effectLst/>
                          <a:latin typeface="ＭＳ Ｐゴシック"/>
                        </a:rPr>
                        <a:t>1.394</a:t>
                      </a:r>
                      <a:endParaRPr lang="en-US" altLang="ja-JP" sz="1600" b="0" i="0" u="none" strike="noStrike" dirty="0">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val="275369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目的・動機</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kumimoji="1" lang="ja-JP" altLang="en-US" dirty="0" smtClean="0"/>
              <a:t>       もともとカシミア力を測定したいという話があった</a:t>
            </a:r>
            <a:r>
              <a:rPr kumimoji="1" lang="en-US" altLang="ja-JP" dirty="0" smtClean="0"/>
              <a:t>. </a:t>
            </a:r>
            <a:r>
              <a:rPr kumimoji="1" lang="ja-JP" altLang="en-US" dirty="0" smtClean="0"/>
              <a:t>しかしこの測定は非常に近距離　　　（数１０</a:t>
            </a:r>
            <a:r>
              <a:rPr kumimoji="1" lang="en-US" altLang="ja-JP" dirty="0" smtClean="0"/>
              <a:t>nm</a:t>
            </a:r>
            <a:r>
              <a:rPr kumimoji="1" lang="ja-JP" altLang="en-US" dirty="0" smtClean="0"/>
              <a:t>スケール）で</a:t>
            </a:r>
            <a:r>
              <a:rPr kumimoji="1" lang="en-US" altLang="ja-JP" dirty="0" smtClean="0"/>
              <a:t>, </a:t>
            </a:r>
            <a:r>
              <a:rPr lang="ja-JP" altLang="en-US" dirty="0" smtClean="0"/>
              <a:t>非常に弱い力を測定しなければいけない</a:t>
            </a:r>
            <a:r>
              <a:rPr lang="en-US" altLang="ja-JP" dirty="0" smtClean="0"/>
              <a:t>. </a:t>
            </a:r>
            <a:r>
              <a:rPr lang="ja-JP" altLang="en-US" dirty="0" smtClean="0"/>
              <a:t>これはおそらく高度な技術</a:t>
            </a:r>
            <a:r>
              <a:rPr lang="en-US" altLang="ja-JP" dirty="0" smtClean="0"/>
              <a:t>, </a:t>
            </a:r>
            <a:r>
              <a:rPr lang="ja-JP" altLang="en-US" dirty="0" smtClean="0"/>
              <a:t>知識が求められる</a:t>
            </a:r>
            <a:r>
              <a:rPr lang="en-US" altLang="ja-JP" dirty="0" smtClean="0"/>
              <a:t>.</a:t>
            </a:r>
            <a:endParaRPr kumimoji="1" lang="en-US" altLang="ja-JP" dirty="0" smtClean="0"/>
          </a:p>
          <a:p>
            <a:pPr>
              <a:buNone/>
            </a:pPr>
            <a:r>
              <a:rPr lang="ja-JP" altLang="en-US" dirty="0" smtClean="0"/>
              <a:t>　　そこで</a:t>
            </a:r>
            <a:r>
              <a:rPr lang="en-US" altLang="ja-JP" dirty="0" smtClean="0"/>
              <a:t>, </a:t>
            </a:r>
            <a:r>
              <a:rPr kumimoji="1" lang="ja-JP" altLang="en-US" dirty="0" smtClean="0"/>
              <a:t>もう少し長距離（数</a:t>
            </a:r>
            <a:r>
              <a:rPr lang="en-US" altLang="ja-JP" dirty="0" smtClean="0"/>
              <a:t>cm</a:t>
            </a:r>
            <a:r>
              <a:rPr kumimoji="1" lang="ja-JP" altLang="en-US" dirty="0" smtClean="0"/>
              <a:t>スケール）で</a:t>
            </a:r>
            <a:r>
              <a:rPr kumimoji="1" lang="en-US" altLang="ja-JP" dirty="0" smtClean="0"/>
              <a:t>, </a:t>
            </a:r>
            <a:r>
              <a:rPr kumimoji="1" lang="ja-JP" altLang="en-US" dirty="0" smtClean="0"/>
              <a:t>キャベンディッシュの方法により重力の逆二乗則を検証することにした</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　結論・考察</a:t>
            </a:r>
            <a:endParaRPr kumimoji="1" lang="ja-JP" altLang="en-US" dirty="0"/>
          </a:p>
        </p:txBody>
      </p:sp>
      <p:sp>
        <p:nvSpPr>
          <p:cNvPr id="3" name="テキスト プレースホルダ 2"/>
          <p:cNvSpPr>
            <a:spLocks noGrp="1"/>
          </p:cNvSpPr>
          <p:nvPr>
            <p:ph type="body"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5937523"/>
          </a:xfrm>
        </p:spPr>
        <p:txBody>
          <a:bodyPr/>
          <a:lstStyle/>
          <a:p>
            <a:pPr>
              <a:buNone/>
            </a:pPr>
            <a:r>
              <a:rPr kumimoji="1" lang="ja-JP" altLang="en-US" dirty="0" smtClean="0"/>
              <a:t>　　重力 </a:t>
            </a:r>
            <a:r>
              <a:rPr kumimoji="1" lang="en-US" altLang="ja-JP" dirty="0" err="1" smtClean="0"/>
              <a:t>F_g</a:t>
            </a:r>
            <a:r>
              <a:rPr kumimoji="1" lang="en-US" altLang="ja-JP" dirty="0" smtClean="0"/>
              <a:t> </a:t>
            </a:r>
            <a:r>
              <a:rPr kumimoji="1" lang="ja-JP" altLang="en-US" dirty="0" smtClean="0"/>
              <a:t>によるトルクとワイヤーの弾性力によるトルク</a:t>
            </a:r>
            <a:r>
              <a:rPr lang="en-US" altLang="ja-JP" dirty="0" err="1" smtClean="0"/>
              <a:t>T</a:t>
            </a:r>
            <a:r>
              <a:rPr kumimoji="1" lang="en-US" altLang="ja-JP" dirty="0" err="1" smtClean="0"/>
              <a:t>_e</a:t>
            </a:r>
            <a:r>
              <a:rPr kumimoji="1" lang="ja-JP" altLang="en-US" dirty="0" smtClean="0"/>
              <a:t>の釣り合いより重力定数を求めてみる</a:t>
            </a:r>
            <a:endParaRPr kumimoji="1" lang="en-US" altLang="ja-JP" dirty="0" smtClean="0"/>
          </a:p>
          <a:p>
            <a:pPr>
              <a:buNone/>
            </a:pPr>
            <a:r>
              <a:rPr lang="ja-JP" altLang="en-US" dirty="0"/>
              <a:t>　</a:t>
            </a:r>
            <a:r>
              <a:rPr lang="ja-JP" altLang="en-US" dirty="0" smtClean="0"/>
              <a:t>　　</a:t>
            </a:r>
            <a:endParaRPr lang="en-US" altLang="ja-JP" dirty="0" smtClean="0"/>
          </a:p>
          <a:p>
            <a:pPr>
              <a:buNone/>
            </a:pPr>
            <a:r>
              <a:rPr kumimoji="1" lang="ja-JP" altLang="en-US" dirty="0"/>
              <a:t>　</a:t>
            </a:r>
            <a:r>
              <a:rPr kumimoji="1" lang="ja-JP" altLang="en-US" dirty="0" smtClean="0"/>
              <a:t>　　まず、おもり間に働く重力は有限棒近似によって</a:t>
            </a:r>
            <a:endParaRPr kumimoji="1" lang="en-US" altLang="ja-JP" dirty="0" smtClean="0"/>
          </a:p>
          <a:p>
            <a:pPr>
              <a:buNone/>
            </a:pPr>
            <a:endParaRPr lang="en-US" altLang="ja-JP" dirty="0"/>
          </a:p>
          <a:p>
            <a:pPr>
              <a:buNone/>
            </a:pPr>
            <a:r>
              <a:rPr lang="en-US" altLang="ja-JP" dirty="0"/>
              <a:t>	</a:t>
            </a:r>
            <a:endParaRPr kumimoji="1" lang="en-US" altLang="ja-JP" dirty="0" smtClean="0"/>
          </a:p>
          <a:p>
            <a:pPr>
              <a:buNone/>
            </a:pPr>
            <a:r>
              <a:rPr kumimoji="1" lang="en-US" altLang="ja-JP" dirty="0" smtClean="0"/>
              <a:t>	</a:t>
            </a:r>
            <a:r>
              <a:rPr kumimoji="1" lang="ja-JP" altLang="en-US" dirty="0" smtClean="0"/>
              <a:t>と求まる</a:t>
            </a:r>
            <a:r>
              <a:rPr lang="ja-JP" altLang="en-US" dirty="0" smtClean="0"/>
              <a:t>。（</a:t>
            </a:r>
            <a:r>
              <a:rPr lang="en-US" altLang="ja-JP" dirty="0"/>
              <a:t>D</a:t>
            </a:r>
            <a:r>
              <a:rPr lang="ja-JP" altLang="en-US" dirty="0" smtClean="0"/>
              <a:t>はおもり間の距離）</a:t>
            </a:r>
            <a:endParaRPr kumimoji="1" lang="ja-JP" altLang="en-US" dirty="0"/>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195" name="Rectangle 3"/>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198" name="Rectangle 6"/>
          <p:cNvSpPr>
            <a:spLocks noChangeArrowheads="1"/>
          </p:cNvSpPr>
          <p:nvPr/>
        </p:nvSpPr>
        <p:spPr bwMode="auto">
          <a:xfrm>
            <a:off x="0" y="13620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mc:AlternateContent xmlns:mc="http://schemas.openxmlformats.org/markup-compatibility/2006" xmlns:a14="http://schemas.microsoft.com/office/drawing/2010/main">
        <mc:Choice Requires="a14">
          <p:sp>
            <p:nvSpPr>
              <p:cNvPr id="8" name="正方形/長方形 7"/>
              <p:cNvSpPr/>
              <p:nvPr/>
            </p:nvSpPr>
            <p:spPr>
              <a:xfrm>
                <a:off x="-841948" y="3661915"/>
                <a:ext cx="10827895" cy="7538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ja-JP" i="1">
                              <a:latin typeface="Cambria Math"/>
                            </a:rPr>
                          </m:ctrlPr>
                        </m:sSubPr>
                        <m:e>
                          <m:r>
                            <a:rPr lang="en-US" altLang="ja-JP" i="1">
                              <a:latin typeface="Cambria Math"/>
                            </a:rPr>
                            <m:t>𝐹</m:t>
                          </m:r>
                        </m:e>
                        <m:sub>
                          <m:r>
                            <a:rPr lang="en-US" altLang="ja-JP" i="1">
                              <a:latin typeface="Cambria Math"/>
                            </a:rPr>
                            <m:t>𝑔</m:t>
                          </m:r>
                        </m:sub>
                      </m:sSub>
                      <m:r>
                        <a:rPr lang="en-US" altLang="ja-JP" i="1">
                          <a:latin typeface="Cambria Math"/>
                        </a:rPr>
                        <m:t>=</m:t>
                      </m:r>
                      <m:f>
                        <m:fPr>
                          <m:ctrlPr>
                            <a:rPr lang="ja-JP" altLang="ja-JP" i="1">
                              <a:latin typeface="Cambria Math"/>
                            </a:rPr>
                          </m:ctrlPr>
                        </m:fPr>
                        <m:num>
                          <m:r>
                            <a:rPr lang="en-US" altLang="ja-JP" i="1">
                              <a:latin typeface="Cambria Math"/>
                            </a:rPr>
                            <m:t>𝐺𝑀𝑚</m:t>
                          </m:r>
                        </m:num>
                        <m:den>
                          <m:sSup>
                            <m:sSupPr>
                              <m:ctrlPr>
                                <a:rPr lang="ja-JP" altLang="ja-JP" i="1">
                                  <a:latin typeface="Cambria Math"/>
                                </a:rPr>
                              </m:ctrlPr>
                            </m:sSupPr>
                            <m:e>
                              <m:d>
                                <m:dPr>
                                  <m:ctrlPr>
                                    <a:rPr lang="ja-JP" altLang="ja-JP" i="1">
                                      <a:latin typeface="Cambria Math"/>
                                    </a:rPr>
                                  </m:ctrlPr>
                                </m:dPr>
                                <m:e>
                                  <m:r>
                                    <a:rPr lang="en-US" altLang="ja-JP" i="1">
                                      <a:latin typeface="Cambria Math"/>
                                    </a:rPr>
                                    <m:t>2</m:t>
                                  </m:r>
                                  <m:r>
                                    <a:rPr lang="en-US" altLang="ja-JP" i="1">
                                      <a:latin typeface="Cambria Math"/>
                                    </a:rPr>
                                    <m:t>𝑎</m:t>
                                  </m:r>
                                </m:e>
                              </m:d>
                            </m:e>
                            <m:sup>
                              <m:r>
                                <a:rPr lang="en-US" altLang="ja-JP" i="1">
                                  <a:latin typeface="Cambria Math"/>
                                </a:rPr>
                                <m:t>2</m:t>
                              </m:r>
                            </m:sup>
                          </m:sSup>
                        </m:den>
                      </m:f>
                      <m:nary>
                        <m:naryPr>
                          <m:chr m:val="∬"/>
                          <m:limLoc m:val="subSup"/>
                          <m:ctrlPr>
                            <a:rPr lang="ja-JP" altLang="ja-JP" i="1">
                              <a:latin typeface="Cambria Math"/>
                            </a:rPr>
                          </m:ctrlPr>
                        </m:naryPr>
                        <m:sub>
                          <m:r>
                            <a:rPr lang="en-US" altLang="ja-JP" i="1">
                              <a:latin typeface="Cambria Math"/>
                            </a:rPr>
                            <m:t>0</m:t>
                          </m:r>
                        </m:sub>
                        <m:sup>
                          <m:r>
                            <a:rPr lang="en-US" altLang="ja-JP" i="1">
                              <a:latin typeface="Cambria Math"/>
                            </a:rPr>
                            <m:t>2</m:t>
                          </m:r>
                          <m:r>
                            <a:rPr lang="en-US" altLang="ja-JP" i="1">
                              <a:latin typeface="Cambria Math"/>
                            </a:rPr>
                            <m:t>𝑎</m:t>
                          </m:r>
                        </m:sup>
                        <m:e>
                          <m:r>
                            <a:rPr lang="en-US" altLang="ja-JP" i="1">
                              <a:latin typeface="Cambria Math"/>
                            </a:rPr>
                            <m:t>𝑑𝑥𝑑𝑦</m:t>
                          </m:r>
                        </m:e>
                      </m:nary>
                      <m:f>
                        <m:fPr>
                          <m:ctrlPr>
                            <a:rPr lang="ja-JP" altLang="ja-JP" i="1">
                              <a:latin typeface="Cambria Math"/>
                            </a:rPr>
                          </m:ctrlPr>
                        </m:fPr>
                        <m:num>
                          <m:r>
                            <a:rPr lang="en-US" altLang="ja-JP" i="1">
                              <a:latin typeface="Cambria Math"/>
                            </a:rPr>
                            <m:t>1</m:t>
                          </m:r>
                        </m:num>
                        <m:den>
                          <m:sSup>
                            <m:sSupPr>
                              <m:ctrlPr>
                                <a:rPr lang="ja-JP" altLang="ja-JP" i="1">
                                  <a:latin typeface="Cambria Math"/>
                                </a:rPr>
                              </m:ctrlPr>
                            </m:sSupPr>
                            <m:e>
                              <m:r>
                                <a:rPr lang="en-US" altLang="ja-JP" i="1">
                                  <a:latin typeface="Cambria Math"/>
                                </a:rPr>
                                <m:t>𝐷</m:t>
                              </m:r>
                            </m:e>
                            <m:sup>
                              <m:r>
                                <a:rPr lang="en-US" altLang="ja-JP" i="1">
                                  <a:latin typeface="Cambria Math"/>
                                </a:rPr>
                                <m:t>2</m:t>
                              </m:r>
                            </m:sup>
                          </m:sSup>
                          <m:r>
                            <a:rPr lang="en-US" altLang="ja-JP" i="1">
                              <a:latin typeface="Cambria Math"/>
                            </a:rPr>
                            <m:t>+</m:t>
                          </m:r>
                          <m:sSup>
                            <m:sSupPr>
                              <m:ctrlPr>
                                <a:rPr lang="ja-JP" altLang="ja-JP" i="1">
                                  <a:latin typeface="Cambria Math"/>
                                </a:rPr>
                              </m:ctrlPr>
                            </m:sSupPr>
                            <m:e>
                              <m:d>
                                <m:dPr>
                                  <m:ctrlPr>
                                    <a:rPr lang="ja-JP" altLang="ja-JP" i="1">
                                      <a:latin typeface="Cambria Math"/>
                                    </a:rPr>
                                  </m:ctrlPr>
                                </m:dPr>
                                <m:e>
                                  <m:r>
                                    <a:rPr lang="en-US" altLang="ja-JP" i="1">
                                      <a:latin typeface="Cambria Math"/>
                                    </a:rPr>
                                    <m:t>𝑥</m:t>
                                  </m:r>
                                  <m:r>
                                    <a:rPr lang="en-US" altLang="ja-JP" i="1">
                                      <a:latin typeface="Cambria Math"/>
                                    </a:rPr>
                                    <m:t>−</m:t>
                                  </m:r>
                                  <m:r>
                                    <a:rPr lang="en-US" altLang="ja-JP" i="1">
                                      <a:latin typeface="Cambria Math"/>
                                    </a:rPr>
                                    <m:t>𝑦</m:t>
                                  </m:r>
                                </m:e>
                              </m:d>
                            </m:e>
                            <m:sup>
                              <m:r>
                                <a:rPr lang="en-US" altLang="ja-JP" i="1">
                                  <a:latin typeface="Cambria Math"/>
                                </a:rPr>
                                <m:t>2</m:t>
                              </m:r>
                            </m:sup>
                          </m:sSup>
                        </m:den>
                      </m:f>
                      <m:r>
                        <a:rPr lang="en-US" altLang="ja-JP" i="1">
                          <a:latin typeface="Cambria Math"/>
                        </a:rPr>
                        <m:t>=</m:t>
                      </m:r>
                      <m:f>
                        <m:fPr>
                          <m:ctrlPr>
                            <a:rPr lang="ja-JP" altLang="ja-JP" i="1">
                              <a:latin typeface="Cambria Math"/>
                            </a:rPr>
                          </m:ctrlPr>
                        </m:fPr>
                        <m:num>
                          <m:r>
                            <a:rPr lang="en-US" altLang="ja-JP" i="1">
                              <a:latin typeface="Cambria Math"/>
                            </a:rPr>
                            <m:t>𝐺𝑀𝑚</m:t>
                          </m:r>
                        </m:num>
                        <m:den>
                          <m:sSup>
                            <m:sSupPr>
                              <m:ctrlPr>
                                <a:rPr lang="ja-JP" altLang="ja-JP" i="1">
                                  <a:latin typeface="Cambria Math"/>
                                </a:rPr>
                              </m:ctrlPr>
                            </m:sSupPr>
                            <m:e>
                              <m:r>
                                <a:rPr lang="en-US" altLang="ja-JP" i="1">
                                  <a:latin typeface="Cambria Math"/>
                                </a:rPr>
                                <m:t>2</m:t>
                              </m:r>
                              <m:d>
                                <m:dPr>
                                  <m:ctrlPr>
                                    <a:rPr lang="ja-JP" altLang="ja-JP" i="1">
                                      <a:latin typeface="Cambria Math"/>
                                    </a:rPr>
                                  </m:ctrlPr>
                                </m:dPr>
                                <m:e>
                                  <m:r>
                                    <a:rPr lang="en-US" altLang="ja-JP" i="1">
                                      <a:latin typeface="Cambria Math"/>
                                    </a:rPr>
                                    <m:t>2</m:t>
                                  </m:r>
                                  <m:r>
                                    <a:rPr lang="en-US" altLang="ja-JP" i="1">
                                      <a:latin typeface="Cambria Math"/>
                                    </a:rPr>
                                    <m:t>𝑎</m:t>
                                  </m:r>
                                </m:e>
                              </m:d>
                            </m:e>
                            <m:sup>
                              <m:r>
                                <a:rPr lang="en-US" altLang="ja-JP" i="1">
                                  <a:latin typeface="Cambria Math"/>
                                </a:rPr>
                                <m:t>2</m:t>
                              </m:r>
                            </m:sup>
                          </m:sSup>
                        </m:den>
                      </m:f>
                      <m:d>
                        <m:dPr>
                          <m:begChr m:val="["/>
                          <m:endChr m:val="]"/>
                          <m:ctrlPr>
                            <a:rPr lang="ja-JP" altLang="ja-JP" i="1">
                              <a:latin typeface="Cambria Math"/>
                            </a:rPr>
                          </m:ctrlPr>
                        </m:dPr>
                        <m:e>
                          <m:f>
                            <m:fPr>
                              <m:ctrlPr>
                                <a:rPr lang="ja-JP" altLang="ja-JP" i="1">
                                  <a:latin typeface="Cambria Math"/>
                                </a:rPr>
                              </m:ctrlPr>
                            </m:fPr>
                            <m:num>
                              <m:r>
                                <a:rPr lang="en-US" altLang="ja-JP" i="1">
                                  <a:latin typeface="Cambria Math"/>
                                </a:rPr>
                                <m:t>2</m:t>
                              </m:r>
                              <m:r>
                                <a:rPr lang="en-US" altLang="ja-JP" i="1">
                                  <a:latin typeface="Cambria Math"/>
                                </a:rPr>
                                <m:t>𝑎</m:t>
                              </m:r>
                            </m:num>
                            <m:den>
                              <m:r>
                                <a:rPr lang="en-US" altLang="ja-JP" i="1">
                                  <a:latin typeface="Cambria Math"/>
                                </a:rPr>
                                <m:t>𝐷</m:t>
                              </m:r>
                            </m:den>
                          </m:f>
                          <m:func>
                            <m:funcPr>
                              <m:ctrlPr>
                                <a:rPr lang="ja-JP" altLang="ja-JP" i="1">
                                  <a:latin typeface="Cambria Math"/>
                                </a:rPr>
                              </m:ctrlPr>
                            </m:funcPr>
                            <m:fName>
                              <m:r>
                                <m:rPr>
                                  <m:sty m:val="p"/>
                                </m:rPr>
                                <a:rPr lang="en-US" altLang="ja-JP">
                                  <a:latin typeface="Cambria Math"/>
                                </a:rPr>
                                <m:t>arctan</m:t>
                              </m:r>
                            </m:fName>
                            <m:e>
                              <m:d>
                                <m:dPr>
                                  <m:ctrlPr>
                                    <a:rPr lang="ja-JP" altLang="ja-JP" i="1">
                                      <a:latin typeface="Cambria Math"/>
                                    </a:rPr>
                                  </m:ctrlPr>
                                </m:dPr>
                                <m:e>
                                  <m:f>
                                    <m:fPr>
                                      <m:ctrlPr>
                                        <a:rPr lang="ja-JP" altLang="ja-JP" i="1">
                                          <a:latin typeface="Cambria Math"/>
                                        </a:rPr>
                                      </m:ctrlPr>
                                    </m:fPr>
                                    <m:num>
                                      <m:r>
                                        <a:rPr lang="en-US" altLang="ja-JP" i="1">
                                          <a:latin typeface="Cambria Math"/>
                                        </a:rPr>
                                        <m:t>2</m:t>
                                      </m:r>
                                      <m:r>
                                        <a:rPr lang="en-US" altLang="ja-JP" i="1">
                                          <a:latin typeface="Cambria Math"/>
                                        </a:rPr>
                                        <m:t>𝑎</m:t>
                                      </m:r>
                                    </m:num>
                                    <m:den>
                                      <m:r>
                                        <a:rPr lang="en-US" altLang="ja-JP" i="1">
                                          <a:latin typeface="Cambria Math"/>
                                        </a:rPr>
                                        <m:t>𝐷</m:t>
                                      </m:r>
                                    </m:den>
                                  </m:f>
                                </m:e>
                              </m:d>
                            </m:e>
                          </m:func>
                          <m:r>
                            <a:rPr lang="en-US" altLang="ja-JP" i="1">
                              <a:latin typeface="Cambria Math"/>
                            </a:rPr>
                            <m:t>−</m:t>
                          </m:r>
                          <m:f>
                            <m:fPr>
                              <m:ctrlPr>
                                <a:rPr lang="ja-JP" altLang="ja-JP" i="1">
                                  <a:latin typeface="Cambria Math"/>
                                </a:rPr>
                              </m:ctrlPr>
                            </m:fPr>
                            <m:num>
                              <m:r>
                                <a:rPr lang="en-US" altLang="ja-JP" i="1">
                                  <a:latin typeface="Cambria Math"/>
                                </a:rPr>
                                <m:t>1</m:t>
                              </m:r>
                            </m:num>
                            <m:den>
                              <m:r>
                                <a:rPr lang="en-US" altLang="ja-JP" i="1">
                                  <a:latin typeface="Cambria Math"/>
                                </a:rPr>
                                <m:t>2</m:t>
                              </m:r>
                            </m:den>
                          </m:f>
                          <m:r>
                            <a:rPr lang="en-US" altLang="ja-JP" i="1">
                              <a:latin typeface="Cambria Math"/>
                            </a:rPr>
                            <m:t>𝑙𝑜𝑔</m:t>
                          </m:r>
                          <m:d>
                            <m:dPr>
                              <m:begChr m:val="{"/>
                              <m:endChr m:val="}"/>
                              <m:ctrlPr>
                                <a:rPr lang="ja-JP" altLang="ja-JP" i="1">
                                  <a:latin typeface="Cambria Math"/>
                                </a:rPr>
                              </m:ctrlPr>
                            </m:dPr>
                            <m:e>
                              <m:sSup>
                                <m:sSupPr>
                                  <m:ctrlPr>
                                    <a:rPr lang="ja-JP" altLang="ja-JP" i="1">
                                      <a:latin typeface="Cambria Math"/>
                                    </a:rPr>
                                  </m:ctrlPr>
                                </m:sSupPr>
                                <m:e>
                                  <m:r>
                                    <a:rPr lang="en-US" altLang="ja-JP" i="1">
                                      <a:latin typeface="Cambria Math"/>
                                    </a:rPr>
                                    <m:t>(</m:t>
                                  </m:r>
                                  <m:f>
                                    <m:fPr>
                                      <m:ctrlPr>
                                        <a:rPr lang="ja-JP" altLang="ja-JP" i="1">
                                          <a:latin typeface="Cambria Math"/>
                                        </a:rPr>
                                      </m:ctrlPr>
                                    </m:fPr>
                                    <m:num>
                                      <m:r>
                                        <a:rPr lang="en-US" altLang="ja-JP" i="1">
                                          <a:latin typeface="Cambria Math"/>
                                        </a:rPr>
                                        <m:t>2</m:t>
                                      </m:r>
                                      <m:r>
                                        <a:rPr lang="en-US" altLang="ja-JP" i="1">
                                          <a:latin typeface="Cambria Math"/>
                                        </a:rPr>
                                        <m:t>𝑎</m:t>
                                      </m:r>
                                    </m:num>
                                    <m:den>
                                      <m:r>
                                        <a:rPr lang="en-US" altLang="ja-JP" i="1">
                                          <a:latin typeface="Cambria Math"/>
                                        </a:rPr>
                                        <m:t>𝐷</m:t>
                                      </m:r>
                                    </m:den>
                                  </m:f>
                                  <m:r>
                                    <a:rPr lang="en-US" altLang="ja-JP" i="1">
                                      <a:latin typeface="Cambria Math"/>
                                    </a:rPr>
                                    <m:t>)</m:t>
                                  </m:r>
                                </m:e>
                                <m:sup>
                                  <m:r>
                                    <a:rPr lang="en-US" altLang="ja-JP" i="1">
                                      <a:latin typeface="Cambria Math"/>
                                    </a:rPr>
                                    <m:t>2</m:t>
                                  </m:r>
                                </m:sup>
                              </m:sSup>
                              <m:r>
                                <a:rPr lang="en-US" altLang="ja-JP" i="1">
                                  <a:latin typeface="Cambria Math"/>
                                </a:rPr>
                                <m:t>+1</m:t>
                              </m:r>
                            </m:e>
                          </m:d>
                        </m:e>
                      </m:d>
                    </m:oMath>
                  </m:oMathPara>
                </a14:m>
                <a:endParaRPr lang="ja-JP" altLang="ja-JP" dirty="0"/>
              </a:p>
            </p:txBody>
          </p:sp>
        </mc:Choice>
        <mc:Fallback xmlns="">
          <p:sp>
            <p:nvSpPr>
              <p:cNvPr id="8" name="正方形/長方形 7"/>
              <p:cNvSpPr>
                <a:spLocks noRot="1" noChangeAspect="1" noMove="1" noResize="1" noEditPoints="1" noAdjustHandles="1" noChangeArrowheads="1" noChangeShapeType="1" noTextEdit="1"/>
              </p:cNvSpPr>
              <p:nvPr/>
            </p:nvSpPr>
            <p:spPr>
              <a:xfrm>
                <a:off x="-841948" y="3661915"/>
                <a:ext cx="10827895" cy="753861"/>
              </a:xfrm>
              <a:prstGeom prst="rect">
                <a:avLst/>
              </a:prstGeom>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37371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476672"/>
                <a:ext cx="8229600" cy="5649491"/>
              </a:xfrm>
            </p:spPr>
            <p:txBody>
              <a:bodyPr>
                <a:normAutofit fontScale="85000" lnSpcReduction="10000"/>
              </a:bodyPr>
              <a:lstStyle/>
              <a:p>
                <a:pPr marL="0" indent="0">
                  <a:buNone/>
                </a:pPr>
                <a:r>
                  <a:rPr kumimoji="1" lang="ja-JP" altLang="en-US" dirty="0" smtClean="0"/>
                  <a:t>　</a:t>
                </a:r>
                <a:r>
                  <a:rPr kumimoji="1" lang="en-US" altLang="ja-JP" dirty="0" err="1" smtClean="0"/>
                  <a:t>T_e</a:t>
                </a:r>
                <a:r>
                  <a:rPr kumimoji="1" lang="ja-JP" altLang="en-US" dirty="0" smtClean="0"/>
                  <a:t>については</a:t>
                </a:r>
                <a:r>
                  <a:rPr kumimoji="1" lang="en-US" altLang="ja-JP" dirty="0" smtClean="0"/>
                  <a:t>, </a:t>
                </a:r>
                <a:r>
                  <a:rPr kumimoji="1" lang="ja-JP" altLang="en-US" dirty="0" smtClean="0"/>
                  <a:t>二通りのやり方で求めることにした</a:t>
                </a:r>
                <a:endParaRPr kumimoji="1" lang="en-US" altLang="ja-JP" dirty="0" smtClean="0"/>
              </a:p>
              <a:p>
                <a:pPr marL="0" indent="0">
                  <a:buNone/>
                </a:pPr>
                <a:r>
                  <a:rPr lang="ja-JP" altLang="en-US" dirty="0"/>
                  <a:t>　</a:t>
                </a:r>
                <a:r>
                  <a:rPr lang="ja-JP" altLang="en-US" dirty="0" smtClean="0"/>
                  <a:t>①測定した周期を使って</a:t>
                </a:r>
                <a:endParaRPr lang="en-US" altLang="ja-JP" dirty="0" smtClean="0"/>
              </a:p>
              <a:p>
                <a:pPr marL="0" indent="0">
                  <a:buNone/>
                </a:pPr>
                <a:endParaRPr kumimoji="1" lang="en-US" altLang="ja-JP" dirty="0"/>
              </a:p>
              <a:p>
                <a:pPr marL="0" indent="0">
                  <a:buNone/>
                </a:pPr>
                <a:r>
                  <a:rPr lang="ja-JP" altLang="en-US" dirty="0" smtClean="0"/>
                  <a:t>　　</a:t>
                </a:r>
                <a:endParaRPr lang="en-US" altLang="ja-JP" dirty="0" smtClean="0"/>
              </a:p>
              <a:p>
                <a:pPr marL="0" indent="0">
                  <a:buNone/>
                </a:pPr>
                <a:r>
                  <a:rPr lang="ja-JP" altLang="en-US" dirty="0" smtClean="0"/>
                  <a:t>より</a:t>
                </a:r>
                <a:r>
                  <a:rPr lang="ja-JP" altLang="en-US" dirty="0" err="1" smtClean="0"/>
                  <a:t>ｋ</a:t>
                </a:r>
                <a:r>
                  <a:rPr lang="ja-JP" altLang="en-US" dirty="0" smtClean="0"/>
                  <a:t>を求める方法</a:t>
                </a:r>
                <a:endParaRPr lang="en-US" altLang="ja-JP" dirty="0" smtClean="0"/>
              </a:p>
              <a:p>
                <a:pPr marL="0" indent="0">
                  <a:buNone/>
                </a:pPr>
                <a:r>
                  <a:rPr kumimoji="1" lang="ja-JP" altLang="en-US" dirty="0"/>
                  <a:t>　</a:t>
                </a:r>
                <a:r>
                  <a:rPr lang="ja-JP" altLang="en-US" dirty="0" smtClean="0"/>
                  <a:t>②弾性体理論による式</a:t>
                </a:r>
                <a:endParaRPr lang="en-US" altLang="ja-JP" dirty="0" smtClean="0"/>
              </a:p>
              <a:p>
                <a:pPr marL="0" indent="0">
                  <a:buNone/>
                </a:pPr>
                <a14:m>
                  <m:oMathPara xmlns:m="http://schemas.openxmlformats.org/officeDocument/2006/math">
                    <m:oMathParaPr>
                      <m:jc m:val="centerGroup"/>
                    </m:oMathParaPr>
                    <m:oMath xmlns:m="http://schemas.openxmlformats.org/officeDocument/2006/math">
                      <m:r>
                        <m:rPr>
                          <m:sty m:val="p"/>
                        </m:rPr>
                        <a:rPr lang="en-US" altLang="ja-JP">
                          <a:latin typeface="Cambria Math"/>
                        </a:rPr>
                        <m:t>k</m:t>
                      </m:r>
                      <m:r>
                        <a:rPr lang="en-US" altLang="ja-JP">
                          <a:latin typeface="Cambria Math"/>
                        </a:rPr>
                        <m:t>=</m:t>
                      </m:r>
                      <m:f>
                        <m:fPr>
                          <m:ctrlPr>
                            <a:rPr lang="ja-JP" altLang="ja-JP" i="1">
                              <a:latin typeface="Cambria Math"/>
                            </a:rPr>
                          </m:ctrlPr>
                        </m:fPr>
                        <m:num>
                          <m:r>
                            <a:rPr lang="en-US" altLang="ja-JP" i="1">
                              <a:latin typeface="Cambria Math"/>
                            </a:rPr>
                            <m:t>𝐻</m:t>
                          </m:r>
                          <m:r>
                            <a:rPr lang="en-US" altLang="ja-JP" i="1">
                              <a:latin typeface="Cambria Math"/>
                            </a:rPr>
                            <m:t>𝜋</m:t>
                          </m:r>
                          <m:sSup>
                            <m:sSupPr>
                              <m:ctrlPr>
                                <a:rPr lang="ja-JP" altLang="ja-JP" i="1">
                                  <a:latin typeface="Cambria Math"/>
                                </a:rPr>
                              </m:ctrlPr>
                            </m:sSupPr>
                            <m:e>
                              <m:r>
                                <a:rPr lang="en-US" altLang="ja-JP" i="1">
                                  <a:latin typeface="Cambria Math"/>
                                </a:rPr>
                                <m:t>𝑟</m:t>
                              </m:r>
                            </m:e>
                            <m:sup>
                              <m:r>
                                <a:rPr lang="en-US" altLang="ja-JP" i="1">
                                  <a:latin typeface="Cambria Math"/>
                                </a:rPr>
                                <m:t>4</m:t>
                              </m:r>
                            </m:sup>
                          </m:sSup>
                        </m:num>
                        <m:den>
                          <m:r>
                            <a:rPr lang="en-US" altLang="ja-JP" i="1">
                              <a:latin typeface="Cambria Math"/>
                            </a:rPr>
                            <m:t>2</m:t>
                          </m:r>
                          <m:r>
                            <a:rPr lang="en-US" altLang="ja-JP" i="1">
                              <a:latin typeface="Cambria Math"/>
                            </a:rPr>
                            <m:t>𝐿</m:t>
                          </m:r>
                        </m:den>
                      </m:f>
                    </m:oMath>
                  </m:oMathPara>
                </a14:m>
                <a:endParaRPr lang="ja-JP" altLang="ja-JP" dirty="0"/>
              </a:p>
              <a:p>
                <a:pPr marL="0" indent="0">
                  <a:buNone/>
                </a:pPr>
                <a:r>
                  <a:rPr kumimoji="1" lang="ja-JP" altLang="en-US" dirty="0" smtClean="0"/>
                  <a:t>　　から</a:t>
                </a:r>
                <a:r>
                  <a:rPr kumimoji="1" lang="ja-JP" altLang="en-US" dirty="0" err="1" smtClean="0"/>
                  <a:t>ｋ</a:t>
                </a:r>
                <a:r>
                  <a:rPr kumimoji="1" lang="ja-JP" altLang="en-US" dirty="0" smtClean="0"/>
                  <a:t>をもとめる方法</a:t>
                </a:r>
                <a:endParaRPr kumimoji="1" lang="en-US" altLang="ja-JP" dirty="0" smtClean="0"/>
              </a:p>
              <a:p>
                <a:pPr marL="0" indent="0">
                  <a:buNone/>
                </a:pPr>
                <a:r>
                  <a:rPr lang="ja-JP" altLang="en-US" dirty="0"/>
                  <a:t>　</a:t>
                </a:r>
                <a:r>
                  <a:rPr lang="ja-JP" altLang="en-US" dirty="0" smtClean="0"/>
                  <a:t>　</a:t>
                </a:r>
                <a:r>
                  <a:rPr lang="en-US" altLang="ja-JP" dirty="0" smtClean="0"/>
                  <a:t>H</a:t>
                </a:r>
                <a:r>
                  <a:rPr lang="ja-JP" altLang="en-US" dirty="0" smtClean="0"/>
                  <a:t>：タングステンの剛性率</a:t>
                </a:r>
                <a:endParaRPr lang="en-US" altLang="ja-JP" dirty="0" smtClean="0"/>
              </a:p>
              <a:p>
                <a:pPr marL="0" indent="0">
                  <a:buNone/>
                </a:pPr>
                <a:r>
                  <a:rPr kumimoji="1" lang="ja-JP" altLang="en-US" dirty="0"/>
                  <a:t>　</a:t>
                </a:r>
                <a:r>
                  <a:rPr kumimoji="1" lang="ja-JP" altLang="en-US" dirty="0" smtClean="0"/>
                  <a:t>　ｒ：ワイヤーの半径（</a:t>
                </a:r>
                <a:r>
                  <a:rPr kumimoji="1" lang="en-US" altLang="ja-JP" dirty="0" smtClean="0"/>
                  <a:t>0.05mm)</a:t>
                </a:r>
              </a:p>
              <a:p>
                <a:pPr marL="0" indent="0">
                  <a:buNone/>
                </a:pPr>
                <a:r>
                  <a:rPr lang="en-US" altLang="ja-JP" dirty="0"/>
                  <a:t> </a:t>
                </a:r>
                <a:r>
                  <a:rPr lang="en-US" altLang="ja-JP" dirty="0" smtClean="0"/>
                  <a:t>     L</a:t>
                </a:r>
                <a:r>
                  <a:rPr lang="ja-JP" altLang="en-US" dirty="0" smtClean="0"/>
                  <a:t>：ワイヤーの長さ</a:t>
                </a:r>
                <a:r>
                  <a:rPr lang="en-US" altLang="ja-JP" dirty="0" smtClean="0"/>
                  <a:t>(</a:t>
                </a:r>
                <a:r>
                  <a:rPr lang="ja-JP" altLang="en-US" dirty="0"/>
                  <a:t>約</a:t>
                </a:r>
                <a:r>
                  <a:rPr lang="en-US" altLang="ja-JP" dirty="0" smtClean="0"/>
                  <a:t>87cm)</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476672"/>
                <a:ext cx="8229600" cy="5649491"/>
              </a:xfrm>
              <a:blipFill rotWithShape="1">
                <a:blip r:embed="rId2"/>
                <a:stretch>
                  <a:fillRect l="-1333" t="-2050"/>
                </a:stretch>
              </a:blipFill>
            </p:spPr>
            <p:txBody>
              <a:bodyPr/>
              <a:lstStyle/>
              <a:p>
                <a:r>
                  <a:rPr lang="ja-JP" altLang="en-US">
                    <a:noFill/>
                  </a:rPr>
                  <a:t> </a:t>
                </a:r>
              </a:p>
            </p:txBody>
          </p:sp>
        </mc:Fallback>
      </mc:AlternateContent>
      <p:pic>
        <p:nvPicPr>
          <p:cNvPr id="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4" y="1484784"/>
            <a:ext cx="2472275" cy="674256"/>
          </a:xfrm>
          <a:prstGeom prst="rect">
            <a:avLst/>
          </a:prstGeom>
          <a:noFill/>
        </p:spPr>
      </p:pic>
    </p:spTree>
    <p:extLst>
      <p:ext uri="{BB962C8B-B14F-4D97-AF65-F5344CB8AC3E}">
        <p14:creationId xmlns:p14="http://schemas.microsoft.com/office/powerpoint/2010/main" val="1097120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lstStyle/>
          <a:p>
            <a:pPr>
              <a:buNone/>
            </a:pPr>
            <a:r>
              <a:rPr kumimoji="1" lang="ja-JP" altLang="en-US" dirty="0" smtClean="0"/>
              <a:t>　　</a:t>
            </a:r>
            <a:r>
              <a:rPr kumimoji="1" lang="ja-JP" altLang="en-US" sz="2800" dirty="0" smtClean="0"/>
              <a:t>①の方法：</a:t>
            </a:r>
            <a:r>
              <a:rPr lang="ja-JP" altLang="en-US" sz="2800" dirty="0" smtClean="0"/>
              <a:t>フックの法則より</a:t>
            </a:r>
            <a:endParaRPr lang="en-US" altLang="ja-JP" sz="2800" dirty="0" smtClean="0"/>
          </a:p>
          <a:p>
            <a:pPr>
              <a:buNone/>
            </a:pPr>
            <a:endParaRPr lang="en-US" altLang="ja-JP" sz="2800" dirty="0"/>
          </a:p>
          <a:p>
            <a:pPr>
              <a:buNone/>
            </a:pPr>
            <a:r>
              <a:rPr lang="ja-JP" altLang="en-US" sz="2800" dirty="0" smtClean="0"/>
              <a:t>とかけるが、この弾性定数</a:t>
            </a:r>
            <a:r>
              <a:rPr lang="en-US" altLang="ja-JP" sz="2800" dirty="0" smtClean="0"/>
              <a:t>k</a:t>
            </a:r>
            <a:r>
              <a:rPr lang="ja-JP" altLang="en-US" sz="2800" dirty="0" smtClean="0"/>
              <a:t> は振動周期</a:t>
            </a:r>
            <a:endParaRPr lang="en-US" altLang="ja-JP" sz="2800" dirty="0" smtClean="0"/>
          </a:p>
          <a:p>
            <a:pPr>
              <a:buNone/>
            </a:pPr>
            <a:endParaRPr lang="en-US" altLang="ja-JP" sz="2800" dirty="0"/>
          </a:p>
          <a:p>
            <a:pPr>
              <a:buNone/>
            </a:pPr>
            <a:r>
              <a:rPr lang="ja-JP" altLang="en-US" sz="2800" dirty="0" smtClean="0"/>
              <a:t>を測ることでもとまる。ここで</a:t>
            </a:r>
            <a:r>
              <a:rPr lang="en-US" altLang="ja-JP" sz="2800" dirty="0" smtClean="0"/>
              <a:t>I </a:t>
            </a:r>
            <a:r>
              <a:rPr lang="ja-JP" altLang="en-US" sz="2800" dirty="0" smtClean="0"/>
              <a:t>は捻ればかりの慣性モーメントであり</a:t>
            </a:r>
            <a:r>
              <a:rPr lang="en-US" altLang="ja-JP" sz="2800" dirty="0" smtClean="0"/>
              <a:t>(L</a:t>
            </a:r>
            <a:r>
              <a:rPr lang="ja-JP" altLang="en-US" sz="2800" dirty="0" smtClean="0"/>
              <a:t>は腕の長さ）</a:t>
            </a:r>
            <a:endParaRPr lang="en-US" altLang="ja-JP" sz="2800" dirty="0" smtClean="0"/>
          </a:p>
          <a:p>
            <a:pPr>
              <a:buNone/>
            </a:pPr>
            <a:endParaRPr lang="en-US" altLang="ja-JP" sz="2800" dirty="0"/>
          </a:p>
          <a:p>
            <a:pPr>
              <a:buNone/>
            </a:pPr>
            <a:r>
              <a:rPr lang="ja-JP" altLang="en-US" sz="2800" dirty="0" smtClean="0"/>
              <a:t>となる。これらより</a:t>
            </a:r>
            <a:r>
              <a:rPr lang="en-US" altLang="ja-JP" sz="2800" dirty="0" smtClean="0"/>
              <a:t>k </a:t>
            </a:r>
            <a:r>
              <a:rPr lang="ja-JP" altLang="en-US" sz="2800" dirty="0" smtClean="0"/>
              <a:t>は以下の様に求まる。</a:t>
            </a:r>
            <a:endParaRPr lang="en-US" altLang="ja-JP" sz="2800" dirty="0" smtClean="0"/>
          </a:p>
          <a:p>
            <a:pPr>
              <a:buNone/>
            </a:pPr>
            <a:r>
              <a:rPr lang="ja-JP" altLang="en-US" sz="2800" dirty="0" smtClean="0"/>
              <a:t>（周期</a:t>
            </a:r>
            <a:r>
              <a:rPr lang="en-US" altLang="ja-JP" sz="2800" dirty="0" smtClean="0"/>
              <a:t>T</a:t>
            </a:r>
            <a:r>
              <a:rPr lang="ja-JP" altLang="en-US" sz="2800" dirty="0" smtClean="0"/>
              <a:t>は後で求める）</a:t>
            </a:r>
            <a:endParaRPr lang="en-US" altLang="ja-JP" sz="2800" dirty="0" smtClean="0"/>
          </a:p>
          <a:p>
            <a:pPr>
              <a:buNone/>
            </a:pPr>
            <a:endParaRPr kumimoji="1" lang="ja-JP" altLang="en-US" dirty="0"/>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6147" name="Rectangle 3"/>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614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35862" y="1916832"/>
            <a:ext cx="2472275" cy="674256"/>
          </a:xfrm>
          <a:prstGeom prst="rect">
            <a:avLst/>
          </a:prstGeom>
          <a:noFill/>
        </p:spPr>
      </p:pic>
      <p:sp>
        <p:nvSpPr>
          <p:cNvPr id="6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615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32090" y="3368627"/>
            <a:ext cx="2279819" cy="664318"/>
          </a:xfrm>
          <a:prstGeom prst="rect">
            <a:avLst/>
          </a:prstGeom>
          <a:noFill/>
        </p:spPr>
      </p:pic>
      <p:sp>
        <p:nvSpPr>
          <p:cNvPr id="6152" name="Rectangle 8"/>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6155" name="Rectangle 11"/>
          <p:cNvSpPr>
            <a:spLocks noChangeArrowheads="1"/>
          </p:cNvSpPr>
          <p:nvPr/>
        </p:nvSpPr>
        <p:spPr bwMode="auto">
          <a:xfrm>
            <a:off x="0" y="130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615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11237" y="807580"/>
            <a:ext cx="1873520" cy="659479"/>
          </a:xfrm>
          <a:prstGeom prst="rect">
            <a:avLst/>
          </a:prstGeom>
          <a:noFill/>
        </p:spPr>
      </p:pic>
      <p:sp>
        <p:nvSpPr>
          <p:cNvPr id="6158" name="Rectangle 14"/>
          <p:cNvSpPr>
            <a:spLocks noChangeArrowheads="1"/>
          </p:cNvSpPr>
          <p:nvPr/>
        </p:nvSpPr>
        <p:spPr bwMode="auto">
          <a:xfrm>
            <a:off x="0" y="9087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615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376" y="5229200"/>
            <a:ext cx="8775624" cy="1224136"/>
          </a:xfrm>
          <a:prstGeom prst="rect">
            <a:avLst/>
          </a:prstGeom>
          <a:noFill/>
        </p:spPr>
      </p:pic>
      <p:sp>
        <p:nvSpPr>
          <p:cNvPr id="6161" name="Rectangle 17"/>
          <p:cNvSpPr>
            <a:spLocks noChangeArrowheads="1"/>
          </p:cNvSpPr>
          <p:nvPr/>
        </p:nvSpPr>
        <p:spPr bwMode="auto">
          <a:xfrm>
            <a:off x="0" y="1190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91831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548680"/>
                <a:ext cx="8229600" cy="5577483"/>
              </a:xfrm>
            </p:spPr>
            <p:txBody>
              <a:bodyPr/>
              <a:lstStyle/>
              <a:p>
                <a:pPr marL="0" indent="0">
                  <a:buNone/>
                </a:pPr>
                <a:r>
                  <a:rPr kumimoji="1" lang="ja-JP" altLang="en-US" dirty="0" smtClean="0"/>
                  <a:t>②の方法：与えられた式</a:t>
                </a:r>
                <a:endParaRPr lang="en-US" altLang="ja-JP"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m:rPr>
                          <m:sty m:val="p"/>
                        </m:rPr>
                        <a:rPr lang="en-US" altLang="ja-JP">
                          <a:latin typeface="Cambria Math"/>
                        </a:rPr>
                        <m:t>k</m:t>
                      </m:r>
                      <m:r>
                        <a:rPr lang="en-US" altLang="ja-JP">
                          <a:latin typeface="Cambria Math"/>
                        </a:rPr>
                        <m:t>=</m:t>
                      </m:r>
                      <m:f>
                        <m:fPr>
                          <m:ctrlPr>
                            <a:rPr lang="ja-JP" altLang="ja-JP" i="1">
                              <a:latin typeface="Cambria Math"/>
                            </a:rPr>
                          </m:ctrlPr>
                        </m:fPr>
                        <m:num>
                          <m:r>
                            <a:rPr lang="en-US" altLang="ja-JP" i="1">
                              <a:latin typeface="Cambria Math"/>
                            </a:rPr>
                            <m:t>𝐻</m:t>
                          </m:r>
                          <m:r>
                            <a:rPr lang="en-US" altLang="ja-JP" i="1">
                              <a:latin typeface="Cambria Math"/>
                            </a:rPr>
                            <m:t>𝜋</m:t>
                          </m:r>
                          <m:sSup>
                            <m:sSupPr>
                              <m:ctrlPr>
                                <a:rPr lang="ja-JP" altLang="ja-JP" i="1">
                                  <a:latin typeface="Cambria Math"/>
                                </a:rPr>
                              </m:ctrlPr>
                            </m:sSupPr>
                            <m:e>
                              <m:r>
                                <a:rPr lang="en-US" altLang="ja-JP" i="1">
                                  <a:latin typeface="Cambria Math"/>
                                </a:rPr>
                                <m:t>𝑟</m:t>
                              </m:r>
                            </m:e>
                            <m:sup>
                              <m:r>
                                <a:rPr lang="en-US" altLang="ja-JP" i="1">
                                  <a:latin typeface="Cambria Math"/>
                                </a:rPr>
                                <m:t>4</m:t>
                              </m:r>
                            </m:sup>
                          </m:sSup>
                        </m:num>
                        <m:den>
                          <m:r>
                            <a:rPr lang="en-US" altLang="ja-JP" i="1">
                              <a:latin typeface="Cambria Math"/>
                            </a:rPr>
                            <m:t>2</m:t>
                          </m:r>
                          <m:r>
                            <a:rPr lang="en-US" altLang="ja-JP" i="1">
                              <a:latin typeface="Cambria Math"/>
                            </a:rPr>
                            <m:t>𝐿</m:t>
                          </m:r>
                        </m:den>
                      </m:f>
                    </m:oMath>
                  </m:oMathPara>
                </a14:m>
                <a:endParaRPr lang="en-US" altLang="ja-JP" dirty="0" smtClean="0"/>
              </a:p>
              <a:p>
                <a:pPr marL="0" indent="0">
                  <a:buNone/>
                </a:pPr>
                <a:r>
                  <a:rPr lang="ja-JP" altLang="en-US" dirty="0" smtClean="0"/>
                  <a:t>に文献値</a:t>
                </a:r>
                <a:endParaRPr lang="en-US" altLang="ja-JP" dirty="0" smtClean="0"/>
              </a:p>
              <a:p>
                <a:pPr marL="0" indent="0">
                  <a:buNone/>
                </a:pPr>
                <a:r>
                  <a:rPr lang="ja-JP" altLang="en-US" dirty="0"/>
                  <a:t>　</a:t>
                </a:r>
                <a:r>
                  <a:rPr lang="en-US" altLang="ja-JP" dirty="0" smtClean="0"/>
                  <a:t>H=161 [</a:t>
                </a:r>
                <a:r>
                  <a:rPr lang="en-US" altLang="ja-JP" dirty="0" err="1" smtClean="0"/>
                  <a:t>GPa</a:t>
                </a:r>
                <a:r>
                  <a:rPr lang="en-US" altLang="ja-JP" dirty="0" smtClean="0"/>
                  <a:t>] r=0.0005 [m] L=0.87 [m]  </a:t>
                </a:r>
              </a:p>
              <a:p>
                <a:pPr marL="0" indent="0">
                  <a:buNone/>
                </a:pPr>
                <a:r>
                  <a:rPr lang="ja-JP" altLang="en-US" dirty="0" smtClean="0"/>
                  <a:t>を代入すると</a:t>
                </a:r>
                <a:r>
                  <a:rPr lang="en-US" altLang="ja-JP" dirty="0" smtClean="0"/>
                  <a:t>k=1.8168*10^-6 </a:t>
                </a:r>
                <a:r>
                  <a:rPr lang="ja-JP" altLang="en-US" dirty="0" smtClean="0"/>
                  <a:t>を得る</a:t>
                </a:r>
                <a:endParaRPr lang="en-US" altLang="ja-JP" dirty="0" smtClean="0"/>
              </a:p>
              <a:p>
                <a:pPr marL="0" indent="0">
                  <a:buNone/>
                </a:pPr>
                <a:endParaRPr lang="en-US" altLang="ja-JP" dirty="0"/>
              </a:p>
              <a:p>
                <a:pPr marL="0" indent="0">
                  <a:buNone/>
                </a:pPr>
                <a:r>
                  <a:rPr lang="ja-JP" altLang="en-US" dirty="0" smtClean="0"/>
                  <a:t>ちなみにこの二通りのやり方で得たｋには無視しきれない差が出たが気にしないことにする</a:t>
                </a:r>
                <a:endParaRPr lang="ja-JP" altLang="ja-JP" dirty="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548680"/>
                <a:ext cx="8229600" cy="5577483"/>
              </a:xfrm>
              <a:blipFill rotWithShape="1">
                <a:blip r:embed="rId2"/>
                <a:stretch>
                  <a:fillRect l="-1852" t="-174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34235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lstStyle/>
          <a:p>
            <a:pPr>
              <a:buNone/>
            </a:pPr>
            <a:r>
              <a:rPr kumimoji="1" lang="ja-JP" altLang="en-US" dirty="0" smtClean="0"/>
              <a:t>　これら２つのトルクの釣り合いから</a:t>
            </a:r>
            <a:endParaRPr kumimoji="1" lang="en-US" altLang="ja-JP" dirty="0" smtClean="0"/>
          </a:p>
          <a:p>
            <a:pPr>
              <a:buNone/>
            </a:pPr>
            <a:endParaRPr lang="en-US" altLang="ja-JP" dirty="0"/>
          </a:p>
          <a:p>
            <a:pPr>
              <a:buNone/>
            </a:pPr>
            <a:r>
              <a:rPr kumimoji="1" lang="ja-JP" altLang="en-US" dirty="0" smtClean="0"/>
              <a:t>さらに、これに以上の式を代入して</a:t>
            </a:r>
            <a:r>
              <a:rPr kumimoji="1" lang="en-US" altLang="ja-JP" dirty="0" smtClean="0"/>
              <a:t>G</a:t>
            </a:r>
            <a:r>
              <a:rPr kumimoji="1" lang="ja-JP" altLang="en-US" dirty="0" smtClean="0"/>
              <a:t>について</a:t>
            </a:r>
            <a:r>
              <a:rPr lang="ja-JP" altLang="en-US" dirty="0"/>
              <a:t>と</a:t>
            </a:r>
            <a:r>
              <a:rPr kumimoji="1" lang="ja-JP" altLang="en-US" dirty="0" smtClean="0"/>
              <a:t>くと①、②それぞれのやり方で</a:t>
            </a:r>
            <a:r>
              <a:rPr kumimoji="1" lang="en-US" altLang="ja-JP" dirty="0" smtClean="0"/>
              <a:t>G</a:t>
            </a:r>
            <a:r>
              <a:rPr kumimoji="1" lang="ja-JP" altLang="en-US" dirty="0" smtClean="0"/>
              <a:t>が求まる</a:t>
            </a:r>
            <a:endParaRPr kumimoji="1" lang="en-US" altLang="ja-JP" dirty="0" smtClean="0"/>
          </a:p>
          <a:p>
            <a:pPr>
              <a:buNone/>
            </a:pPr>
            <a:endParaRPr lang="en-US" altLang="ja-JP" dirty="0"/>
          </a:p>
          <a:p>
            <a:pPr>
              <a:buNone/>
            </a:pPr>
            <a:r>
              <a:rPr lang="ja-JP" altLang="en-US" dirty="0" smtClean="0"/>
              <a:t>これから、データ解析によって</a:t>
            </a:r>
            <a:r>
              <a:rPr lang="en-US" altLang="ja-JP" dirty="0"/>
              <a:t>D</a:t>
            </a:r>
            <a:r>
              <a:rPr lang="en-US" altLang="ja-JP" dirty="0" smtClean="0"/>
              <a:t>, α=φ-θ</a:t>
            </a:r>
            <a:r>
              <a:rPr lang="ja-JP" altLang="en-US" dirty="0" smtClean="0"/>
              <a:t>（おもり間の角度）</a:t>
            </a:r>
            <a:r>
              <a:rPr lang="en-US" altLang="ja-JP" dirty="0" smtClean="0"/>
              <a:t>, T</a:t>
            </a:r>
            <a:r>
              <a:rPr lang="ja-JP" altLang="en-US" dirty="0" smtClean="0"/>
              <a:t>（周期）を求めていく</a:t>
            </a:r>
            <a:r>
              <a:rPr lang="en-US" altLang="ja-JP" dirty="0" smtClean="0"/>
              <a:t> </a:t>
            </a:r>
            <a:endParaRPr lang="en-US" altLang="ja-JP" dirty="0"/>
          </a:p>
          <a:p>
            <a:pPr>
              <a:buNone/>
            </a:pPr>
            <a:endParaRPr kumimoji="1" lang="en-US" altLang="ja-JP" dirty="0" smtClean="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55876" y="973958"/>
            <a:ext cx="2232248" cy="682471"/>
          </a:xfrm>
          <a:prstGeom prst="rect">
            <a:avLst/>
          </a:prstGeom>
          <a:noFill/>
        </p:spPr>
      </p:pic>
      <p:sp>
        <p:nvSpPr>
          <p:cNvPr id="4099" name="Rectangle 3"/>
          <p:cNvSpPr>
            <a:spLocks noChangeArrowheads="1"/>
          </p:cNvSpPr>
          <p:nvPr/>
        </p:nvSpPr>
        <p:spPr bwMode="auto">
          <a:xfrm>
            <a:off x="395536" y="9087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102" name="Rectangle 6"/>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62300" algn="l"/>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898116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akefumi\Pictures\P1slidepic.png"/>
          <p:cNvPicPr>
            <a:picLocks noGrp="1" noChangeAspect="1" noChangeArrowheads="1"/>
          </p:cNvPicPr>
          <p:nvPr>
            <p:ph idx="1"/>
          </p:nvPr>
        </p:nvPicPr>
        <p:blipFill>
          <a:blip r:embed="rId2" cstate="print"/>
          <a:srcRect/>
          <a:stretch>
            <a:fillRect/>
          </a:stretch>
        </p:blipFill>
        <p:spPr bwMode="auto">
          <a:xfrm>
            <a:off x="755576" y="1484784"/>
            <a:ext cx="4525963" cy="4525963"/>
          </a:xfrm>
          <a:prstGeom prst="rect">
            <a:avLst/>
          </a:prstGeom>
          <a:noFill/>
        </p:spPr>
      </p:pic>
      <p:sp>
        <p:nvSpPr>
          <p:cNvPr id="6" name="テキスト ボックス 5"/>
          <p:cNvSpPr txBox="1"/>
          <p:nvPr/>
        </p:nvSpPr>
        <p:spPr>
          <a:xfrm>
            <a:off x="3995936" y="2636912"/>
            <a:ext cx="1224136" cy="646331"/>
          </a:xfrm>
          <a:prstGeom prst="rect">
            <a:avLst/>
          </a:prstGeom>
          <a:noFill/>
        </p:spPr>
        <p:txBody>
          <a:bodyPr wrap="square" rtlCol="0">
            <a:spAutoFit/>
          </a:bodyPr>
          <a:lstStyle/>
          <a:p>
            <a:r>
              <a:rPr lang="en-US" altLang="ja-JP" dirty="0"/>
              <a:t>D</a:t>
            </a:r>
            <a:endParaRPr lang="en-US" altLang="ja-JP" dirty="0" smtClean="0"/>
          </a:p>
          <a:p>
            <a:endParaRPr kumimoji="1" lang="en-US" altLang="ja-JP" dirty="0" smtClean="0"/>
          </a:p>
        </p:txBody>
      </p:sp>
      <p:sp>
        <p:nvSpPr>
          <p:cNvPr id="7" name="テキスト ボックス 6"/>
          <p:cNvSpPr txBox="1"/>
          <p:nvPr/>
        </p:nvSpPr>
        <p:spPr>
          <a:xfrm>
            <a:off x="2978460" y="3573016"/>
            <a:ext cx="1656184" cy="369332"/>
          </a:xfrm>
          <a:prstGeom prst="rect">
            <a:avLst/>
          </a:prstGeom>
          <a:noFill/>
        </p:spPr>
        <p:txBody>
          <a:bodyPr wrap="square" rtlCol="0">
            <a:spAutoFit/>
          </a:bodyPr>
          <a:lstStyle/>
          <a:p>
            <a:r>
              <a:rPr lang="en-US" altLang="ja-JP" dirty="0"/>
              <a:t>α</a:t>
            </a:r>
            <a:endParaRPr kumimoji="1" lang="ja-JP" altLang="en-US" dirty="0"/>
          </a:p>
        </p:txBody>
      </p:sp>
    </p:spTree>
    <p:extLst>
      <p:ext uri="{BB962C8B-B14F-4D97-AF65-F5344CB8AC3E}">
        <p14:creationId xmlns:p14="http://schemas.microsoft.com/office/powerpoint/2010/main" val="313113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404664"/>
            <a:ext cx="8229600" cy="5721499"/>
          </a:xfrm>
        </p:spPr>
        <p:txBody>
          <a:bodyPr/>
          <a:lstStyle/>
          <a:p>
            <a:pPr>
              <a:buNone/>
            </a:pPr>
            <a:r>
              <a:rPr lang="en-US" altLang="ja-JP" dirty="0" smtClean="0"/>
              <a:t>[D</a:t>
            </a:r>
            <a:r>
              <a:rPr lang="ja-JP" altLang="en-US" dirty="0" smtClean="0"/>
              <a:t> 、</a:t>
            </a:r>
            <a:r>
              <a:rPr lang="en-US" altLang="ja-JP" dirty="0" smtClean="0"/>
              <a:t>θ</a:t>
            </a:r>
            <a:r>
              <a:rPr lang="ja-JP" altLang="en-US" dirty="0" smtClean="0"/>
              <a:t>について</a:t>
            </a:r>
            <a:r>
              <a:rPr lang="en-US" altLang="ja-JP" dirty="0" smtClean="0"/>
              <a:t>]</a:t>
            </a:r>
          </a:p>
          <a:p>
            <a:pPr>
              <a:buNone/>
            </a:pPr>
            <a:r>
              <a:rPr kumimoji="1" lang="ja-JP" altLang="en-US" dirty="0" smtClean="0"/>
              <a:t>おもりと下げふりの距離は</a:t>
            </a:r>
            <a:r>
              <a:rPr lang="ja-JP" altLang="en-US" dirty="0"/>
              <a:t>この</a:t>
            </a:r>
            <a:r>
              <a:rPr lang="ja-JP" altLang="en-US" dirty="0" smtClean="0"/>
              <a:t>２つの間の角度がわかれば良い</a:t>
            </a:r>
            <a:endParaRPr lang="en-US" altLang="ja-JP" dirty="0" smtClean="0"/>
          </a:p>
          <a:p>
            <a:pPr>
              <a:buNone/>
            </a:pPr>
            <a:r>
              <a:rPr kumimoji="1" lang="ja-JP" altLang="en-US" dirty="0" smtClean="0"/>
              <a:t>下げふりの角度は真下からの角度がわかる</a:t>
            </a:r>
            <a:endParaRPr kumimoji="1" lang="en-US" altLang="ja-JP" dirty="0" smtClean="0"/>
          </a:p>
          <a:p>
            <a:pPr>
              <a:buNone/>
            </a:pPr>
            <a:r>
              <a:rPr lang="ja-JP" altLang="en-US" dirty="0"/>
              <a:t>おもりの角度</a:t>
            </a:r>
            <a:r>
              <a:rPr lang="ja-JP" altLang="en-US" dirty="0" smtClean="0"/>
              <a:t>も画像より三点の座標を取り出すことで求まる</a:t>
            </a:r>
            <a:endParaRPr lang="en-US" altLang="ja-JP" dirty="0" smtClean="0"/>
          </a:p>
          <a:p>
            <a:pPr>
              <a:buNone/>
            </a:pPr>
            <a:endParaRPr lang="en-US" altLang="ja-JP" dirty="0" smtClean="0"/>
          </a:p>
        </p:txBody>
      </p:sp>
      <p:graphicFrame>
        <p:nvGraphicFramePr>
          <p:cNvPr id="6" name="表 5"/>
          <p:cNvGraphicFramePr>
            <a:graphicFrameLocks noGrp="1"/>
          </p:cNvGraphicFramePr>
          <p:nvPr>
            <p:extLst>
              <p:ext uri="{D42A27DB-BD31-4B8C-83A1-F6EECF244321}">
                <p14:modId xmlns:p14="http://schemas.microsoft.com/office/powerpoint/2010/main" val="1978654693"/>
              </p:ext>
            </p:extLst>
          </p:nvPr>
        </p:nvGraphicFramePr>
        <p:xfrm>
          <a:off x="1907704" y="3933056"/>
          <a:ext cx="6000328" cy="2595880"/>
        </p:xfrm>
        <a:graphic>
          <a:graphicData uri="http://schemas.openxmlformats.org/drawingml/2006/table">
            <a:tbl>
              <a:tblPr firstRow="1" bandRow="1">
                <a:tableStyleId>{5C22544A-7EE6-4342-B048-85BDC9FD1C3A}</a:tableStyleId>
              </a:tblPr>
              <a:tblGrid>
                <a:gridCol w="2952328"/>
                <a:gridCol w="3048000"/>
              </a:tblGrid>
              <a:tr h="370840">
                <a:tc>
                  <a:txBody>
                    <a:bodyPr/>
                    <a:lstStyle/>
                    <a:p>
                      <a:pPr algn="l" fontAlgn="ctr"/>
                      <a:r>
                        <a:rPr lang="ja-JP" altLang="en-US" sz="1600" b="1" i="0" u="none" strike="noStrike" dirty="0">
                          <a:solidFill>
                            <a:srgbClr val="000000"/>
                          </a:solidFill>
                          <a:latin typeface="ＭＳ Ｐゴシック"/>
                        </a:rPr>
                        <a:t>おもりのメモリ</a:t>
                      </a:r>
                    </a:p>
                  </a:txBody>
                  <a:tcPr marL="9525" marR="9525" marT="9525" marB="0" anchor="ctr"/>
                </a:tc>
                <a:tc>
                  <a:txBody>
                    <a:bodyPr/>
                    <a:lstStyle/>
                    <a:p>
                      <a:pPr algn="l" fontAlgn="ctr"/>
                      <a:r>
                        <a:rPr lang="ja-JP" altLang="en-US" sz="1600" b="1" i="0" u="none" strike="noStrike">
                          <a:solidFill>
                            <a:srgbClr val="000000"/>
                          </a:solidFill>
                          <a:latin typeface="ＭＳ Ｐゴシック"/>
                        </a:rPr>
                        <a:t>おもりの真下からの右回りの角度</a:t>
                      </a:r>
                    </a:p>
                  </a:txBody>
                  <a:tcPr marL="9525" marR="9525" marT="9525" marB="0" anchor="ctr"/>
                </a:tc>
              </a:tr>
              <a:tr h="370840">
                <a:tc>
                  <a:txBody>
                    <a:bodyPr/>
                    <a:lstStyle/>
                    <a:p>
                      <a:pPr algn="r" fontAlgn="ctr"/>
                      <a:r>
                        <a:rPr lang="en-US" altLang="ja-JP" sz="1600" b="1" i="0" u="none" strike="noStrike" dirty="0" smtClean="0">
                          <a:solidFill>
                            <a:srgbClr val="000000"/>
                          </a:solidFill>
                          <a:latin typeface="ＭＳ Ｐゴシック"/>
                        </a:rPr>
                        <a:t>-5</a:t>
                      </a:r>
                      <a:endParaRPr lang="en-US" altLang="ja-JP" sz="16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600" b="1" i="0" u="none" strike="noStrike">
                          <a:solidFill>
                            <a:srgbClr val="000000"/>
                          </a:solidFill>
                          <a:latin typeface="ＭＳ Ｐゴシック"/>
                        </a:rPr>
                        <a:t>95.751</a:t>
                      </a:r>
                    </a:p>
                  </a:txBody>
                  <a:tcPr marL="9525" marR="9525" marT="9525" marB="0" anchor="ctr"/>
                </a:tc>
              </a:tr>
              <a:tr h="370840">
                <a:tc>
                  <a:txBody>
                    <a:bodyPr/>
                    <a:lstStyle/>
                    <a:p>
                      <a:pPr algn="r" fontAlgn="ctr"/>
                      <a:r>
                        <a:rPr lang="en-US" altLang="ja-JP" sz="1600" b="1" i="0" u="none" strike="noStrike" dirty="0">
                          <a:solidFill>
                            <a:srgbClr val="000000"/>
                          </a:solidFill>
                          <a:latin typeface="ＭＳ Ｐゴシック"/>
                        </a:rPr>
                        <a:t>15</a:t>
                      </a:r>
                    </a:p>
                  </a:txBody>
                  <a:tcPr marL="9525" marR="9525" marT="9525" marB="0" anchor="ctr"/>
                </a:tc>
                <a:tc>
                  <a:txBody>
                    <a:bodyPr/>
                    <a:lstStyle/>
                    <a:p>
                      <a:pPr algn="r" fontAlgn="ctr"/>
                      <a:r>
                        <a:rPr lang="en-US" altLang="ja-JP" sz="1600" b="1" i="0" u="none" strike="noStrike" dirty="0">
                          <a:solidFill>
                            <a:srgbClr val="000000"/>
                          </a:solidFill>
                          <a:latin typeface="ＭＳ Ｐゴシック"/>
                        </a:rPr>
                        <a:t>75.751</a:t>
                      </a:r>
                    </a:p>
                  </a:txBody>
                  <a:tcPr marL="9525" marR="9525" marT="9525" marB="0" anchor="ctr"/>
                </a:tc>
              </a:tr>
              <a:tr h="370840">
                <a:tc>
                  <a:txBody>
                    <a:bodyPr/>
                    <a:lstStyle/>
                    <a:p>
                      <a:pPr algn="r" fontAlgn="ctr"/>
                      <a:r>
                        <a:rPr lang="en-US" altLang="ja-JP" sz="1600" b="1" i="0" u="none" strike="noStrike">
                          <a:solidFill>
                            <a:srgbClr val="000000"/>
                          </a:solidFill>
                          <a:latin typeface="ＭＳ Ｐゴシック"/>
                        </a:rPr>
                        <a:t>35</a:t>
                      </a:r>
                    </a:p>
                  </a:txBody>
                  <a:tcPr marL="9525" marR="9525" marT="9525" marB="0" anchor="ctr"/>
                </a:tc>
                <a:tc>
                  <a:txBody>
                    <a:bodyPr/>
                    <a:lstStyle/>
                    <a:p>
                      <a:pPr algn="r" fontAlgn="ctr"/>
                      <a:r>
                        <a:rPr lang="en-US" altLang="ja-JP" sz="1600" b="1" i="0" u="none" strike="noStrike" dirty="0">
                          <a:solidFill>
                            <a:srgbClr val="000000"/>
                          </a:solidFill>
                          <a:latin typeface="ＭＳ Ｐゴシック"/>
                        </a:rPr>
                        <a:t>55.751</a:t>
                      </a:r>
                    </a:p>
                  </a:txBody>
                  <a:tcPr marL="9525" marR="9525" marT="9525" marB="0" anchor="ctr"/>
                </a:tc>
              </a:tr>
              <a:tr h="370840">
                <a:tc>
                  <a:txBody>
                    <a:bodyPr/>
                    <a:lstStyle/>
                    <a:p>
                      <a:pPr algn="r" fontAlgn="ctr"/>
                      <a:r>
                        <a:rPr lang="en-US" altLang="ja-JP" sz="1600" b="1" i="0" u="none" strike="noStrike">
                          <a:solidFill>
                            <a:srgbClr val="000000"/>
                          </a:solidFill>
                          <a:latin typeface="ＭＳ Ｐゴシック"/>
                        </a:rPr>
                        <a:t>40</a:t>
                      </a:r>
                    </a:p>
                  </a:txBody>
                  <a:tcPr marL="9525" marR="9525" marT="9525" marB="0" anchor="ctr"/>
                </a:tc>
                <a:tc>
                  <a:txBody>
                    <a:bodyPr/>
                    <a:lstStyle/>
                    <a:p>
                      <a:pPr algn="r" fontAlgn="ctr"/>
                      <a:r>
                        <a:rPr lang="en-US" altLang="ja-JP" sz="1600" b="1" i="0" u="none" strike="noStrike" dirty="0">
                          <a:solidFill>
                            <a:srgbClr val="000000"/>
                          </a:solidFill>
                          <a:latin typeface="ＭＳ Ｐゴシック"/>
                        </a:rPr>
                        <a:t>50.751</a:t>
                      </a:r>
                    </a:p>
                  </a:txBody>
                  <a:tcPr marL="9525" marR="9525" marT="9525" marB="0" anchor="ctr"/>
                </a:tc>
              </a:tr>
              <a:tr h="370840">
                <a:tc>
                  <a:txBody>
                    <a:bodyPr/>
                    <a:lstStyle/>
                    <a:p>
                      <a:pPr algn="r" fontAlgn="ctr"/>
                      <a:r>
                        <a:rPr lang="en-US" altLang="ja-JP" sz="1600" b="1" i="0" u="none" strike="noStrike">
                          <a:solidFill>
                            <a:srgbClr val="000000"/>
                          </a:solidFill>
                          <a:latin typeface="ＭＳ Ｐゴシック"/>
                        </a:rPr>
                        <a:t>45</a:t>
                      </a:r>
                    </a:p>
                  </a:txBody>
                  <a:tcPr marL="9525" marR="9525" marT="9525" marB="0" anchor="ctr"/>
                </a:tc>
                <a:tc>
                  <a:txBody>
                    <a:bodyPr/>
                    <a:lstStyle/>
                    <a:p>
                      <a:pPr algn="r" fontAlgn="ctr"/>
                      <a:r>
                        <a:rPr lang="en-US" altLang="ja-JP" sz="1600" b="1" i="0" u="none" strike="noStrike" dirty="0">
                          <a:solidFill>
                            <a:srgbClr val="000000"/>
                          </a:solidFill>
                          <a:latin typeface="ＭＳ Ｐゴシック"/>
                        </a:rPr>
                        <a:t>45.751</a:t>
                      </a:r>
                    </a:p>
                  </a:txBody>
                  <a:tcPr marL="9525" marR="9525" marT="9525" marB="0" anchor="ctr"/>
                </a:tc>
              </a:tr>
              <a:tr h="370840">
                <a:tc>
                  <a:txBody>
                    <a:bodyPr/>
                    <a:lstStyle/>
                    <a:p>
                      <a:endParaRPr kumimoji="1" lang="ja-JP" altLang="en-US"/>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4243266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5721499"/>
          </a:xfrm>
        </p:spPr>
        <p:txBody>
          <a:bodyPr/>
          <a:lstStyle/>
          <a:p>
            <a:pPr>
              <a:buNone/>
            </a:pPr>
            <a:r>
              <a:rPr kumimoji="1" lang="en-US" altLang="ja-JP" dirty="0" smtClean="0"/>
              <a:t>  </a:t>
            </a:r>
            <a:r>
              <a:rPr lang="en-US" altLang="ja-JP" dirty="0" smtClean="0"/>
              <a:t>[D</a:t>
            </a:r>
            <a:r>
              <a:rPr lang="ja-JP" altLang="en-US" dirty="0" smtClean="0"/>
              <a:t> 、</a:t>
            </a:r>
            <a:r>
              <a:rPr lang="en-US" altLang="ja-JP" dirty="0" smtClean="0"/>
              <a:t>θ</a:t>
            </a:r>
            <a:r>
              <a:rPr lang="ja-JP" altLang="en-US" dirty="0" smtClean="0"/>
              <a:t>について</a:t>
            </a:r>
            <a:r>
              <a:rPr lang="en-US" altLang="ja-JP" dirty="0" smtClean="0"/>
              <a:t>]</a:t>
            </a:r>
          </a:p>
          <a:p>
            <a:pPr>
              <a:buNone/>
            </a:pPr>
            <a:r>
              <a:rPr kumimoji="1" lang="ja-JP" altLang="en-US" dirty="0" smtClean="0"/>
              <a:t>これと下げふり</a:t>
            </a:r>
            <a:r>
              <a:rPr lang="ja-JP" altLang="en-US" dirty="0" smtClean="0"/>
              <a:t>の真下からの角度（抽出したデータの平均）により</a:t>
            </a:r>
            <a:r>
              <a:rPr lang="en-US" altLang="ja-JP" dirty="0"/>
              <a:t>α</a:t>
            </a:r>
            <a:r>
              <a:rPr lang="ja-JP" altLang="en-US" dirty="0" smtClean="0"/>
              <a:t>が以下のようにもとまる</a:t>
            </a:r>
            <a:endParaRPr lang="en-US" altLang="ja-JP" dirty="0" smtClean="0"/>
          </a:p>
          <a:p>
            <a:pPr>
              <a:buNone/>
            </a:pPr>
            <a:endParaRPr lang="en-US" altLang="ja-JP" dirty="0"/>
          </a:p>
          <a:p>
            <a:pPr>
              <a:buNone/>
            </a:pPr>
            <a:endParaRPr lang="en-US" altLang="ja-JP" dirty="0" smtClean="0"/>
          </a:p>
          <a:p>
            <a:pPr>
              <a:buNone/>
            </a:pPr>
            <a:endParaRPr lang="en-US" altLang="ja-JP" dirty="0"/>
          </a:p>
          <a:p>
            <a:pPr>
              <a:buNone/>
            </a:pPr>
            <a:endParaRPr lang="en-US" altLang="ja-JP" dirty="0" smtClean="0"/>
          </a:p>
          <a:p>
            <a:pPr>
              <a:buNone/>
            </a:pPr>
            <a:r>
              <a:rPr lang="ja-JP" altLang="en-US" dirty="0" smtClean="0"/>
              <a:t>これから、</a:t>
            </a:r>
            <a:r>
              <a:rPr lang="ja-JP" altLang="en-US" dirty="0" err="1" smtClean="0"/>
              <a:t>ｒ</a:t>
            </a:r>
            <a:r>
              <a:rPr lang="en-US" altLang="ja-JP" dirty="0" smtClean="0"/>
              <a:t>=</a:t>
            </a:r>
            <a:r>
              <a:rPr lang="ja-JP" altLang="en-US" dirty="0" smtClean="0"/>
              <a:t>√</a:t>
            </a:r>
            <a:r>
              <a:rPr lang="en-US" altLang="ja-JP" dirty="0" smtClean="0"/>
              <a:t>(2*(0.15)^2*(1-cosα))</a:t>
            </a:r>
            <a:r>
              <a:rPr lang="ja-JP" altLang="en-US" dirty="0" smtClean="0"/>
              <a:t>より</a:t>
            </a:r>
            <a:r>
              <a:rPr lang="en-US" altLang="ja-JP" dirty="0" smtClean="0"/>
              <a:t>r </a:t>
            </a:r>
            <a:r>
              <a:rPr lang="ja-JP" altLang="en-US" dirty="0" smtClean="0"/>
              <a:t>が求まる</a:t>
            </a:r>
            <a:endParaRPr lang="en-US" altLang="ja-JP" dirty="0" smtClean="0"/>
          </a:p>
        </p:txBody>
      </p:sp>
      <p:graphicFrame>
        <p:nvGraphicFramePr>
          <p:cNvPr id="4" name="表 3"/>
          <p:cNvGraphicFramePr>
            <a:graphicFrameLocks noGrp="1"/>
          </p:cNvGraphicFramePr>
          <p:nvPr>
            <p:extLst>
              <p:ext uri="{D42A27DB-BD31-4B8C-83A1-F6EECF244321}">
                <p14:modId xmlns:p14="http://schemas.microsoft.com/office/powerpoint/2010/main" val="1731001907"/>
              </p:ext>
            </p:extLst>
          </p:nvPr>
        </p:nvGraphicFramePr>
        <p:xfrm>
          <a:off x="1547664" y="2636912"/>
          <a:ext cx="6096000" cy="225171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fontAlgn="ctr"/>
                      <a:r>
                        <a:rPr lang="ja-JP" altLang="en-US" sz="2400" b="0" i="0" u="none" strike="noStrike" dirty="0">
                          <a:solidFill>
                            <a:srgbClr val="000000"/>
                          </a:solidFill>
                          <a:latin typeface="ＭＳ Ｐゴシック"/>
                        </a:rPr>
                        <a:t>おもりのメモリ</a:t>
                      </a:r>
                    </a:p>
                  </a:txBody>
                  <a:tcPr marL="9525" marR="9525" marT="9525" marB="0" anchor="ctr"/>
                </a:tc>
                <a:tc>
                  <a:txBody>
                    <a:bodyPr/>
                    <a:lstStyle/>
                    <a:p>
                      <a:pPr algn="l" fontAlgn="ctr"/>
                      <a:r>
                        <a:rPr lang="en-US" altLang="ja-JP" sz="2400" b="0" i="0" u="none" strike="noStrike" dirty="0" smtClean="0">
                          <a:solidFill>
                            <a:srgbClr val="000000"/>
                          </a:solidFill>
                          <a:latin typeface="ＭＳ Ｐゴシック"/>
                        </a:rPr>
                        <a:t>α</a:t>
                      </a:r>
                      <a:r>
                        <a:rPr lang="ja-JP" altLang="en-US" sz="2400" b="0" i="0" u="none" strike="noStrike" dirty="0" smtClean="0">
                          <a:solidFill>
                            <a:srgbClr val="000000"/>
                          </a:solidFill>
                          <a:latin typeface="ＭＳ Ｐゴシック"/>
                        </a:rPr>
                        <a:t>（度）</a:t>
                      </a:r>
                      <a:endParaRPr lang="el-GR" sz="2400" b="0" i="0" u="none" strike="noStrike" dirty="0">
                        <a:solidFill>
                          <a:srgbClr val="000000"/>
                        </a:solidFill>
                        <a:latin typeface="ＭＳ Ｐゴシック"/>
                      </a:endParaRPr>
                    </a:p>
                  </a:txBody>
                  <a:tcPr marL="9525" marR="9525" marT="9525" marB="0" anchor="ctr"/>
                </a:tc>
              </a:tr>
              <a:tr h="370840">
                <a:tc>
                  <a:txBody>
                    <a:bodyPr/>
                    <a:lstStyle/>
                    <a:p>
                      <a:pPr algn="r" fontAlgn="ctr"/>
                      <a:r>
                        <a:rPr lang="en-US" altLang="ja-JP" sz="2400" b="0" i="0" u="none" strike="noStrike" dirty="0" smtClean="0">
                          <a:solidFill>
                            <a:srgbClr val="000000"/>
                          </a:solidFill>
                          <a:latin typeface="ＭＳ Ｐゴシック"/>
                        </a:rPr>
                        <a:t>-5</a:t>
                      </a:r>
                      <a:endParaRPr lang="en-US" altLang="ja-JP" sz="2400" b="0" i="0" u="none" strike="noStrike" dirty="0">
                        <a:solidFill>
                          <a:srgbClr val="000000"/>
                        </a:solidFill>
                        <a:latin typeface="ＭＳ Ｐゴシック"/>
                      </a:endParaRPr>
                    </a:p>
                  </a:txBody>
                  <a:tcPr marL="9525" marR="9525" marT="9525" marB="0" anchor="ctr"/>
                </a:tc>
                <a:tc>
                  <a:txBody>
                    <a:bodyPr/>
                    <a:lstStyle/>
                    <a:p>
                      <a:pPr algn="r" fontAlgn="ctr"/>
                      <a:r>
                        <a:rPr lang="en-US" altLang="ja-JP" sz="2400" b="0" i="0" u="none" strike="noStrike">
                          <a:solidFill>
                            <a:srgbClr val="000000"/>
                          </a:solidFill>
                          <a:latin typeface="ＭＳ Ｐゴシック"/>
                        </a:rPr>
                        <a:t>87.25877</a:t>
                      </a:r>
                    </a:p>
                  </a:txBody>
                  <a:tcPr marL="9525" marR="9525" marT="9525" marB="0" anchor="ctr"/>
                </a:tc>
              </a:tr>
              <a:tr h="370840">
                <a:tc>
                  <a:txBody>
                    <a:bodyPr/>
                    <a:lstStyle/>
                    <a:p>
                      <a:pPr algn="r" fontAlgn="ctr"/>
                      <a:r>
                        <a:rPr lang="en-US" altLang="ja-JP" sz="2400" b="0" i="0" u="none" strike="noStrike">
                          <a:solidFill>
                            <a:srgbClr val="000000"/>
                          </a:solidFill>
                          <a:latin typeface="ＭＳ Ｐゴシック"/>
                        </a:rPr>
                        <a:t>15</a:t>
                      </a:r>
                    </a:p>
                  </a:txBody>
                  <a:tcPr marL="9525" marR="9525" marT="9525" marB="0" anchor="ctr"/>
                </a:tc>
                <a:tc>
                  <a:txBody>
                    <a:bodyPr/>
                    <a:lstStyle/>
                    <a:p>
                      <a:pPr algn="r" fontAlgn="ctr"/>
                      <a:r>
                        <a:rPr lang="en-US" altLang="ja-JP" sz="2400" b="0" i="0" u="none" strike="noStrike">
                          <a:solidFill>
                            <a:srgbClr val="000000"/>
                          </a:solidFill>
                          <a:latin typeface="ＭＳ Ｐゴシック"/>
                        </a:rPr>
                        <a:t>67.50979</a:t>
                      </a:r>
                    </a:p>
                  </a:txBody>
                  <a:tcPr marL="9525" marR="9525" marT="9525" marB="0" anchor="ctr"/>
                </a:tc>
              </a:tr>
              <a:tr h="370840">
                <a:tc>
                  <a:txBody>
                    <a:bodyPr/>
                    <a:lstStyle/>
                    <a:p>
                      <a:pPr algn="r" fontAlgn="ctr"/>
                      <a:r>
                        <a:rPr lang="en-US" altLang="ja-JP" sz="2400" b="0" i="0" u="none" strike="noStrike">
                          <a:solidFill>
                            <a:srgbClr val="000000"/>
                          </a:solidFill>
                          <a:latin typeface="ＭＳ Ｐゴシック"/>
                        </a:rPr>
                        <a:t>35</a:t>
                      </a:r>
                    </a:p>
                  </a:txBody>
                  <a:tcPr marL="9525" marR="9525" marT="9525" marB="0" anchor="ctr"/>
                </a:tc>
                <a:tc>
                  <a:txBody>
                    <a:bodyPr/>
                    <a:lstStyle/>
                    <a:p>
                      <a:pPr algn="r" fontAlgn="ctr"/>
                      <a:r>
                        <a:rPr lang="en-US" altLang="ja-JP" sz="2400" b="0" i="0" u="none" strike="noStrike">
                          <a:solidFill>
                            <a:srgbClr val="000000"/>
                          </a:solidFill>
                          <a:latin typeface="ＭＳ Ｐゴシック"/>
                        </a:rPr>
                        <a:t>46.29729</a:t>
                      </a:r>
                    </a:p>
                  </a:txBody>
                  <a:tcPr marL="9525" marR="9525" marT="9525" marB="0" anchor="ctr"/>
                </a:tc>
              </a:tr>
              <a:tr h="370840">
                <a:tc>
                  <a:txBody>
                    <a:bodyPr/>
                    <a:lstStyle/>
                    <a:p>
                      <a:pPr algn="r" fontAlgn="ctr"/>
                      <a:r>
                        <a:rPr lang="en-US" altLang="ja-JP" sz="2400" b="0" i="0" u="none" strike="noStrike">
                          <a:solidFill>
                            <a:srgbClr val="000000"/>
                          </a:solidFill>
                          <a:latin typeface="ＭＳ Ｐゴシック"/>
                        </a:rPr>
                        <a:t>40</a:t>
                      </a:r>
                    </a:p>
                  </a:txBody>
                  <a:tcPr marL="9525" marR="9525" marT="9525" marB="0" anchor="ctr"/>
                </a:tc>
                <a:tc>
                  <a:txBody>
                    <a:bodyPr/>
                    <a:lstStyle/>
                    <a:p>
                      <a:pPr algn="r" fontAlgn="ctr"/>
                      <a:r>
                        <a:rPr lang="en-US" altLang="ja-JP" sz="2400" b="0" i="0" u="none" strike="noStrike">
                          <a:solidFill>
                            <a:srgbClr val="000000"/>
                          </a:solidFill>
                          <a:latin typeface="ＭＳ Ｐゴシック"/>
                        </a:rPr>
                        <a:t>40.4936</a:t>
                      </a:r>
                    </a:p>
                  </a:txBody>
                  <a:tcPr marL="9525" marR="9525" marT="9525" marB="0" anchor="ctr"/>
                </a:tc>
              </a:tr>
              <a:tr h="370840">
                <a:tc>
                  <a:txBody>
                    <a:bodyPr/>
                    <a:lstStyle/>
                    <a:p>
                      <a:pPr algn="r" fontAlgn="ctr"/>
                      <a:r>
                        <a:rPr lang="en-US" altLang="ja-JP" sz="2400" b="0" i="0" u="none" strike="noStrike">
                          <a:solidFill>
                            <a:srgbClr val="000000"/>
                          </a:solidFill>
                          <a:latin typeface="ＭＳ Ｐゴシック"/>
                        </a:rPr>
                        <a:t>45</a:t>
                      </a:r>
                    </a:p>
                  </a:txBody>
                  <a:tcPr marL="9525" marR="9525" marT="9525" marB="0" anchor="ctr"/>
                </a:tc>
                <a:tc>
                  <a:txBody>
                    <a:bodyPr/>
                    <a:lstStyle/>
                    <a:p>
                      <a:pPr algn="r" fontAlgn="ctr"/>
                      <a:r>
                        <a:rPr lang="en-US" altLang="ja-JP" sz="2400" b="0" i="0" u="none" strike="noStrike" dirty="0">
                          <a:solidFill>
                            <a:srgbClr val="000000"/>
                          </a:solidFill>
                          <a:latin typeface="ＭＳ Ｐゴシック"/>
                        </a:rPr>
                        <a:t>35.60012</a:t>
                      </a:r>
                    </a:p>
                  </a:txBody>
                  <a:tcPr marL="9525" marR="9525" marT="9525" marB="0" anchor="ctr"/>
                </a:tc>
              </a:tr>
            </a:tbl>
          </a:graphicData>
        </a:graphic>
      </p:graphicFrame>
    </p:spTree>
    <p:extLst>
      <p:ext uri="{BB962C8B-B14F-4D97-AF65-F5344CB8AC3E}">
        <p14:creationId xmlns:p14="http://schemas.microsoft.com/office/powerpoint/2010/main" val="1926002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5865515"/>
          </a:xfrm>
        </p:spPr>
        <p:txBody>
          <a:bodyPr>
            <a:normAutofit fontScale="92500" lnSpcReduction="10000"/>
          </a:bodyPr>
          <a:lstStyle/>
          <a:p>
            <a:pPr>
              <a:buNone/>
            </a:pPr>
            <a:r>
              <a:rPr kumimoji="1" lang="ja-JP" altLang="en-US" dirty="0" smtClean="0"/>
              <a:t>　</a:t>
            </a:r>
            <a:r>
              <a:rPr lang="en-US" altLang="ja-JP" dirty="0" smtClean="0"/>
              <a:t> [D</a:t>
            </a:r>
            <a:r>
              <a:rPr lang="ja-JP" altLang="en-US" dirty="0" smtClean="0"/>
              <a:t> 、</a:t>
            </a:r>
            <a:r>
              <a:rPr lang="en-US" altLang="ja-JP" dirty="0" smtClean="0"/>
              <a:t>θ</a:t>
            </a:r>
            <a:r>
              <a:rPr lang="ja-JP" altLang="en-US" dirty="0" smtClean="0"/>
              <a:t>について</a:t>
            </a:r>
            <a:r>
              <a:rPr lang="en-US" altLang="ja-JP" dirty="0" smtClean="0"/>
              <a:t>] </a:t>
            </a:r>
          </a:p>
          <a:p>
            <a:pPr>
              <a:buNone/>
            </a:pPr>
            <a:r>
              <a:rPr kumimoji="1" lang="ja-JP" altLang="en-US" dirty="0"/>
              <a:t>　</a:t>
            </a:r>
            <a:r>
              <a:rPr kumimoji="1" lang="ja-JP" altLang="en-US" dirty="0" smtClean="0"/>
              <a:t>　</a:t>
            </a:r>
            <a:r>
              <a:rPr kumimoji="1" lang="en-US" altLang="ja-JP" dirty="0" smtClean="0"/>
              <a:t>φ-φ</a:t>
            </a:r>
            <a:r>
              <a:rPr kumimoji="1" lang="en-US" altLang="ja-JP" baseline="-25000" dirty="0" smtClean="0"/>
              <a:t>0</a:t>
            </a:r>
            <a:r>
              <a:rPr kumimoji="1" lang="ja-JP" altLang="en-US" dirty="0" smtClean="0"/>
              <a:t>≡</a:t>
            </a:r>
            <a:r>
              <a:rPr lang="en-US" altLang="ja-JP" dirty="0"/>
              <a:t>θ</a:t>
            </a:r>
            <a:r>
              <a:rPr kumimoji="1" lang="ja-JP" altLang="en-US" dirty="0" smtClean="0"/>
              <a:t>は</a:t>
            </a:r>
            <a:r>
              <a:rPr lang="ja-JP" altLang="en-US" dirty="0" smtClean="0"/>
              <a:t>重力がない場合の釣り合いの位置からのズレである、メモリが</a:t>
            </a:r>
            <a:r>
              <a:rPr lang="en-US" altLang="ja-JP" dirty="0" smtClean="0"/>
              <a:t>355</a:t>
            </a:r>
            <a:r>
              <a:rPr lang="ja-JP" altLang="en-US" dirty="0" smtClean="0"/>
              <a:t>の場合を重力なしとして、この時の平衡点との差を</a:t>
            </a:r>
            <a:r>
              <a:rPr lang="en-US" altLang="ja-JP" dirty="0" smtClean="0"/>
              <a:t>θ</a:t>
            </a:r>
            <a:r>
              <a:rPr lang="ja-JP" altLang="en-US" dirty="0" smtClean="0"/>
              <a:t>とする。</a:t>
            </a:r>
            <a:endParaRPr lang="en-US" altLang="ja-JP" dirty="0" smtClean="0"/>
          </a:p>
          <a:p>
            <a:pPr>
              <a:buNone/>
            </a:pPr>
            <a:endParaRPr lang="en-US" altLang="ja-JP" dirty="0"/>
          </a:p>
          <a:p>
            <a:pPr>
              <a:buNone/>
            </a:pPr>
            <a:endParaRPr lang="en-US" altLang="ja-JP" dirty="0" smtClean="0"/>
          </a:p>
          <a:p>
            <a:pPr>
              <a:buNone/>
            </a:pPr>
            <a:endParaRPr lang="en-US" altLang="ja-JP" dirty="0"/>
          </a:p>
          <a:p>
            <a:pPr>
              <a:buNone/>
            </a:pPr>
            <a:endParaRPr lang="en-US" altLang="ja-JP" dirty="0" smtClean="0"/>
          </a:p>
          <a:p>
            <a:pPr>
              <a:buNone/>
            </a:pPr>
            <a:endParaRPr lang="en-US" altLang="ja-JP" dirty="0"/>
          </a:p>
          <a:p>
            <a:pPr>
              <a:buNone/>
            </a:pPr>
            <a:endParaRPr lang="en-US" altLang="ja-JP" dirty="0" smtClean="0"/>
          </a:p>
          <a:p>
            <a:pPr>
              <a:buNone/>
            </a:pPr>
            <a:r>
              <a:rPr lang="ja-JP" altLang="en-US" dirty="0" smtClean="0"/>
              <a:t>以上で</a:t>
            </a:r>
            <a:r>
              <a:rPr lang="en-US" altLang="ja-JP" dirty="0" smtClean="0"/>
              <a:t>r, θ</a:t>
            </a:r>
            <a:r>
              <a:rPr lang="ja-JP" altLang="en-US" dirty="0"/>
              <a:t> </a:t>
            </a:r>
            <a:r>
              <a:rPr lang="ja-JP" altLang="en-US" dirty="0" smtClean="0"/>
              <a:t>がもとまった。</a:t>
            </a:r>
            <a:endParaRPr lang="en-US" altLang="ja-JP" dirty="0" smtClean="0"/>
          </a:p>
          <a:p>
            <a:pPr>
              <a:buNone/>
            </a:pPr>
            <a:r>
              <a:rPr kumimoji="1" lang="ja-JP" altLang="en-US" dirty="0" smtClean="0"/>
              <a:t>　</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271056798"/>
              </p:ext>
            </p:extLst>
          </p:nvPr>
        </p:nvGraphicFramePr>
        <p:xfrm>
          <a:off x="1475656" y="2420888"/>
          <a:ext cx="6096000" cy="261747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fontAlgn="ctr"/>
                      <a:r>
                        <a:rPr lang="ja-JP" altLang="en-US" sz="2800" b="0" i="0" u="none" strike="noStrike" dirty="0">
                          <a:solidFill>
                            <a:srgbClr val="000000"/>
                          </a:solidFill>
                          <a:latin typeface="ＭＳ Ｐゴシック"/>
                        </a:rPr>
                        <a:t>おもりのメモリ</a:t>
                      </a:r>
                    </a:p>
                  </a:txBody>
                  <a:tcPr marL="9525" marR="9525" marT="9525" marB="0" anchor="ctr"/>
                </a:tc>
                <a:tc>
                  <a:txBody>
                    <a:bodyPr/>
                    <a:lstStyle/>
                    <a:p>
                      <a:pPr algn="l" fontAlgn="ctr"/>
                      <a:r>
                        <a:rPr lang="en-US" altLang="ja-JP" sz="2800" b="0" i="0" u="none" strike="noStrike" dirty="0" smtClean="0">
                          <a:solidFill>
                            <a:srgbClr val="000000"/>
                          </a:solidFill>
                          <a:latin typeface="ＭＳ Ｐゴシック"/>
                        </a:rPr>
                        <a:t>θ</a:t>
                      </a:r>
                      <a:r>
                        <a:rPr lang="el-GR" sz="2800" b="0" i="0" u="none" strike="noStrike" dirty="0" smtClean="0">
                          <a:solidFill>
                            <a:srgbClr val="000000"/>
                          </a:solidFill>
                          <a:latin typeface="ＭＳ Ｐゴシック"/>
                        </a:rPr>
                        <a:t>（</a:t>
                      </a:r>
                      <a:r>
                        <a:rPr lang="de-DE" sz="2800" b="0" i="0" u="none" strike="noStrike" dirty="0">
                          <a:solidFill>
                            <a:srgbClr val="000000"/>
                          </a:solidFill>
                          <a:latin typeface="ＭＳ Ｐゴシック"/>
                        </a:rPr>
                        <a:t>rad)</a:t>
                      </a:r>
                    </a:p>
                  </a:txBody>
                  <a:tcPr marL="9525" marR="9525" marT="9525" marB="0" anchor="ctr"/>
                </a:tc>
              </a:tr>
              <a:tr h="370840">
                <a:tc>
                  <a:txBody>
                    <a:bodyPr/>
                    <a:lstStyle/>
                    <a:p>
                      <a:pPr algn="r" fontAlgn="ctr"/>
                      <a:r>
                        <a:rPr lang="en-US" altLang="ja-JP" sz="2800" b="0" i="0" u="none" strike="noStrike" dirty="0" smtClean="0">
                          <a:solidFill>
                            <a:srgbClr val="000000"/>
                          </a:solidFill>
                          <a:latin typeface="ＭＳ Ｐゴシック"/>
                        </a:rPr>
                        <a:t>-5</a:t>
                      </a:r>
                      <a:endParaRPr lang="en-US" altLang="ja-JP" sz="2800" b="0" i="0" u="none" strike="noStrike" dirty="0">
                        <a:solidFill>
                          <a:srgbClr val="000000"/>
                        </a:solidFill>
                        <a:latin typeface="ＭＳ Ｐゴシック"/>
                      </a:endParaRPr>
                    </a:p>
                  </a:txBody>
                  <a:tcPr marL="9525" marR="9525" marT="9525" marB="0" anchor="ctr"/>
                </a:tc>
                <a:tc>
                  <a:txBody>
                    <a:bodyPr/>
                    <a:lstStyle/>
                    <a:p>
                      <a:pPr algn="r" fontAlgn="ctr"/>
                      <a:r>
                        <a:rPr lang="en-US" altLang="ja-JP" sz="2800" b="0" i="0" u="none" strike="noStrike">
                          <a:solidFill>
                            <a:srgbClr val="000000"/>
                          </a:solidFill>
                          <a:latin typeface="ＭＳ Ｐゴシック"/>
                        </a:rPr>
                        <a:t>0</a:t>
                      </a:r>
                    </a:p>
                  </a:txBody>
                  <a:tcPr marL="9525" marR="9525" marT="9525" marB="0" anchor="ctr"/>
                </a:tc>
              </a:tr>
              <a:tr h="370840">
                <a:tc>
                  <a:txBody>
                    <a:bodyPr/>
                    <a:lstStyle/>
                    <a:p>
                      <a:pPr algn="r" fontAlgn="ctr"/>
                      <a:r>
                        <a:rPr lang="en-US" altLang="ja-JP" sz="2800" b="0" i="0" u="none" strike="noStrike">
                          <a:solidFill>
                            <a:srgbClr val="000000"/>
                          </a:solidFill>
                          <a:latin typeface="ＭＳ Ｐゴシック"/>
                        </a:rPr>
                        <a:t>15</a:t>
                      </a:r>
                    </a:p>
                  </a:txBody>
                  <a:tcPr marL="9525" marR="9525" marT="9525" marB="0" anchor="ctr"/>
                </a:tc>
                <a:tc>
                  <a:txBody>
                    <a:bodyPr/>
                    <a:lstStyle/>
                    <a:p>
                      <a:pPr algn="r" fontAlgn="ctr"/>
                      <a:r>
                        <a:rPr lang="en-US" altLang="ja-JP" sz="2800" b="0" i="0" u="none" strike="noStrike">
                          <a:solidFill>
                            <a:srgbClr val="000000"/>
                          </a:solidFill>
                          <a:latin typeface="ＭＳ Ｐゴシック"/>
                        </a:rPr>
                        <a:t>-0.004381</a:t>
                      </a:r>
                    </a:p>
                  </a:txBody>
                  <a:tcPr marL="9525" marR="9525" marT="9525" marB="0" anchor="ctr"/>
                </a:tc>
              </a:tr>
              <a:tr h="370840">
                <a:tc>
                  <a:txBody>
                    <a:bodyPr/>
                    <a:lstStyle/>
                    <a:p>
                      <a:pPr algn="r" fontAlgn="ctr"/>
                      <a:r>
                        <a:rPr lang="en-US" altLang="ja-JP" sz="2800" b="0" i="0" u="none" strike="noStrike">
                          <a:solidFill>
                            <a:srgbClr val="000000"/>
                          </a:solidFill>
                          <a:latin typeface="ＭＳ Ｐゴシック"/>
                        </a:rPr>
                        <a:t>35</a:t>
                      </a:r>
                    </a:p>
                  </a:txBody>
                  <a:tcPr marL="9525" marR="9525" marT="9525" marB="0" anchor="ctr"/>
                </a:tc>
                <a:tc>
                  <a:txBody>
                    <a:bodyPr/>
                    <a:lstStyle/>
                    <a:p>
                      <a:pPr algn="r" fontAlgn="ctr"/>
                      <a:r>
                        <a:rPr lang="en-US" altLang="ja-JP" sz="2800" b="0" i="0" u="none" strike="noStrike">
                          <a:solidFill>
                            <a:srgbClr val="000000"/>
                          </a:solidFill>
                          <a:latin typeface="ＭＳ Ｐゴシック"/>
                        </a:rPr>
                        <a:t>0.016781</a:t>
                      </a:r>
                    </a:p>
                  </a:txBody>
                  <a:tcPr marL="9525" marR="9525" marT="9525" marB="0" anchor="ctr"/>
                </a:tc>
              </a:tr>
              <a:tr h="370840">
                <a:tc>
                  <a:txBody>
                    <a:bodyPr/>
                    <a:lstStyle/>
                    <a:p>
                      <a:pPr algn="r" fontAlgn="ctr"/>
                      <a:r>
                        <a:rPr lang="en-US" altLang="ja-JP" sz="2800" b="0" i="0" u="none" strike="noStrike">
                          <a:solidFill>
                            <a:srgbClr val="000000"/>
                          </a:solidFill>
                          <a:latin typeface="ＭＳ Ｐゴシック"/>
                        </a:rPr>
                        <a:t>40</a:t>
                      </a:r>
                    </a:p>
                  </a:txBody>
                  <a:tcPr marL="9525" marR="9525" marT="9525" marB="0" anchor="ctr"/>
                </a:tc>
                <a:tc>
                  <a:txBody>
                    <a:bodyPr/>
                    <a:lstStyle/>
                    <a:p>
                      <a:pPr algn="r" fontAlgn="ctr"/>
                      <a:r>
                        <a:rPr lang="en-US" altLang="ja-JP" sz="2800" b="0" i="0" u="none" strike="noStrike">
                          <a:solidFill>
                            <a:srgbClr val="000000"/>
                          </a:solidFill>
                          <a:latin typeface="ＭＳ Ｐゴシック"/>
                        </a:rPr>
                        <a:t>0.030808</a:t>
                      </a:r>
                    </a:p>
                  </a:txBody>
                  <a:tcPr marL="9525" marR="9525" marT="9525" marB="0" anchor="ctr"/>
                </a:tc>
              </a:tr>
              <a:tr h="370840">
                <a:tc>
                  <a:txBody>
                    <a:bodyPr/>
                    <a:lstStyle/>
                    <a:p>
                      <a:pPr algn="r" fontAlgn="ctr"/>
                      <a:r>
                        <a:rPr lang="en-US" altLang="ja-JP" sz="2800" b="0" i="0" u="none" strike="noStrike">
                          <a:solidFill>
                            <a:srgbClr val="000000"/>
                          </a:solidFill>
                          <a:latin typeface="ＭＳ Ｐゴシック"/>
                        </a:rPr>
                        <a:t>45</a:t>
                      </a:r>
                    </a:p>
                  </a:txBody>
                  <a:tcPr marL="9525" marR="9525" marT="9525" marB="0" anchor="ctr"/>
                </a:tc>
                <a:tc>
                  <a:txBody>
                    <a:bodyPr/>
                    <a:lstStyle/>
                    <a:p>
                      <a:pPr algn="r" fontAlgn="ctr"/>
                      <a:r>
                        <a:rPr lang="en-US" altLang="ja-JP" sz="2800" b="0" i="0" u="none" strike="noStrike" dirty="0">
                          <a:solidFill>
                            <a:srgbClr val="000000"/>
                          </a:solidFill>
                          <a:latin typeface="ＭＳ Ｐゴシック"/>
                        </a:rPr>
                        <a:t>0.028949</a:t>
                      </a:r>
                    </a:p>
                  </a:txBody>
                  <a:tcPr marL="9525" marR="9525" marT="9525" marB="0" anchor="ctr"/>
                </a:tc>
              </a:tr>
            </a:tbl>
          </a:graphicData>
        </a:graphic>
      </p:graphicFrame>
    </p:spTree>
    <p:extLst>
      <p:ext uri="{BB962C8B-B14F-4D97-AF65-F5344CB8AC3E}">
        <p14:creationId xmlns:p14="http://schemas.microsoft.com/office/powerpoint/2010/main" val="29021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99592" y="2924944"/>
            <a:ext cx="7772400" cy="1362075"/>
          </a:xfrm>
        </p:spPr>
        <p:txBody>
          <a:bodyPr/>
          <a:lstStyle/>
          <a:p>
            <a:r>
              <a:rPr kumimoji="1" lang="ja-JP" altLang="en-US" dirty="0" smtClean="0"/>
              <a:t>２．　実験原理・方法・装置</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5937523"/>
          </a:xfrm>
        </p:spPr>
        <p:txBody>
          <a:bodyPr/>
          <a:lstStyle/>
          <a:p>
            <a:pPr>
              <a:buNone/>
            </a:pPr>
            <a:r>
              <a:rPr kumimoji="1" lang="ja-JP" altLang="en-US" dirty="0" smtClean="0"/>
              <a:t>　</a:t>
            </a:r>
            <a:r>
              <a:rPr kumimoji="1" lang="en-US" altLang="ja-JP" dirty="0" smtClean="0"/>
              <a:t>[T</a:t>
            </a:r>
            <a:r>
              <a:rPr kumimoji="1" lang="ja-JP" altLang="en-US" dirty="0" smtClean="0"/>
              <a:t>について</a:t>
            </a:r>
            <a:r>
              <a:rPr kumimoji="1" lang="en-US" altLang="ja-JP" dirty="0" smtClean="0"/>
              <a:t>]</a:t>
            </a:r>
          </a:p>
          <a:p>
            <a:pPr>
              <a:buNone/>
            </a:pPr>
            <a:r>
              <a:rPr lang="en-US" altLang="ja-JP" dirty="0"/>
              <a:t> </a:t>
            </a:r>
            <a:r>
              <a:rPr lang="en-US" altLang="ja-JP" dirty="0" smtClean="0"/>
              <a:t> </a:t>
            </a:r>
            <a:r>
              <a:rPr lang="ja-JP" altLang="en-US" dirty="0" smtClean="0"/>
              <a:t>①のやり方では振動周期</a:t>
            </a:r>
            <a:r>
              <a:rPr lang="en-US" altLang="ja-JP" dirty="0" smtClean="0"/>
              <a:t>T</a:t>
            </a:r>
            <a:r>
              <a:rPr lang="ja-JP" altLang="en-US" dirty="0" smtClean="0"/>
              <a:t>が必要</a:t>
            </a:r>
            <a:endParaRPr lang="en-US" altLang="ja-JP" dirty="0" smtClean="0"/>
          </a:p>
          <a:p>
            <a:pPr>
              <a:buNone/>
            </a:pPr>
            <a:r>
              <a:rPr lang="ja-JP" altLang="en-US" dirty="0"/>
              <a:t>　</a:t>
            </a:r>
            <a:r>
              <a:rPr lang="ja-JP" altLang="en-US" dirty="0" smtClean="0"/>
              <a:t>　得たデータを</a:t>
            </a:r>
            <a:endParaRPr lang="en-US" altLang="ja-JP" dirty="0" smtClean="0"/>
          </a:p>
          <a:p>
            <a:pPr>
              <a:buNone/>
            </a:pPr>
            <a:r>
              <a:rPr kumimoji="1" lang="ja-JP" altLang="en-US" dirty="0"/>
              <a:t>　</a:t>
            </a:r>
            <a:r>
              <a:rPr kumimoji="1" lang="ja-JP" altLang="en-US" dirty="0" smtClean="0"/>
              <a:t>　</a:t>
            </a:r>
            <a:r>
              <a:rPr kumimoji="1" lang="en-US" altLang="ja-JP" dirty="0" smtClean="0"/>
              <a:t>f(x)=A+B*</a:t>
            </a:r>
            <a:r>
              <a:rPr kumimoji="1" lang="en-US" altLang="ja-JP" dirty="0" err="1" smtClean="0"/>
              <a:t>cos</a:t>
            </a:r>
            <a:r>
              <a:rPr kumimoji="1" lang="en-US" altLang="ja-JP" dirty="0" smtClean="0"/>
              <a:t>(C*</a:t>
            </a:r>
            <a:r>
              <a:rPr kumimoji="1" lang="en-US" altLang="ja-JP" dirty="0" err="1" smtClean="0"/>
              <a:t>x+D</a:t>
            </a:r>
            <a:r>
              <a:rPr kumimoji="1" lang="en-US" altLang="ja-JP" dirty="0" smtClean="0"/>
              <a:t>)</a:t>
            </a:r>
          </a:p>
          <a:p>
            <a:pPr>
              <a:buNone/>
            </a:pPr>
            <a:r>
              <a:rPr lang="ja-JP" altLang="en-US" dirty="0" smtClean="0"/>
              <a:t>で</a:t>
            </a:r>
            <a:r>
              <a:rPr lang="en-US" altLang="ja-JP" dirty="0" smtClean="0"/>
              <a:t>fitting</a:t>
            </a:r>
            <a:r>
              <a:rPr lang="ja-JP" altLang="en-US" dirty="0" smtClean="0"/>
              <a:t>する（</a:t>
            </a:r>
            <a:r>
              <a:rPr lang="en-US" altLang="ja-JP" dirty="0" smtClean="0"/>
              <a:t>A, B, C, D</a:t>
            </a:r>
            <a:r>
              <a:rPr lang="ja-JP" altLang="en-US" dirty="0" smtClean="0"/>
              <a:t>は自由なパラメータ）</a:t>
            </a:r>
            <a:endParaRPr lang="en-US" altLang="ja-JP" dirty="0" smtClean="0"/>
          </a:p>
          <a:p>
            <a:pPr>
              <a:buNone/>
            </a:pPr>
            <a:r>
              <a:rPr kumimoji="1" lang="ja-JP" altLang="en-US" dirty="0" smtClean="0"/>
              <a:t>厄介なうなりのような形をしているので３０分毎にデータを区切って、それぞれ</a:t>
            </a:r>
            <a:r>
              <a:rPr kumimoji="1" lang="en-US" altLang="ja-JP" dirty="0" smtClean="0"/>
              <a:t>fit</a:t>
            </a:r>
            <a:r>
              <a:rPr lang="ja-JP" altLang="en-US" dirty="0" smtClean="0"/>
              <a:t>した結果の平均を</a:t>
            </a:r>
            <a:r>
              <a:rPr lang="en-US" altLang="ja-JP" dirty="0" smtClean="0"/>
              <a:t>T</a:t>
            </a:r>
            <a:r>
              <a:rPr lang="ja-JP" altLang="en-US" dirty="0" smtClean="0"/>
              <a:t>とした。</a:t>
            </a:r>
            <a:endParaRPr lang="en-US" altLang="ja-JP" dirty="0" smtClean="0"/>
          </a:p>
          <a:p>
            <a:pPr>
              <a:buNone/>
            </a:pPr>
            <a:r>
              <a:rPr kumimoji="1" lang="ja-JP" altLang="en-US" dirty="0" smtClean="0"/>
              <a:t>この</a:t>
            </a:r>
            <a:r>
              <a:rPr lang="ja-JP" altLang="en-US" dirty="0"/>
              <a:t>操作</a:t>
            </a:r>
            <a:r>
              <a:rPr lang="ja-JP" altLang="en-US" dirty="0" smtClean="0"/>
              <a:t>で</a:t>
            </a:r>
            <a:r>
              <a:rPr lang="en-US" altLang="ja-JP" dirty="0" smtClean="0"/>
              <a:t>T=346.7676 [s]</a:t>
            </a:r>
            <a:r>
              <a:rPr lang="ja-JP" altLang="en-US" dirty="0" smtClean="0"/>
              <a:t>を得た。</a:t>
            </a:r>
            <a:endParaRPr kumimoji="1" lang="ja-JP" altLang="en-US" dirty="0"/>
          </a:p>
        </p:txBody>
      </p:sp>
    </p:spTree>
    <p:extLst>
      <p:ext uri="{BB962C8B-B14F-4D97-AF65-F5344CB8AC3E}">
        <p14:creationId xmlns:p14="http://schemas.microsoft.com/office/powerpoint/2010/main" val="1036091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lstStyle/>
          <a:p>
            <a:pPr marL="0" indent="0">
              <a:buNone/>
            </a:pPr>
            <a:r>
              <a:rPr kumimoji="1" lang="en-US" altLang="ja-JP" dirty="0" smtClean="0"/>
              <a:t>Fitting</a:t>
            </a:r>
            <a:r>
              <a:rPr kumimoji="1" lang="ja-JP" altLang="en-US" dirty="0" smtClean="0"/>
              <a:t>の様子（縦軸：角度</a:t>
            </a:r>
            <a:r>
              <a:rPr kumimoji="1" lang="en-US" altLang="ja-JP" dirty="0" smtClean="0"/>
              <a:t>[rad] </a:t>
            </a:r>
            <a:r>
              <a:rPr kumimoji="1" lang="ja-JP" altLang="en-US" dirty="0" smtClean="0"/>
              <a:t>横軸：時間</a:t>
            </a:r>
            <a:r>
              <a:rPr kumimoji="1" lang="en-US" altLang="ja-JP" dirty="0" smtClean="0"/>
              <a:t>[s]</a:t>
            </a:r>
            <a:r>
              <a:rPr kumimoji="1" lang="ja-JP" altLang="en-US" dirty="0" smtClean="0"/>
              <a:t>）</a:t>
            </a:r>
            <a:endParaRPr kumimoji="1" lang="ja-JP" altLang="en-US" dirty="0"/>
          </a:p>
        </p:txBody>
      </p:sp>
      <p:pic>
        <p:nvPicPr>
          <p:cNvPr id="3074" name="Picture 2" descr="C:\Users\elpida\Desktop\5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3029"/>
            <a:ext cx="7392367" cy="570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37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95536" y="404664"/>
                <a:ext cx="8229600" cy="6264696"/>
              </a:xfrm>
            </p:spPr>
            <p:txBody>
              <a:bodyPr/>
              <a:lstStyle/>
              <a:p>
                <a:pPr marL="0" indent="0">
                  <a:buNone/>
                </a:pPr>
                <a:r>
                  <a:rPr kumimoji="1" lang="ja-JP" altLang="en-US" dirty="0" smtClean="0"/>
                  <a:t>①、②のやり方でそれぞれ以下の</a:t>
                </a:r>
                <a:r>
                  <a:rPr kumimoji="1" lang="en-US" altLang="ja-JP" dirty="0" smtClean="0"/>
                  <a:t>k</a:t>
                </a:r>
                <a:r>
                  <a:rPr kumimoji="1" lang="ja-JP" altLang="en-US" dirty="0" smtClean="0"/>
                  <a:t>を得た</a:t>
                </a:r>
                <a:endParaRPr kumimoji="1" lang="en-US" altLang="ja-JP" dirty="0" smtClean="0"/>
              </a:p>
              <a:p>
                <a:pPr marL="0" indent="0">
                  <a:buNone/>
                </a:pPr>
                <a:r>
                  <a:rPr lang="ja-JP" altLang="en-US" dirty="0" smtClean="0"/>
                  <a:t>①：</a:t>
                </a:r>
                <a:endParaRPr lang="en-US" altLang="ja-JP" dirty="0" smtClean="0"/>
              </a:p>
              <a:p>
                <a:pPr marL="0" indent="0">
                  <a:buNone/>
                </a:pPr>
                <a:endParaRPr kumimoji="1" lang="en-US" altLang="ja-JP" dirty="0"/>
              </a:p>
              <a:p>
                <a:pPr marL="0" indent="0">
                  <a:buNone/>
                </a:pPr>
                <a:r>
                  <a:rPr lang="ja-JP" altLang="en-US" dirty="0" smtClean="0"/>
                  <a:t>　　</a:t>
                </a:r>
                <a:r>
                  <a:rPr lang="en-US" altLang="ja-JP" dirty="0" smtClean="0"/>
                  <a:t>=5.6*10^-6</a:t>
                </a:r>
              </a:p>
              <a:p>
                <a:pPr marL="0" indent="0">
                  <a:buNone/>
                </a:pPr>
                <a:endParaRPr kumimoji="1" lang="en-US" altLang="ja-JP" dirty="0"/>
              </a:p>
              <a:p>
                <a:pPr marL="0" indent="0">
                  <a:buNone/>
                </a:pPr>
                <a:r>
                  <a:rPr lang="ja-JP" altLang="en-US" dirty="0" smtClean="0"/>
                  <a:t>②：</a:t>
                </a:r>
                <a14:m>
                  <m:oMath xmlns:m="http://schemas.openxmlformats.org/officeDocument/2006/math">
                    <m:r>
                      <m:rPr>
                        <m:sty m:val="p"/>
                      </m:rPr>
                      <a:rPr lang="en-US" altLang="ja-JP">
                        <a:latin typeface="Cambria Math"/>
                      </a:rPr>
                      <m:t>k</m:t>
                    </m:r>
                    <m:r>
                      <a:rPr lang="en-US" altLang="ja-JP">
                        <a:latin typeface="Cambria Math"/>
                      </a:rPr>
                      <m:t>=</m:t>
                    </m:r>
                    <m:f>
                      <m:fPr>
                        <m:ctrlPr>
                          <a:rPr lang="ja-JP" altLang="ja-JP" i="1">
                            <a:latin typeface="Cambria Math"/>
                          </a:rPr>
                        </m:ctrlPr>
                      </m:fPr>
                      <m:num>
                        <m:r>
                          <a:rPr lang="en-US" altLang="ja-JP" i="1">
                            <a:latin typeface="Cambria Math"/>
                          </a:rPr>
                          <m:t>𝐻</m:t>
                        </m:r>
                        <m:r>
                          <a:rPr lang="en-US" altLang="ja-JP" i="1">
                            <a:latin typeface="Cambria Math"/>
                          </a:rPr>
                          <m:t>𝜋</m:t>
                        </m:r>
                        <m:sSup>
                          <m:sSupPr>
                            <m:ctrlPr>
                              <a:rPr lang="ja-JP" altLang="ja-JP" i="1">
                                <a:latin typeface="Cambria Math"/>
                              </a:rPr>
                            </m:ctrlPr>
                          </m:sSupPr>
                          <m:e>
                            <m:r>
                              <a:rPr lang="en-US" altLang="ja-JP" i="1">
                                <a:latin typeface="Cambria Math"/>
                              </a:rPr>
                              <m:t>𝑟</m:t>
                            </m:r>
                          </m:e>
                          <m:sup>
                            <m:r>
                              <a:rPr lang="en-US" altLang="ja-JP" i="1">
                                <a:latin typeface="Cambria Math"/>
                              </a:rPr>
                              <m:t>4</m:t>
                            </m:r>
                          </m:sup>
                        </m:sSup>
                      </m:num>
                      <m:den>
                        <m:r>
                          <a:rPr lang="en-US" altLang="ja-JP" i="1">
                            <a:latin typeface="Cambria Math"/>
                          </a:rPr>
                          <m:t>2</m:t>
                        </m:r>
                        <m:r>
                          <a:rPr lang="en-US" altLang="ja-JP" i="1">
                            <a:latin typeface="Cambria Math"/>
                          </a:rPr>
                          <m:t>𝐿</m:t>
                        </m:r>
                      </m:den>
                    </m:f>
                  </m:oMath>
                </a14:m>
                <a:r>
                  <a:rPr lang="en-US" altLang="ja-JP" dirty="0" smtClean="0"/>
                  <a:t>=1.8*10^-6</a:t>
                </a:r>
                <a:endParaRPr lang="en-US" altLang="ja-JP" dirty="0"/>
              </a:p>
              <a:p>
                <a:pPr marL="0" indent="0">
                  <a:buNone/>
                </a:pPr>
                <a:endParaRPr lang="en-US" altLang="ja-JP" dirty="0" smtClean="0"/>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95536" y="404664"/>
                <a:ext cx="8229600" cy="6264696"/>
              </a:xfrm>
              <a:blipFill rotWithShape="1">
                <a:blip r:embed="rId2"/>
                <a:stretch>
                  <a:fillRect l="-1926" t="-1751"/>
                </a:stretch>
              </a:blipFill>
            </p:spPr>
            <p:txBody>
              <a:bodyPr/>
              <a:lstStyle/>
              <a:p>
                <a:r>
                  <a:rPr lang="ja-JP" altLang="en-US">
                    <a:noFill/>
                  </a:rPr>
                  <a:t> </a:t>
                </a:r>
              </a:p>
            </p:txBody>
          </p:sp>
        </mc:Fallback>
      </mc:AlternateContent>
      <p:pic>
        <p:nvPicPr>
          <p:cNvPr id="4"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1196752"/>
            <a:ext cx="7236296" cy="1009410"/>
          </a:xfrm>
          <a:prstGeom prst="rect">
            <a:avLst/>
          </a:prstGeom>
          <a:noFill/>
        </p:spPr>
      </p:pic>
    </p:spTree>
    <p:extLst>
      <p:ext uri="{BB962C8B-B14F-4D97-AF65-F5344CB8AC3E}">
        <p14:creationId xmlns:p14="http://schemas.microsoft.com/office/powerpoint/2010/main" val="422083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60648"/>
            <a:ext cx="8229600" cy="5865515"/>
          </a:xfrm>
        </p:spPr>
        <p:txBody>
          <a:bodyPr>
            <a:normAutofit/>
          </a:bodyPr>
          <a:lstStyle/>
          <a:p>
            <a:pPr>
              <a:buNone/>
            </a:pPr>
            <a:r>
              <a:rPr kumimoji="1" lang="ja-JP" altLang="en-US" dirty="0" smtClean="0"/>
              <a:t>これらの結果を</a:t>
            </a:r>
            <a:endParaRPr kumimoji="1" lang="en-US" altLang="ja-JP" dirty="0" smtClean="0"/>
          </a:p>
          <a:p>
            <a:pPr>
              <a:buNone/>
            </a:pPr>
            <a:r>
              <a:rPr lang="ja-JP" altLang="en-US" dirty="0"/>
              <a:t>先</a:t>
            </a:r>
            <a:r>
              <a:rPr lang="ja-JP" altLang="en-US" dirty="0" smtClean="0"/>
              <a:t>のトルクの釣り合いの式に代入し、</a:t>
            </a:r>
            <a:r>
              <a:rPr lang="en-US" altLang="ja-JP" dirty="0" smtClean="0"/>
              <a:t>G</a:t>
            </a:r>
            <a:r>
              <a:rPr lang="ja-JP" altLang="en-US" dirty="0" smtClean="0"/>
              <a:t>について解いて以下の結果を得た</a:t>
            </a:r>
            <a:endParaRPr lang="en-US" altLang="ja-JP" dirty="0" smtClean="0"/>
          </a:p>
          <a:p>
            <a:pPr>
              <a:buNone/>
            </a:pPr>
            <a:r>
              <a:rPr lang="ja-JP" altLang="en-US" dirty="0" smtClean="0"/>
              <a:t>①</a:t>
            </a:r>
            <a:endParaRPr lang="en-US" altLang="ja-JP" dirty="0" smtClean="0"/>
          </a:p>
          <a:p>
            <a:pPr>
              <a:buNone/>
            </a:pPr>
            <a:endParaRPr kumimoji="1" lang="en-US" altLang="ja-JP" dirty="0"/>
          </a:p>
          <a:p>
            <a:pPr>
              <a:buNone/>
            </a:pPr>
            <a:endParaRPr lang="en-US" altLang="ja-JP" dirty="0" smtClean="0"/>
          </a:p>
          <a:p>
            <a:pPr>
              <a:buNone/>
            </a:pPr>
            <a:r>
              <a:rPr kumimoji="1" lang="ja-JP" altLang="en-US" dirty="0"/>
              <a:t>②</a:t>
            </a:r>
            <a:endParaRPr kumimoji="1" lang="en-US" altLang="ja-JP" dirty="0"/>
          </a:p>
          <a:p>
            <a:pPr>
              <a:buNone/>
            </a:pPr>
            <a:endParaRPr lang="en-US" altLang="ja-JP" dirty="0" smtClean="0"/>
          </a:p>
          <a:p>
            <a:pPr>
              <a:buNone/>
            </a:pPr>
            <a:endParaRPr kumimoji="1" lang="en-US" altLang="ja-JP" dirty="0"/>
          </a:p>
          <a:p>
            <a:pPr>
              <a:buNone/>
            </a:pPr>
            <a:endParaRPr lang="en-US" altLang="ja-JP" dirty="0" smtClean="0"/>
          </a:p>
          <a:p>
            <a:pPr>
              <a:buNone/>
            </a:pPr>
            <a:endParaRPr kumimoji="1" lang="en-US" altLang="ja-JP" dirty="0" smtClean="0"/>
          </a:p>
        </p:txBody>
      </p:sp>
      <p:graphicFrame>
        <p:nvGraphicFramePr>
          <p:cNvPr id="2" name="表 1"/>
          <p:cNvGraphicFramePr>
            <a:graphicFrameLocks noGrp="1"/>
          </p:cNvGraphicFramePr>
          <p:nvPr>
            <p:extLst>
              <p:ext uri="{D42A27DB-BD31-4B8C-83A1-F6EECF244321}">
                <p14:modId xmlns:p14="http://schemas.microsoft.com/office/powerpoint/2010/main" val="4131390643"/>
              </p:ext>
            </p:extLst>
          </p:nvPr>
        </p:nvGraphicFramePr>
        <p:xfrm>
          <a:off x="1403648" y="2204864"/>
          <a:ext cx="6096000" cy="15011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fontAlgn="ctr"/>
                      <a:r>
                        <a:rPr lang="ja-JP" altLang="en-US" sz="2400" b="0" i="0" u="none" strike="noStrike" dirty="0">
                          <a:solidFill>
                            <a:srgbClr val="000000"/>
                          </a:solidFill>
                          <a:effectLst/>
                          <a:latin typeface="ＭＳ Ｐゴシック"/>
                        </a:rPr>
                        <a:t>おもりの位置</a:t>
                      </a:r>
                    </a:p>
                  </a:txBody>
                  <a:tcPr marL="9525" marR="9525" marT="9525" marB="0" anchor="ctr"/>
                </a:tc>
                <a:tc>
                  <a:txBody>
                    <a:bodyPr/>
                    <a:lstStyle/>
                    <a:p>
                      <a:pPr algn="l" fontAlgn="ctr"/>
                      <a:r>
                        <a:rPr lang="en-US" sz="2400" b="0" i="0" u="none" strike="noStrike">
                          <a:solidFill>
                            <a:srgbClr val="000000"/>
                          </a:solidFill>
                          <a:effectLst/>
                          <a:latin typeface="ＭＳ Ｐゴシック"/>
                        </a:rPr>
                        <a:t>G(</a:t>
                      </a:r>
                      <a:r>
                        <a:rPr lang="ja-JP" altLang="en-US" sz="2400" b="0" i="0" u="none" strike="noStrike">
                          <a:solidFill>
                            <a:srgbClr val="000000"/>
                          </a:solidFill>
                          <a:effectLst/>
                          <a:latin typeface="ＭＳ Ｐゴシック"/>
                        </a:rPr>
                        <a:t>有限棒近似）</a:t>
                      </a:r>
                    </a:p>
                  </a:txBody>
                  <a:tcPr marL="9525" marR="9525" marT="9525" marB="0" anchor="ctr"/>
                </a:tc>
              </a:tr>
              <a:tr h="370840">
                <a:tc>
                  <a:txBody>
                    <a:bodyPr/>
                    <a:lstStyle/>
                    <a:p>
                      <a:pPr algn="r" fontAlgn="ctr"/>
                      <a:r>
                        <a:rPr lang="en-US" altLang="ja-JP" sz="2400" b="0" i="0" u="none" strike="noStrike">
                          <a:solidFill>
                            <a:srgbClr val="000000"/>
                          </a:solidFill>
                          <a:effectLst/>
                          <a:latin typeface="ＭＳ Ｐゴシック"/>
                        </a:rPr>
                        <a:t>35</a:t>
                      </a:r>
                    </a:p>
                  </a:txBody>
                  <a:tcPr marL="9525" marR="9525" marT="9525" marB="0" anchor="ctr"/>
                </a:tc>
                <a:tc>
                  <a:txBody>
                    <a:bodyPr/>
                    <a:lstStyle/>
                    <a:p>
                      <a:pPr algn="r" fontAlgn="ctr"/>
                      <a:r>
                        <a:rPr lang="en-US" sz="2400" b="0" i="0" u="none" strike="noStrike">
                          <a:solidFill>
                            <a:srgbClr val="000000"/>
                          </a:solidFill>
                          <a:effectLst/>
                          <a:latin typeface="ＭＳ Ｐゴシック"/>
                        </a:rPr>
                        <a:t>9.07E-10</a:t>
                      </a:r>
                    </a:p>
                  </a:txBody>
                  <a:tcPr marL="9525" marR="9525" marT="9525" marB="0" anchor="ctr"/>
                </a:tc>
              </a:tr>
              <a:tr h="370840">
                <a:tc>
                  <a:txBody>
                    <a:bodyPr/>
                    <a:lstStyle/>
                    <a:p>
                      <a:pPr algn="r" fontAlgn="ctr"/>
                      <a:r>
                        <a:rPr lang="en-US" altLang="ja-JP" sz="2400" b="0" i="0" u="none" strike="noStrike">
                          <a:solidFill>
                            <a:srgbClr val="000000"/>
                          </a:solidFill>
                          <a:effectLst/>
                          <a:latin typeface="ＭＳ Ｐゴシック"/>
                        </a:rPr>
                        <a:t>40</a:t>
                      </a:r>
                    </a:p>
                  </a:txBody>
                  <a:tcPr marL="9525" marR="9525" marT="9525" marB="0" anchor="ctr"/>
                </a:tc>
                <a:tc>
                  <a:txBody>
                    <a:bodyPr/>
                    <a:lstStyle/>
                    <a:p>
                      <a:pPr algn="r" fontAlgn="ctr"/>
                      <a:r>
                        <a:rPr lang="en-US" sz="2400" b="0" i="0" u="none" strike="noStrike">
                          <a:solidFill>
                            <a:srgbClr val="000000"/>
                          </a:solidFill>
                          <a:effectLst/>
                          <a:latin typeface="ＭＳ Ｐゴシック"/>
                        </a:rPr>
                        <a:t>1.32E-09</a:t>
                      </a:r>
                    </a:p>
                  </a:txBody>
                  <a:tcPr marL="9525" marR="9525" marT="9525" marB="0" anchor="ctr"/>
                </a:tc>
              </a:tr>
              <a:tr h="370840">
                <a:tc>
                  <a:txBody>
                    <a:bodyPr/>
                    <a:lstStyle/>
                    <a:p>
                      <a:pPr algn="r" fontAlgn="ctr"/>
                      <a:r>
                        <a:rPr lang="en-US" altLang="ja-JP" sz="2400" b="0" i="0" u="none" strike="noStrike">
                          <a:solidFill>
                            <a:srgbClr val="000000"/>
                          </a:solidFill>
                          <a:effectLst/>
                          <a:latin typeface="ＭＳ Ｐゴシック"/>
                        </a:rPr>
                        <a:t>45</a:t>
                      </a:r>
                    </a:p>
                  </a:txBody>
                  <a:tcPr marL="9525" marR="9525" marT="9525" marB="0" anchor="ctr"/>
                </a:tc>
                <a:tc>
                  <a:txBody>
                    <a:bodyPr/>
                    <a:lstStyle/>
                    <a:p>
                      <a:pPr algn="r" fontAlgn="ctr"/>
                      <a:r>
                        <a:rPr lang="en-US" sz="2400" b="0" i="0" u="none" strike="noStrike" dirty="0">
                          <a:solidFill>
                            <a:srgbClr val="000000"/>
                          </a:solidFill>
                          <a:effectLst/>
                          <a:latin typeface="ＭＳ Ｐゴシック"/>
                        </a:rPr>
                        <a:t>9.95E-10</a:t>
                      </a: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0610795"/>
              </p:ext>
            </p:extLst>
          </p:nvPr>
        </p:nvGraphicFramePr>
        <p:xfrm>
          <a:off x="1331640" y="4221088"/>
          <a:ext cx="6264696" cy="1656184"/>
        </p:xfrm>
        <a:graphic>
          <a:graphicData uri="http://schemas.openxmlformats.org/drawingml/2006/table">
            <a:tbl>
              <a:tblPr firstRow="1" bandRow="1">
                <a:tableStyleId>{5C22544A-7EE6-4342-B048-85BDC9FD1C3A}</a:tableStyleId>
              </a:tblPr>
              <a:tblGrid>
                <a:gridCol w="3132348"/>
                <a:gridCol w="3132348"/>
              </a:tblGrid>
              <a:tr h="414046">
                <a:tc>
                  <a:txBody>
                    <a:bodyPr/>
                    <a:lstStyle/>
                    <a:p>
                      <a:pPr algn="l" fontAlgn="ctr"/>
                      <a:r>
                        <a:rPr lang="ja-JP" altLang="en-US" sz="2400" b="0" i="0" u="none" strike="noStrike" dirty="0">
                          <a:solidFill>
                            <a:srgbClr val="000000"/>
                          </a:solidFill>
                          <a:effectLst/>
                          <a:latin typeface="ＭＳ Ｐゴシック"/>
                        </a:rPr>
                        <a:t>おもりの位置</a:t>
                      </a:r>
                    </a:p>
                  </a:txBody>
                  <a:tcPr marL="9525" marR="9525" marT="9525" marB="0" anchor="ctr"/>
                </a:tc>
                <a:tc>
                  <a:txBody>
                    <a:bodyPr/>
                    <a:lstStyle/>
                    <a:p>
                      <a:pPr algn="l" fontAlgn="ctr"/>
                      <a:r>
                        <a:rPr lang="en-US" sz="2400" b="0" i="0" u="none" strike="noStrike">
                          <a:solidFill>
                            <a:srgbClr val="000000"/>
                          </a:solidFill>
                          <a:effectLst/>
                          <a:latin typeface="ＭＳ Ｐゴシック"/>
                        </a:rPr>
                        <a:t>G(</a:t>
                      </a:r>
                      <a:r>
                        <a:rPr lang="ja-JP" altLang="en-US" sz="2400" b="0" i="0" u="none" strike="noStrike">
                          <a:solidFill>
                            <a:srgbClr val="000000"/>
                          </a:solidFill>
                          <a:effectLst/>
                          <a:latin typeface="ＭＳ Ｐゴシック"/>
                        </a:rPr>
                        <a:t>有限棒近似）</a:t>
                      </a:r>
                    </a:p>
                  </a:txBody>
                  <a:tcPr marL="9525" marR="9525" marT="9525" marB="0" anchor="ctr"/>
                </a:tc>
              </a:tr>
              <a:tr h="414046">
                <a:tc>
                  <a:txBody>
                    <a:bodyPr/>
                    <a:lstStyle/>
                    <a:p>
                      <a:pPr algn="r" fontAlgn="ctr"/>
                      <a:r>
                        <a:rPr lang="en-US" altLang="ja-JP" sz="2400" b="0" i="0" u="none" strike="noStrike" dirty="0">
                          <a:solidFill>
                            <a:srgbClr val="000000"/>
                          </a:solidFill>
                          <a:effectLst/>
                          <a:latin typeface="ＭＳ Ｐゴシック"/>
                        </a:rPr>
                        <a:t>35</a:t>
                      </a:r>
                    </a:p>
                  </a:txBody>
                  <a:tcPr marL="9525" marR="9525" marT="9525" marB="0" anchor="ctr"/>
                </a:tc>
                <a:tc>
                  <a:txBody>
                    <a:bodyPr/>
                    <a:lstStyle/>
                    <a:p>
                      <a:pPr algn="r" fontAlgn="ctr"/>
                      <a:r>
                        <a:rPr lang="en-US" sz="2400" b="0" i="0" u="none" strike="noStrike">
                          <a:solidFill>
                            <a:srgbClr val="000000"/>
                          </a:solidFill>
                          <a:effectLst/>
                          <a:latin typeface="ＭＳ Ｐゴシック"/>
                        </a:rPr>
                        <a:t>8.28634E-11</a:t>
                      </a:r>
                    </a:p>
                  </a:txBody>
                  <a:tcPr marL="9525" marR="9525" marT="9525" marB="0" anchor="ctr"/>
                </a:tc>
              </a:tr>
              <a:tr h="414046">
                <a:tc>
                  <a:txBody>
                    <a:bodyPr/>
                    <a:lstStyle/>
                    <a:p>
                      <a:pPr algn="r" fontAlgn="ctr"/>
                      <a:r>
                        <a:rPr lang="en-US" altLang="ja-JP" sz="2400" b="0" i="0" u="none" strike="noStrike" dirty="0">
                          <a:solidFill>
                            <a:srgbClr val="000000"/>
                          </a:solidFill>
                          <a:effectLst/>
                          <a:latin typeface="ＭＳ Ｐゴシック"/>
                        </a:rPr>
                        <a:t>40</a:t>
                      </a:r>
                    </a:p>
                  </a:txBody>
                  <a:tcPr marL="9525" marR="9525" marT="9525" marB="0" anchor="ctr"/>
                </a:tc>
                <a:tc>
                  <a:txBody>
                    <a:bodyPr/>
                    <a:lstStyle/>
                    <a:p>
                      <a:pPr algn="r" fontAlgn="ctr"/>
                      <a:r>
                        <a:rPr lang="en-US" sz="2400" b="0" i="0" u="none" strike="noStrike">
                          <a:solidFill>
                            <a:srgbClr val="000000"/>
                          </a:solidFill>
                          <a:effectLst/>
                          <a:latin typeface="ＭＳ Ｐゴシック"/>
                        </a:rPr>
                        <a:t>1.20683E-10</a:t>
                      </a:r>
                    </a:p>
                  </a:txBody>
                  <a:tcPr marL="9525" marR="9525" marT="9525" marB="0" anchor="ctr"/>
                </a:tc>
              </a:tr>
              <a:tr h="414046">
                <a:tc>
                  <a:txBody>
                    <a:bodyPr/>
                    <a:lstStyle/>
                    <a:p>
                      <a:pPr algn="r" fontAlgn="ctr"/>
                      <a:r>
                        <a:rPr lang="en-US" altLang="ja-JP" sz="2400" b="0" i="0" u="none" strike="noStrike">
                          <a:solidFill>
                            <a:srgbClr val="000000"/>
                          </a:solidFill>
                          <a:effectLst/>
                          <a:latin typeface="ＭＳ Ｐゴシック"/>
                        </a:rPr>
                        <a:t>45</a:t>
                      </a:r>
                    </a:p>
                  </a:txBody>
                  <a:tcPr marL="9525" marR="9525" marT="9525" marB="0" anchor="ctr"/>
                </a:tc>
                <a:tc>
                  <a:txBody>
                    <a:bodyPr/>
                    <a:lstStyle/>
                    <a:p>
                      <a:pPr algn="r" fontAlgn="ctr"/>
                      <a:r>
                        <a:rPr lang="en-US" sz="2400" b="0" i="0" u="none" strike="noStrike" dirty="0">
                          <a:solidFill>
                            <a:srgbClr val="000000"/>
                          </a:solidFill>
                          <a:effectLst/>
                          <a:latin typeface="ＭＳ Ｐゴシック"/>
                        </a:rPr>
                        <a:t>9.09027E-11</a:t>
                      </a:r>
                    </a:p>
                  </a:txBody>
                  <a:tcPr marL="9525" marR="9525" marT="9525" marB="0" anchor="ctr"/>
                </a:tc>
              </a:tr>
            </a:tbl>
          </a:graphicData>
        </a:graphic>
      </p:graphicFrame>
    </p:spTree>
    <p:extLst>
      <p:ext uri="{BB962C8B-B14F-4D97-AF65-F5344CB8AC3E}">
        <p14:creationId xmlns:p14="http://schemas.microsoft.com/office/powerpoint/2010/main" val="2700426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lstStyle/>
          <a:p>
            <a:pPr marL="0" indent="0">
              <a:buNone/>
            </a:pPr>
            <a:r>
              <a:rPr kumimoji="1" lang="ja-JP" altLang="en-US" dirty="0" smtClean="0"/>
              <a:t>②のやり方ではそれなりに近い</a:t>
            </a:r>
            <a:r>
              <a:rPr kumimoji="1" lang="en-US" altLang="ja-JP" dirty="0" smtClean="0"/>
              <a:t>G</a:t>
            </a:r>
            <a:r>
              <a:rPr kumimoji="1" lang="ja-JP" altLang="en-US" dirty="0" smtClean="0"/>
              <a:t>が得られた。</a:t>
            </a:r>
            <a:endParaRPr kumimoji="1" lang="en-US" altLang="ja-JP" dirty="0" smtClean="0"/>
          </a:p>
          <a:p>
            <a:pPr marL="0" indent="0">
              <a:buNone/>
            </a:pPr>
            <a:endParaRPr lang="en-US" altLang="ja-JP" dirty="0"/>
          </a:p>
          <a:p>
            <a:pPr marL="0" indent="0">
              <a:buNone/>
            </a:pPr>
            <a:r>
              <a:rPr lang="en-US" altLang="ja-JP" dirty="0" smtClean="0"/>
              <a:t>[</a:t>
            </a:r>
            <a:r>
              <a:rPr lang="ja-JP" altLang="en-US" dirty="0" smtClean="0"/>
              <a:t>問題点</a:t>
            </a:r>
            <a:r>
              <a:rPr lang="en-US" altLang="ja-JP" dirty="0" smtClean="0"/>
              <a:t>]</a:t>
            </a:r>
          </a:p>
          <a:p>
            <a:pPr marL="0" indent="0">
              <a:buNone/>
            </a:pPr>
            <a:r>
              <a:rPr lang="ja-JP" altLang="en-US" dirty="0" smtClean="0"/>
              <a:t>・振動の様子を見るとうなりのような形をしていることがわかる</a:t>
            </a:r>
            <a:endParaRPr lang="en-US" altLang="ja-JP" dirty="0" smtClean="0"/>
          </a:p>
          <a:p>
            <a:pPr marL="0" indent="0">
              <a:buNone/>
            </a:pPr>
            <a:r>
              <a:rPr lang="ja-JP" altLang="en-US" dirty="0" smtClean="0"/>
              <a:t>このため、周期を</a:t>
            </a:r>
            <a:endParaRPr lang="en-US" altLang="ja-JP" dirty="0" smtClean="0"/>
          </a:p>
          <a:p>
            <a:pPr marL="0" indent="0">
              <a:buNone/>
            </a:pPr>
            <a:r>
              <a:rPr kumimoji="1" lang="ja-JP" altLang="en-US" dirty="0"/>
              <a:t>得るの</a:t>
            </a:r>
            <a:r>
              <a:rPr kumimoji="1" lang="ja-JP" altLang="en-US" dirty="0" smtClean="0"/>
              <a:t>が難しい。</a:t>
            </a:r>
            <a:endParaRPr kumimoji="1" lang="en-US" altLang="ja-JP" dirty="0" smtClean="0"/>
          </a:p>
          <a:p>
            <a:pPr marL="0" indent="0">
              <a:buNone/>
            </a:pPr>
            <a:r>
              <a:rPr lang="ja-JP" altLang="en-US" dirty="0" smtClean="0"/>
              <a:t>また、なぜこの形</a:t>
            </a:r>
            <a:endParaRPr lang="en-US" altLang="ja-JP" dirty="0" smtClean="0"/>
          </a:p>
          <a:p>
            <a:pPr marL="0" indent="0">
              <a:buNone/>
            </a:pPr>
            <a:r>
              <a:rPr lang="ja-JP" altLang="en-US" dirty="0" smtClean="0"/>
              <a:t>になるのか？</a:t>
            </a:r>
            <a:endParaRPr lang="en-US" altLang="ja-JP" dirty="0" smtClean="0"/>
          </a:p>
          <a:p>
            <a:pPr marL="0" indent="0">
              <a:buNone/>
            </a:pPr>
            <a:r>
              <a:rPr lang="ja-JP" altLang="en-US" dirty="0"/>
              <a:t>風？</a:t>
            </a:r>
            <a:endParaRPr lang="en-US" altLang="ja-JP" dirty="0" smtClean="0"/>
          </a:p>
          <a:p>
            <a:pPr marL="0" indent="0">
              <a:buNone/>
            </a:pPr>
            <a:endParaRPr kumimoji="1" lang="en-US" altLang="ja-JP" dirty="0" smtClean="0"/>
          </a:p>
        </p:txBody>
      </p:sp>
      <p:pic>
        <p:nvPicPr>
          <p:cNvPr id="4" name="Picture 2" descr="K:\google\jikken\無題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80928"/>
            <a:ext cx="4814794" cy="331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68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lstStyle/>
          <a:p>
            <a:pPr marL="0" indent="0">
              <a:buNone/>
            </a:pPr>
            <a:r>
              <a:rPr kumimoji="1" lang="en-US" altLang="ja-JP" dirty="0" smtClean="0"/>
              <a:t>[</a:t>
            </a:r>
            <a:r>
              <a:rPr kumimoji="1" lang="ja-JP" altLang="en-US" dirty="0" smtClean="0"/>
              <a:t>問題点</a:t>
            </a:r>
            <a:r>
              <a:rPr kumimoji="1" lang="en-US" altLang="ja-JP" dirty="0" smtClean="0"/>
              <a:t>]</a:t>
            </a:r>
          </a:p>
          <a:p>
            <a:pPr marL="0" indent="0">
              <a:buNone/>
            </a:pPr>
            <a:r>
              <a:rPr kumimoji="1" lang="ja-JP" altLang="en-US" dirty="0" smtClean="0"/>
              <a:t>・</a:t>
            </a:r>
            <a:r>
              <a:rPr kumimoji="1" lang="en-US" altLang="ja-JP" dirty="0" smtClean="0"/>
              <a:t>G</a:t>
            </a:r>
            <a:r>
              <a:rPr lang="ja-JP" altLang="en-US" dirty="0" smtClean="0"/>
              <a:t>を求めるだけでなく、重力が距離の何乗に比例しているかということを調べたかったが、</a:t>
            </a:r>
            <a:endParaRPr lang="en-US" altLang="ja-JP" dirty="0" smtClean="0"/>
          </a:p>
          <a:p>
            <a:pPr marL="0" indent="0">
              <a:buNone/>
            </a:pPr>
            <a:r>
              <a:rPr lang="ja-JP" altLang="en-US" dirty="0" smtClean="0"/>
              <a:t>円柱</a:t>
            </a:r>
            <a:r>
              <a:rPr lang="en-US" altLang="ja-JP" dirty="0" err="1" smtClean="0"/>
              <a:t>vs</a:t>
            </a:r>
            <a:r>
              <a:rPr lang="ja-JP" altLang="en-US" dirty="0" smtClean="0"/>
              <a:t>円柱</a:t>
            </a:r>
            <a:r>
              <a:rPr lang="ja-JP" altLang="en-US" dirty="0"/>
              <a:t>で</a:t>
            </a:r>
            <a:r>
              <a:rPr lang="ja-JP" altLang="en-US" dirty="0" smtClean="0"/>
              <a:t>はうまいやり方が見つからなかった。</a:t>
            </a:r>
            <a:endParaRPr lang="en-US" altLang="ja-JP" dirty="0" smtClean="0"/>
          </a:p>
          <a:p>
            <a:pPr marL="0" indent="0">
              <a:buNone/>
            </a:pPr>
            <a:r>
              <a:rPr lang="ja-JP" altLang="en-US" dirty="0"/>
              <a:t>　</a:t>
            </a:r>
            <a:r>
              <a:rPr lang="ja-JP" altLang="en-US" dirty="0" smtClean="0"/>
              <a:t>　</a:t>
            </a:r>
            <a:endParaRPr lang="en-US" altLang="ja-JP" dirty="0" smtClean="0"/>
          </a:p>
          <a:p>
            <a:pPr marL="0" indent="0">
              <a:buNone/>
            </a:pPr>
            <a:r>
              <a:rPr lang="ja-JP" altLang="en-US" dirty="0"/>
              <a:t>　</a:t>
            </a:r>
            <a:r>
              <a:rPr lang="ja-JP" altLang="en-US" dirty="0" smtClean="0"/>
              <a:t>　アルゴリズム</a:t>
            </a:r>
            <a:r>
              <a:rPr lang="ja-JP" altLang="en-US" dirty="0"/>
              <a:t>で懸念するべき点</a:t>
            </a:r>
            <a:endParaRPr lang="en-US" altLang="ja-JP" dirty="0"/>
          </a:p>
          <a:p>
            <a:pPr marL="0" indent="0">
              <a:buNone/>
            </a:pPr>
            <a:r>
              <a:rPr lang="ja-JP" altLang="en-US" dirty="0"/>
              <a:t>・光量が一定でなく、おもりのしるし部分抽出の際に大きさにばらつきが出る可能性がある。</a:t>
            </a:r>
          </a:p>
          <a:p>
            <a:pPr marL="0" indent="0">
              <a:buNone/>
            </a:pPr>
            <a:r>
              <a:rPr lang="ja-JP" altLang="en-US" dirty="0"/>
              <a:t>・円の位置の較正がうまくいっていない可能性。</a:t>
            </a:r>
            <a:endParaRPr lang="en-US" altLang="ja-JP" sz="3600" dirty="0"/>
          </a:p>
          <a:p>
            <a:endParaRPr lang="en-US" altLang="ja-JP" sz="3600" dirty="0"/>
          </a:p>
          <a:p>
            <a:pPr marL="0" indent="0">
              <a:buNone/>
            </a:pPr>
            <a:endParaRPr lang="en-US" altLang="ja-JP" dirty="0" smtClean="0"/>
          </a:p>
        </p:txBody>
      </p:sp>
    </p:spTree>
    <p:extLst>
      <p:ext uri="{BB962C8B-B14F-4D97-AF65-F5344CB8AC3E}">
        <p14:creationId xmlns:p14="http://schemas.microsoft.com/office/powerpoint/2010/main" val="33176419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謝辞</a:t>
            </a:r>
            <a:endParaRPr kumimoji="1" lang="ja-JP" altLang="en-US" dirty="0"/>
          </a:p>
        </p:txBody>
      </p:sp>
      <p:sp>
        <p:nvSpPr>
          <p:cNvPr id="5" name="コンテンツ プレースホルダ 4"/>
          <p:cNvSpPr>
            <a:spLocks noGrp="1"/>
          </p:cNvSpPr>
          <p:nvPr>
            <p:ph idx="1"/>
          </p:nvPr>
        </p:nvSpPr>
        <p:spPr/>
        <p:txBody>
          <a:bodyPr/>
          <a:lstStyle/>
          <a:p>
            <a:pPr>
              <a:buNone/>
            </a:pPr>
            <a:r>
              <a:rPr lang="ja-JP" altLang="en-US" dirty="0" smtClean="0"/>
              <a:t>       この実験を行うにあたって</a:t>
            </a:r>
            <a:r>
              <a:rPr lang="en-US" altLang="ja-JP" dirty="0" smtClean="0"/>
              <a:t>, </a:t>
            </a:r>
            <a:r>
              <a:rPr lang="ja-JP" altLang="en-US" dirty="0" smtClean="0"/>
              <a:t>実験方法の考案から</a:t>
            </a:r>
            <a:r>
              <a:rPr lang="en-US" altLang="ja-JP" dirty="0" smtClean="0"/>
              <a:t>, </a:t>
            </a:r>
            <a:r>
              <a:rPr lang="ja-JP" altLang="en-US" dirty="0" smtClean="0"/>
              <a:t>装置の購入まで大変お世話になった市川温子准教授に深く感謝します</a:t>
            </a:r>
            <a:r>
              <a:rPr lang="en-US" altLang="ja-JP" dirty="0" smtClean="0"/>
              <a:t>. </a:t>
            </a:r>
            <a:r>
              <a:rPr lang="ja-JP" altLang="en-US" dirty="0" smtClean="0"/>
              <a:t>また</a:t>
            </a:r>
            <a:r>
              <a:rPr lang="en-US" altLang="ja-JP" dirty="0" smtClean="0"/>
              <a:t>, </a:t>
            </a:r>
            <a:r>
              <a:rPr lang="ja-JP" altLang="en-US" dirty="0" smtClean="0"/>
              <a:t>実験を手伝ってくださった</a:t>
            </a:r>
            <a:r>
              <a:rPr lang="en-US" altLang="ja-JP" dirty="0" smtClean="0"/>
              <a:t>TA</a:t>
            </a:r>
            <a:r>
              <a:rPr lang="ja-JP" altLang="en-US" dirty="0" smtClean="0"/>
              <a:t>の黄さん</a:t>
            </a:r>
            <a:r>
              <a:rPr lang="en-US" altLang="ja-JP" dirty="0" smtClean="0"/>
              <a:t>, </a:t>
            </a:r>
            <a:r>
              <a:rPr lang="ja-JP" altLang="en-US" dirty="0" smtClean="0"/>
              <a:t>林野さん</a:t>
            </a:r>
            <a:r>
              <a:rPr lang="en-US" altLang="ja-JP" dirty="0" smtClean="0"/>
              <a:t>, </a:t>
            </a:r>
            <a:r>
              <a:rPr lang="ja-JP" altLang="en-US" dirty="0" smtClean="0"/>
              <a:t>仲村さん</a:t>
            </a:r>
            <a:r>
              <a:rPr lang="en-US" altLang="ja-JP" dirty="0" smtClean="0"/>
              <a:t>,</a:t>
            </a:r>
            <a:r>
              <a:rPr lang="ja-JP" altLang="en-US" dirty="0"/>
              <a:t> </a:t>
            </a:r>
            <a:r>
              <a:rPr lang="ja-JP" altLang="en-US" dirty="0" smtClean="0"/>
              <a:t>実験室の使用に協力してくださった素粒子物理学研究室の皆さんにも感謝致します</a:t>
            </a:r>
            <a:r>
              <a:rPr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■実験原理・方法・装置</a:t>
            </a:r>
            <a:endParaRPr kumimoji="1" lang="ja-JP" altLang="en-US" dirty="0"/>
          </a:p>
        </p:txBody>
      </p:sp>
      <p:sp>
        <p:nvSpPr>
          <p:cNvPr id="3" name="コンテンツ プレースホルダ 2"/>
          <p:cNvSpPr>
            <a:spLocks noGrp="1"/>
          </p:cNvSpPr>
          <p:nvPr>
            <p:ph idx="1"/>
          </p:nvPr>
        </p:nvSpPr>
        <p:spPr>
          <a:xfrm>
            <a:off x="1043608" y="1412776"/>
            <a:ext cx="7704856" cy="748680"/>
          </a:xfrm>
        </p:spPr>
        <p:txBody>
          <a:bodyPr>
            <a:normAutofit fontScale="92500" lnSpcReduction="10000"/>
          </a:bodyPr>
          <a:lstStyle/>
          <a:p>
            <a:pPr>
              <a:buNone/>
            </a:pPr>
            <a:r>
              <a:rPr kumimoji="1" lang="ja-JP" altLang="en-US" sz="4800" dirty="0" smtClean="0"/>
              <a:t>・キャベンディッシュの実験</a:t>
            </a:r>
            <a:endParaRPr kumimoji="1" lang="en-US" altLang="ja-JP" sz="4800" dirty="0" smtClean="0"/>
          </a:p>
          <a:p>
            <a:pPr>
              <a:buNone/>
            </a:pPr>
            <a:endParaRPr kumimoji="1" lang="ja-JP" altLang="en-US" dirty="0"/>
          </a:p>
        </p:txBody>
      </p:sp>
      <p:pic>
        <p:nvPicPr>
          <p:cNvPr id="5" name="図 4" descr="IMG_0593.JPG"/>
          <p:cNvPicPr>
            <a:picLocks noGrp="1" noChangeAspect="1"/>
          </p:cNvPicPr>
          <p:nvPr isPhoto="1"/>
        </p:nvPicPr>
        <p:blipFill>
          <a:blip r:embed="rId3" cstate="print">
            <a:lum/>
          </a:blip>
          <a:stretch>
            <a:fillRect/>
          </a:stretch>
        </p:blipFill>
        <p:spPr>
          <a:xfrm>
            <a:off x="1691680" y="2132856"/>
            <a:ext cx="5940152" cy="445511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0211180720licam2_35.jpg"/>
          <p:cNvPicPr>
            <a:picLocks noGrp="1" noChangeAspect="1"/>
          </p:cNvPicPr>
          <p:nvPr isPhoto="1"/>
        </p:nvPicPr>
        <p:blipFill>
          <a:blip r:embed="rId3" cstate="print">
            <a:lum/>
          </a:blip>
          <a:stretch>
            <a:fillRect/>
          </a:stretch>
        </p:blipFill>
        <p:spPr>
          <a:xfrm>
            <a:off x="179512" y="1916832"/>
            <a:ext cx="5161317" cy="4775517"/>
          </a:xfrm>
          <a:prstGeom prst="rect">
            <a:avLst/>
          </a:prstGeom>
          <a:noFill/>
          <a:ln>
            <a:noFill/>
          </a:ln>
        </p:spPr>
      </p:pic>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sp>
        <p:nvSpPr>
          <p:cNvPr id="5" name="テキスト ボックス 4"/>
          <p:cNvSpPr txBox="1"/>
          <p:nvPr/>
        </p:nvSpPr>
        <p:spPr>
          <a:xfrm>
            <a:off x="5436096" y="4869160"/>
            <a:ext cx="3275856" cy="646331"/>
          </a:xfrm>
          <a:prstGeom prst="rect">
            <a:avLst/>
          </a:prstGeom>
          <a:noFill/>
        </p:spPr>
        <p:txBody>
          <a:bodyPr wrap="square" rtlCol="0">
            <a:spAutoFit/>
          </a:bodyPr>
          <a:lstStyle/>
          <a:p>
            <a:r>
              <a:rPr kumimoji="1" lang="ja-JP" altLang="en-US" sz="3600" dirty="0" smtClean="0"/>
              <a:t>上から見た図</a:t>
            </a:r>
            <a:endParaRPr kumimoji="1" lang="en-US" altLang="ja-JP"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4" name="Picture 2" descr="C:\Users\takefumi\Pictures\P1slidepic.png"/>
          <p:cNvPicPr>
            <a:picLocks noGrp="1" noChangeAspect="1" noChangeArrowheads="1"/>
          </p:cNvPicPr>
          <p:nvPr>
            <p:ph idx="1"/>
          </p:nvPr>
        </p:nvPicPr>
        <p:blipFill>
          <a:blip r:embed="rId3" cstate="print"/>
          <a:srcRect/>
          <a:stretch>
            <a:fillRect/>
          </a:stretch>
        </p:blipFill>
        <p:spPr bwMode="auto">
          <a:xfrm>
            <a:off x="0" y="1340768"/>
            <a:ext cx="5291339" cy="5291339"/>
          </a:xfrm>
          <a:prstGeom prst="rect">
            <a:avLst/>
          </a:prstGeom>
          <a:noFill/>
        </p:spPr>
      </p:pic>
      <p:sp>
        <p:nvSpPr>
          <p:cNvPr id="5" name="テキスト ボックス 4"/>
          <p:cNvSpPr txBox="1"/>
          <p:nvPr/>
        </p:nvSpPr>
        <p:spPr>
          <a:xfrm>
            <a:off x="4572000" y="4869160"/>
            <a:ext cx="4139952" cy="646331"/>
          </a:xfrm>
          <a:prstGeom prst="rect">
            <a:avLst/>
          </a:prstGeom>
          <a:noFill/>
        </p:spPr>
        <p:txBody>
          <a:bodyPr wrap="square" rtlCol="0">
            <a:spAutoFit/>
          </a:bodyPr>
          <a:lstStyle/>
          <a:p>
            <a:r>
              <a:rPr kumimoji="1" lang="ja-JP" altLang="en-US" sz="3600" dirty="0" smtClean="0"/>
              <a:t>実験装置の模式図</a:t>
            </a:r>
            <a:endParaRPr kumimoji="1" lang="en-US" altLang="ja-JP"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takefumi\Pictures\P1slidepic2.png"/>
          <p:cNvPicPr>
            <a:picLocks noChangeAspect="1" noChangeArrowheads="1"/>
          </p:cNvPicPr>
          <p:nvPr/>
        </p:nvPicPr>
        <p:blipFill>
          <a:blip r:embed="rId3" cstate="print"/>
          <a:srcRect/>
          <a:stretch>
            <a:fillRect/>
          </a:stretch>
        </p:blipFill>
        <p:spPr bwMode="auto">
          <a:xfrm>
            <a:off x="0" y="1340768"/>
            <a:ext cx="5291339" cy="5291339"/>
          </a:xfrm>
          <a:prstGeom prst="rect">
            <a:avLst/>
          </a:prstGeom>
          <a:noFill/>
        </p:spPr>
      </p:pic>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sp>
        <p:nvSpPr>
          <p:cNvPr id="5" name="テキスト ボックス 4"/>
          <p:cNvSpPr txBox="1"/>
          <p:nvPr/>
        </p:nvSpPr>
        <p:spPr>
          <a:xfrm>
            <a:off x="4572000" y="4869160"/>
            <a:ext cx="4139952" cy="646331"/>
          </a:xfrm>
          <a:prstGeom prst="rect">
            <a:avLst/>
          </a:prstGeom>
          <a:noFill/>
        </p:spPr>
        <p:txBody>
          <a:bodyPr wrap="square" rtlCol="0">
            <a:spAutoFit/>
          </a:bodyPr>
          <a:lstStyle/>
          <a:p>
            <a:r>
              <a:rPr kumimoji="1" lang="ja-JP" altLang="en-US" sz="3600" dirty="0" smtClean="0"/>
              <a:t>実験装置の模式図</a:t>
            </a:r>
            <a:endParaRPr kumimoji="1" lang="en-US" altLang="ja-JP"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■実験原理・方法・装置</a:t>
            </a:r>
            <a:endParaRPr kumimoji="1" lang="ja-JP" altLang="en-US" dirty="0"/>
          </a:p>
        </p:txBody>
      </p:sp>
      <p:pic>
        <p:nvPicPr>
          <p:cNvPr id="4" name="Picture 2" descr="C:\Users\takefumi\Pictures\P1slidepic.png"/>
          <p:cNvPicPr>
            <a:picLocks noGrp="1" noChangeAspect="1" noChangeArrowheads="1"/>
          </p:cNvPicPr>
          <p:nvPr>
            <p:ph idx="1"/>
          </p:nvPr>
        </p:nvPicPr>
        <p:blipFill>
          <a:blip r:embed="rId3" cstate="print"/>
          <a:srcRect/>
          <a:stretch>
            <a:fillRect/>
          </a:stretch>
        </p:blipFill>
        <p:spPr bwMode="auto">
          <a:xfrm>
            <a:off x="0" y="1340768"/>
            <a:ext cx="5291339" cy="5291339"/>
          </a:xfrm>
          <a:prstGeom prst="rect">
            <a:avLst/>
          </a:prstGeom>
          <a:noFill/>
        </p:spPr>
      </p:pic>
      <p:sp>
        <p:nvSpPr>
          <p:cNvPr id="5" name="テキスト ボックス 4"/>
          <p:cNvSpPr txBox="1"/>
          <p:nvPr/>
        </p:nvSpPr>
        <p:spPr>
          <a:xfrm>
            <a:off x="2843808" y="2060848"/>
            <a:ext cx="720080" cy="523220"/>
          </a:xfrm>
          <a:prstGeom prst="rect">
            <a:avLst/>
          </a:prstGeom>
          <a:noFill/>
        </p:spPr>
        <p:txBody>
          <a:bodyPr wrap="square" rtlCol="0">
            <a:spAutoFit/>
          </a:bodyPr>
          <a:lstStyle/>
          <a:p>
            <a:r>
              <a:rPr kumimoji="1" lang="ja-JP" altLang="en-US" sz="2800" b="1" dirty="0" smtClean="0"/>
              <a:t>小</a:t>
            </a:r>
            <a:endParaRPr kumimoji="1" lang="ja-JP" altLang="en-US" sz="2800" b="1" dirty="0"/>
          </a:p>
        </p:txBody>
      </p:sp>
      <p:sp>
        <p:nvSpPr>
          <p:cNvPr id="6" name="テキスト ボックス 5"/>
          <p:cNvSpPr txBox="1"/>
          <p:nvPr/>
        </p:nvSpPr>
        <p:spPr>
          <a:xfrm>
            <a:off x="4283968" y="3429000"/>
            <a:ext cx="864096" cy="830997"/>
          </a:xfrm>
          <a:prstGeom prst="rect">
            <a:avLst/>
          </a:prstGeom>
          <a:noFill/>
        </p:spPr>
        <p:txBody>
          <a:bodyPr wrap="square" rtlCol="0">
            <a:spAutoFit/>
          </a:bodyPr>
          <a:lstStyle/>
          <a:p>
            <a:r>
              <a:rPr kumimoji="1" lang="ja-JP" altLang="en-US" sz="4800" b="1" dirty="0" smtClean="0"/>
              <a:t>大</a:t>
            </a:r>
            <a:endParaRPr kumimoji="1" lang="ja-JP" altLang="en-US" sz="4800" b="1" dirty="0"/>
          </a:p>
        </p:txBody>
      </p:sp>
      <p:sp>
        <p:nvSpPr>
          <p:cNvPr id="7" name="テキスト ボックス 6"/>
          <p:cNvSpPr txBox="1"/>
          <p:nvPr/>
        </p:nvSpPr>
        <p:spPr>
          <a:xfrm>
            <a:off x="4355976" y="1628800"/>
            <a:ext cx="3384376" cy="1077218"/>
          </a:xfrm>
          <a:prstGeom prst="rect">
            <a:avLst/>
          </a:prstGeom>
          <a:noFill/>
        </p:spPr>
        <p:txBody>
          <a:bodyPr wrap="square" rtlCol="0">
            <a:spAutoFit/>
          </a:bodyPr>
          <a:lstStyle/>
          <a:p>
            <a:r>
              <a:rPr lang="ja-JP" altLang="en-US" sz="3200" dirty="0"/>
              <a:t>さげふり</a:t>
            </a:r>
            <a:r>
              <a:rPr kumimoji="1" lang="en-US" altLang="ja-JP" sz="3200" dirty="0" smtClean="0"/>
              <a:t>(</a:t>
            </a:r>
            <a:r>
              <a:rPr kumimoji="1" lang="ja-JP" altLang="en-US" sz="3200" dirty="0" smtClean="0"/>
              <a:t>おもり</a:t>
            </a:r>
            <a:r>
              <a:rPr kumimoji="1" lang="en-US" altLang="ja-JP" sz="3200" dirty="0" smtClean="0"/>
              <a:t>)</a:t>
            </a:r>
          </a:p>
          <a:p>
            <a:r>
              <a:rPr kumimoji="1" lang="ja-JP" altLang="en-US" sz="3200" dirty="0" smtClean="0"/>
              <a:t>質量：</a:t>
            </a:r>
            <a:r>
              <a:rPr kumimoji="1" lang="en-US" altLang="ja-JP" sz="3200" dirty="0" smtClean="0"/>
              <a:t>m</a:t>
            </a:r>
            <a:endParaRPr kumimoji="1" lang="ja-JP" altLang="en-US" sz="3200" dirty="0"/>
          </a:p>
        </p:txBody>
      </p:sp>
      <p:sp>
        <p:nvSpPr>
          <p:cNvPr id="8" name="テキスト ボックス 7"/>
          <p:cNvSpPr txBox="1"/>
          <p:nvPr/>
        </p:nvSpPr>
        <p:spPr>
          <a:xfrm>
            <a:off x="4716016" y="4293096"/>
            <a:ext cx="3960440" cy="2062103"/>
          </a:xfrm>
          <a:prstGeom prst="rect">
            <a:avLst/>
          </a:prstGeom>
          <a:noFill/>
        </p:spPr>
        <p:txBody>
          <a:bodyPr wrap="square" rtlCol="0">
            <a:spAutoFit/>
          </a:bodyPr>
          <a:lstStyle/>
          <a:p>
            <a:r>
              <a:rPr lang="ja-JP" altLang="en-US" sz="3200" dirty="0" smtClean="0"/>
              <a:t>真鍮のおもり</a:t>
            </a:r>
            <a:r>
              <a:rPr lang="en-US" altLang="ja-JP" sz="3200" dirty="0" smtClean="0"/>
              <a:t>(</a:t>
            </a:r>
            <a:r>
              <a:rPr lang="ja-JP" altLang="en-US" sz="3200" dirty="0" smtClean="0"/>
              <a:t>円柱型</a:t>
            </a:r>
            <a:r>
              <a:rPr lang="en-US" altLang="ja-JP" sz="3200" dirty="0" smtClean="0"/>
              <a:t>)</a:t>
            </a:r>
          </a:p>
          <a:p>
            <a:r>
              <a:rPr lang="ja-JP" altLang="en-US" sz="3200" dirty="0" smtClean="0"/>
              <a:t>質量：</a:t>
            </a:r>
            <a:r>
              <a:rPr lang="en-US" altLang="ja-JP" sz="3200" dirty="0" smtClean="0"/>
              <a:t>M</a:t>
            </a:r>
          </a:p>
          <a:p>
            <a:r>
              <a:rPr kumimoji="1" lang="ja-JP" altLang="en-US" sz="3200" dirty="0" smtClean="0"/>
              <a:t>半径：</a:t>
            </a:r>
            <a:r>
              <a:rPr kumimoji="1" lang="en-US" altLang="ja-JP" sz="3200" dirty="0" smtClean="0"/>
              <a:t>a</a:t>
            </a:r>
          </a:p>
          <a:p>
            <a:r>
              <a:rPr kumimoji="1" lang="ja-JP" altLang="en-US" sz="3200" dirty="0" smtClean="0"/>
              <a:t>高さ：</a:t>
            </a:r>
            <a:r>
              <a:rPr kumimoji="1" lang="en-US" altLang="ja-JP" sz="3200" dirty="0" smtClean="0"/>
              <a:t>2a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1130</TotalTime>
  <Words>1088</Words>
  <Application>Microsoft Office PowerPoint</Application>
  <PresentationFormat>画面に合わせる (4:3)</PresentationFormat>
  <Paragraphs>425</Paragraphs>
  <Slides>46</Slides>
  <Notes>39</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重力の測定</vt:lpstr>
      <vt:lpstr>１．　実験目的・動機</vt:lpstr>
      <vt:lpstr>目的・動機</vt:lpstr>
      <vt:lpstr>２．　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■実験原理・方法・装置</vt:lpstr>
      <vt:lpstr>３．　結果</vt:lpstr>
      <vt:lpstr>■結果</vt:lpstr>
      <vt:lpstr>■結果</vt:lpstr>
      <vt:lpstr>■結果</vt:lpstr>
      <vt:lpstr>■結果</vt:lpstr>
      <vt:lpstr>■結果</vt:lpstr>
      <vt:lpstr>■結果</vt:lpstr>
      <vt:lpstr>■結果</vt:lpstr>
      <vt:lpstr>■結果</vt:lpstr>
      <vt:lpstr>■結果</vt:lpstr>
      <vt:lpstr>４．　結論・考察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謝辞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重力の測定</dc:title>
  <dc:creator>ひでき</dc:creator>
  <cp:lastModifiedBy>Atsuko K.Ichikawa</cp:lastModifiedBy>
  <cp:revision>48</cp:revision>
  <cp:lastPrinted>2014-04-11T12:10:59Z</cp:lastPrinted>
  <dcterms:created xsi:type="dcterms:W3CDTF">2014-03-20T04:36:43Z</dcterms:created>
  <dcterms:modified xsi:type="dcterms:W3CDTF">2014-04-11T12:25:03Z</dcterms:modified>
</cp:coreProperties>
</file>