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58" r:id="rId6"/>
    <p:sldId id="279" r:id="rId7"/>
    <p:sldId id="278" r:id="rId8"/>
    <p:sldId id="259" r:id="rId9"/>
    <p:sldId id="263" r:id="rId10"/>
    <p:sldId id="26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5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3A3C32-7FBF-4CDF-BEDA-0BDD492ED010}" type="datetimeFigureOut">
              <a:rPr kumimoji="1" lang="ja-JP" altLang="en-US" smtClean="0"/>
              <a:pPr/>
              <a:t>2014/3/24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D8BF319-0F77-43FD-AAB8-C9F9CE6886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3C32-7FBF-4CDF-BEDA-0BDD492ED010}" type="datetimeFigureOut">
              <a:rPr kumimoji="1" lang="ja-JP" altLang="en-US" smtClean="0"/>
              <a:pPr/>
              <a:t>2014/3/24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F319-0F77-43FD-AAB8-C9F9CE6886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3C32-7FBF-4CDF-BEDA-0BDD492ED010}" type="datetimeFigureOut">
              <a:rPr kumimoji="1" lang="ja-JP" altLang="en-US" smtClean="0"/>
              <a:pPr/>
              <a:t>2014/3/24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F319-0F77-43FD-AAB8-C9F9CE6886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3A3C32-7FBF-4CDF-BEDA-0BDD492ED010}" type="datetimeFigureOut">
              <a:rPr kumimoji="1" lang="ja-JP" altLang="en-US" smtClean="0"/>
              <a:pPr/>
              <a:t>2014/3/24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8BF319-0F77-43FD-AAB8-C9F9CE6886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3A3C32-7FBF-4CDF-BEDA-0BDD492ED010}" type="datetimeFigureOut">
              <a:rPr kumimoji="1" lang="ja-JP" altLang="en-US" smtClean="0"/>
              <a:pPr/>
              <a:t>2014/3/24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D8BF319-0F77-43FD-AAB8-C9F9CE6886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3C32-7FBF-4CDF-BEDA-0BDD492ED010}" type="datetimeFigureOut">
              <a:rPr kumimoji="1" lang="ja-JP" altLang="en-US" smtClean="0"/>
              <a:pPr/>
              <a:t>2014/3/24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F319-0F77-43FD-AAB8-C9F9CE6886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3C32-7FBF-4CDF-BEDA-0BDD492ED010}" type="datetimeFigureOut">
              <a:rPr kumimoji="1" lang="ja-JP" altLang="en-US" smtClean="0"/>
              <a:pPr/>
              <a:t>2014/3/24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F319-0F77-43FD-AAB8-C9F9CE6886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3A3C32-7FBF-4CDF-BEDA-0BDD492ED010}" type="datetimeFigureOut">
              <a:rPr kumimoji="1" lang="ja-JP" altLang="en-US" smtClean="0"/>
              <a:pPr/>
              <a:t>2014/3/24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8BF319-0F77-43FD-AAB8-C9F9CE6886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3C32-7FBF-4CDF-BEDA-0BDD492ED010}" type="datetimeFigureOut">
              <a:rPr kumimoji="1" lang="ja-JP" altLang="en-US" smtClean="0"/>
              <a:pPr/>
              <a:t>2014/3/24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F319-0F77-43FD-AAB8-C9F9CE6886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3A3C32-7FBF-4CDF-BEDA-0BDD492ED010}" type="datetimeFigureOut">
              <a:rPr kumimoji="1" lang="ja-JP" altLang="en-US" smtClean="0"/>
              <a:pPr/>
              <a:t>2014/3/24</a:t>
            </a:fld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D8BF319-0F77-43FD-AAB8-C9F9CE6886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3A3C32-7FBF-4CDF-BEDA-0BDD492ED010}" type="datetimeFigureOut">
              <a:rPr kumimoji="1" lang="ja-JP" altLang="en-US" smtClean="0"/>
              <a:pPr/>
              <a:t>2014/3/24</a:t>
            </a:fld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8BF319-0F77-43FD-AAB8-C9F9CE6886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3A3C32-7FBF-4CDF-BEDA-0BDD492ED010}" type="datetimeFigureOut">
              <a:rPr kumimoji="1" lang="ja-JP" altLang="en-US" smtClean="0"/>
              <a:pPr/>
              <a:t>2014/3/24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8BF319-0F77-43FD-AAB8-C9F9CE6886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ポジトロニウムの寿命測定による</a:t>
            </a:r>
            <a:r>
              <a:rPr lang="en-US" altLang="ja-JP" dirty="0" smtClean="0"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lang="en-US" altLang="ja-JP" dirty="0" smtClean="0">
                <a:latin typeface="HGPｺﾞｼｯｸE" pitchFamily="50" charset="-128"/>
                <a:ea typeface="HGPｺﾞｼｯｸE" pitchFamily="50" charset="-128"/>
              </a:rPr>
            </a:br>
            <a:r>
              <a:rPr lang="en-US" altLang="ja-JP" dirty="0" smtClean="0">
                <a:latin typeface="HGPｺﾞｼｯｸE" pitchFamily="50" charset="-128"/>
                <a:ea typeface="HGPｺﾞｼｯｸE" pitchFamily="50" charset="-128"/>
              </a:rPr>
              <a:t>         </a:t>
            </a: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量子振動の観測</a:t>
            </a:r>
            <a:endParaRPr kumimoji="1" lang="ja-JP" altLang="en-US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zh-TW" altLang="en-US" dirty="0" smtClean="0"/>
              <a:t>高柳遠林</a:t>
            </a:r>
            <a:r>
              <a:rPr lang="ja-JP" altLang="en-US" dirty="0" smtClean="0"/>
              <a:t>　　宮</a:t>
            </a:r>
            <a:r>
              <a:rPr lang="zh-TW" altLang="en-US" dirty="0" smtClean="0"/>
              <a:t>川大輝</a:t>
            </a:r>
            <a:r>
              <a:rPr lang="ja-JP" altLang="en-US" dirty="0" smtClean="0"/>
              <a:t>　　</a:t>
            </a:r>
            <a:r>
              <a:rPr lang="zh-TW" altLang="en-US" dirty="0" smtClean="0"/>
              <a:t>山岡慎治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kumimoji="1" lang="ja-JP" altLang="en-US" dirty="0" smtClean="0"/>
              <a:t>４．回路</a:t>
            </a:r>
            <a:endParaRPr kumimoji="1" lang="ja-JP" altLang="en-US" dirty="0"/>
          </a:p>
        </p:txBody>
      </p:sp>
      <p:pic>
        <p:nvPicPr>
          <p:cNvPr id="4" name="コンテンツ プレースホルダ 3" descr="信号の時間関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762526"/>
            <a:ext cx="5349453" cy="5095474"/>
          </a:xfrm>
        </p:spPr>
      </p:pic>
      <p:pic>
        <p:nvPicPr>
          <p:cNvPr id="5" name="図 4" descr="クロエ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3192803" cy="3284984"/>
          </a:xfrm>
          <a:prstGeom prst="rect">
            <a:avLst/>
          </a:prstGeom>
        </p:spPr>
      </p:pic>
      <p:sp>
        <p:nvSpPr>
          <p:cNvPr id="6" name="爆発 2 5"/>
          <p:cNvSpPr/>
          <p:nvPr/>
        </p:nvSpPr>
        <p:spPr>
          <a:xfrm>
            <a:off x="2195736" y="3140968"/>
            <a:ext cx="432048" cy="432048"/>
          </a:xfrm>
          <a:prstGeom prst="irregularSeal2">
            <a:avLst/>
          </a:prstGeom>
          <a:solidFill>
            <a:srgbClr val="0070C0">
              <a:alpha val="23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555776" y="2492896"/>
            <a:ext cx="1440160" cy="72008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2339752" y="2492896"/>
            <a:ext cx="0" cy="129614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179512" y="2348880"/>
            <a:ext cx="936104" cy="2880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NaI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1043608" y="2492896"/>
            <a:ext cx="1296144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爆発 2 27"/>
          <p:cNvSpPr/>
          <p:nvPr/>
        </p:nvSpPr>
        <p:spPr>
          <a:xfrm>
            <a:off x="827584" y="2132856"/>
            <a:ext cx="504056" cy="648072"/>
          </a:xfrm>
          <a:prstGeom prst="irregularSeal2">
            <a:avLst/>
          </a:prstGeom>
          <a:solidFill>
            <a:schemeClr val="accent1">
              <a:alpha val="2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/>
          <p:cNvGrpSpPr/>
          <p:nvPr/>
        </p:nvGrpSpPr>
        <p:grpSpPr>
          <a:xfrm>
            <a:off x="1043608" y="2780928"/>
            <a:ext cx="3312368" cy="1800200"/>
            <a:chOff x="1043608" y="2780928"/>
            <a:chExt cx="3312368" cy="1800200"/>
          </a:xfrm>
        </p:grpSpPr>
        <p:cxnSp>
          <p:nvCxnSpPr>
            <p:cNvPr id="39" name="直線コネクタ 38"/>
            <p:cNvCxnSpPr/>
            <p:nvPr/>
          </p:nvCxnSpPr>
          <p:spPr>
            <a:xfrm>
              <a:off x="1043608" y="2780928"/>
              <a:ext cx="0" cy="1800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1043608" y="4581128"/>
              <a:ext cx="331236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テキスト ボックス 42"/>
          <p:cNvSpPr txBox="1"/>
          <p:nvPr/>
        </p:nvSpPr>
        <p:spPr>
          <a:xfrm>
            <a:off x="1763688" y="1916832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O-Ps</a:t>
            </a:r>
            <a:r>
              <a:rPr kumimoji="1" lang="ja-JP" altLang="en-US" dirty="0" smtClean="0"/>
              <a:t>生成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79512" y="486916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76064"/>
          </a:xfrm>
        </p:spPr>
        <p:txBody>
          <a:bodyPr/>
          <a:lstStyle/>
          <a:p>
            <a:r>
              <a:rPr lang="ja-JP" altLang="en-US" dirty="0" smtClean="0"/>
              <a:t>論理回路</a:t>
            </a:r>
            <a:endParaRPr kumimoji="1" lang="ja-JP" altLang="en-US" dirty="0"/>
          </a:p>
        </p:txBody>
      </p:sp>
      <p:pic>
        <p:nvPicPr>
          <p:cNvPr id="4" name="コンテンツ プレースホルダ 3" descr="回路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-169096"/>
            <a:ext cx="6192688" cy="7027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kumimoji="1" lang="en-US" altLang="ja-JP" dirty="0" smtClean="0"/>
              <a:t>4.</a:t>
            </a:r>
            <a:r>
              <a:rPr lang="ja-JP" altLang="en-US" dirty="0" smtClean="0"/>
              <a:t>予備実験</a:t>
            </a:r>
            <a:endParaRPr kumimoji="1" lang="ja-JP" altLang="en-US" dirty="0"/>
          </a:p>
        </p:txBody>
      </p:sp>
      <p:pic>
        <p:nvPicPr>
          <p:cNvPr id="4" name="コンテンツ プレースホルダ 3" descr="mag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3619500" cy="2609850"/>
          </a:xfrm>
        </p:spPr>
      </p:pic>
      <p:pic>
        <p:nvPicPr>
          <p:cNvPr id="5" name="図 4" descr="ma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708920"/>
            <a:ext cx="2933700" cy="25336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43608" y="5301208"/>
            <a:ext cx="5299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上図の</a:t>
            </a:r>
            <a:r>
              <a:rPr kumimoji="1" lang="en-US" altLang="ja-JP" dirty="0" smtClean="0"/>
              <a:t>A,B</a:t>
            </a:r>
            <a:r>
              <a:rPr kumimoji="1" lang="ja-JP" altLang="en-US" dirty="0" smtClean="0"/>
              <a:t>領域の①</a:t>
            </a:r>
            <a:r>
              <a:rPr kumimoji="1" lang="en-US" altLang="ja-JP" dirty="0" smtClean="0"/>
              <a:t>~</a:t>
            </a:r>
            <a:r>
              <a:rPr lang="ja-JP" altLang="en-US" dirty="0" smtClean="0"/>
              <a:t>⑥、計</a:t>
            </a:r>
            <a:r>
              <a:rPr lang="en-US" altLang="ja-JP" dirty="0" smtClean="0"/>
              <a:t>12</a:t>
            </a:r>
            <a:r>
              <a:rPr lang="ja-JP" altLang="en-US" dirty="0" smtClean="0"/>
              <a:t>点で磁場を測定した。</a:t>
            </a:r>
            <a:endParaRPr lang="en-US" altLang="ja-JP" dirty="0" smtClean="0"/>
          </a:p>
          <a:p>
            <a:r>
              <a:rPr kumimoji="1" lang="ja-JP" altLang="en-US" dirty="0" smtClean="0"/>
              <a:t>同じ条件で３回測定して、平均値を求めた。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594928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磁場</a:t>
            </a:r>
            <a:r>
              <a:rPr lang="ja-JP" altLang="en-US" sz="2800" dirty="0" smtClean="0"/>
              <a:t>の大きさ</a:t>
            </a:r>
            <a:r>
              <a:rPr lang="en-US" altLang="ja-JP" sz="2800" dirty="0" smtClean="0">
                <a:solidFill>
                  <a:srgbClr val="FF0000"/>
                </a:solidFill>
              </a:rPr>
              <a:t>H=64.9±1.54mT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177281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年度</a:t>
            </a:r>
            <a:r>
              <a:rPr kumimoji="1" lang="en-US" altLang="ja-JP" dirty="0" smtClean="0"/>
              <a:t>P2</a:t>
            </a:r>
            <a:r>
              <a:rPr lang="ja-JP" altLang="en-US" dirty="0" smtClean="0"/>
              <a:t>では</a:t>
            </a:r>
            <a:r>
              <a:rPr lang="ja-JP" altLang="en-US" dirty="0"/>
              <a:t>シリカパウダー</a:t>
            </a:r>
            <a:r>
              <a:rPr lang="ja-JP" altLang="en-US" dirty="0" smtClean="0"/>
              <a:t>を一辺</a:t>
            </a:r>
            <a:r>
              <a:rPr lang="en-US" altLang="ja-JP" dirty="0" smtClean="0"/>
              <a:t>20mm</a:t>
            </a:r>
            <a:r>
              <a:rPr lang="ja-JP" altLang="en-US" dirty="0" smtClean="0"/>
              <a:t>立方体の容器に入れたが、本実験では磁場の一様性を高めるために、</a:t>
            </a:r>
            <a:endParaRPr lang="en-US" altLang="ja-JP" dirty="0" smtClean="0"/>
          </a:p>
          <a:p>
            <a:r>
              <a:rPr lang="ja-JP" altLang="en-US" dirty="0" smtClean="0"/>
              <a:t>円柱容器</a:t>
            </a:r>
            <a:r>
              <a:rPr lang="en-US" altLang="ja-JP" dirty="0" smtClean="0"/>
              <a:t>(Φ3/4inch,</a:t>
            </a:r>
            <a:r>
              <a:rPr lang="ja-JP" altLang="en-US" dirty="0" smtClean="0"/>
              <a:t>高さ</a:t>
            </a:r>
            <a:r>
              <a:rPr lang="en-US" altLang="ja-JP" dirty="0" smtClean="0"/>
              <a:t>14mm)</a:t>
            </a:r>
            <a:r>
              <a:rPr lang="ja-JP" altLang="en-US" dirty="0" smtClean="0"/>
              <a:t>に変更した。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1052736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ja-JP" altLang="en-US" sz="2800" dirty="0" smtClean="0"/>
              <a:t>磁場の測定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83568" y="620688"/>
            <a:ext cx="7416824" cy="52322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磁場の一様性</a:t>
            </a:r>
            <a:r>
              <a:rPr lang="ja-JP" altLang="en-US" sz="2800" dirty="0" smtClean="0"/>
              <a:t>を上げるために</a:t>
            </a:r>
            <a:r>
              <a:rPr lang="en-US" altLang="ja-JP" sz="2800" dirty="0" smtClean="0"/>
              <a:t>target</a:t>
            </a:r>
            <a:r>
              <a:rPr lang="ja-JP" altLang="en-US" sz="2800" dirty="0" smtClean="0"/>
              <a:t>を小さく。</a:t>
            </a:r>
            <a:endParaRPr kumimoji="1" lang="ja-JP" altLang="en-US" sz="2800" dirty="0"/>
          </a:p>
        </p:txBody>
      </p:sp>
      <p:sp>
        <p:nvSpPr>
          <p:cNvPr id="5" name="下矢印 4"/>
          <p:cNvSpPr/>
          <p:nvPr/>
        </p:nvSpPr>
        <p:spPr>
          <a:xfrm>
            <a:off x="3779912" y="1484784"/>
            <a:ext cx="93610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9672" y="285293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kumimoji="1" lang="en-US" altLang="ja-JP" dirty="0" smtClean="0"/>
              <a:t>Count rate </a:t>
            </a:r>
            <a:r>
              <a:rPr kumimoji="1" lang="ja-JP" altLang="en-US" dirty="0" smtClean="0"/>
              <a:t>が減ってしまう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→時間をかけて測定すればよい</a:t>
            </a:r>
            <a:endParaRPr lang="en-US" altLang="ja-JP" dirty="0" smtClean="0"/>
          </a:p>
          <a:p>
            <a:pPr>
              <a:buFont typeface="Wingdings" pitchFamily="2" charset="2"/>
              <a:buChar char="l"/>
            </a:pPr>
            <a:r>
              <a:rPr kumimoji="1" lang="ja-JP" altLang="en-US" dirty="0" smtClean="0"/>
              <a:t>陽電子が</a:t>
            </a:r>
            <a:r>
              <a:rPr kumimoji="1" lang="en-US" altLang="ja-JP" dirty="0" smtClean="0"/>
              <a:t>target</a:t>
            </a:r>
            <a:r>
              <a:rPr kumimoji="1" lang="ja-JP" altLang="en-US" dirty="0" smtClean="0"/>
              <a:t>を通過してしまう</a:t>
            </a:r>
            <a:endParaRPr kumimoji="1" lang="en-US" altLang="ja-JP" dirty="0" smtClean="0"/>
          </a:p>
          <a:p>
            <a:r>
              <a:rPr lang="ja-JP" altLang="en-US" dirty="0" smtClean="0"/>
              <a:t>　　　　　→減速材を用いる</a:t>
            </a:r>
            <a:endParaRPr kumimoji="1" lang="ja-JP" altLang="en-US" dirty="0"/>
          </a:p>
        </p:txBody>
      </p:sp>
      <p:sp>
        <p:nvSpPr>
          <p:cNvPr id="9" name="左中かっこ 8"/>
          <p:cNvSpPr/>
          <p:nvPr/>
        </p:nvSpPr>
        <p:spPr>
          <a:xfrm>
            <a:off x="1331640" y="2780928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707904" y="2420888"/>
            <a:ext cx="1152128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問題点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1" name="図 10" descr="setup_my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5064"/>
            <a:ext cx="3944258" cy="2852936"/>
          </a:xfrm>
          <a:prstGeom prst="rect">
            <a:avLst/>
          </a:prstGeom>
        </p:spPr>
      </p:pic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067944" y="4077072"/>
          <a:ext cx="43924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453"/>
                <a:gridCol w="3105035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マイラー数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カウント数</a:t>
                      </a:r>
                      <a:r>
                        <a:rPr kumimoji="1" lang="en-US" altLang="ja-JP" dirty="0" smtClean="0"/>
                        <a:t>(10min.</a:t>
                      </a:r>
                      <a:r>
                        <a:rPr kumimoji="1" lang="ja-JP" altLang="en-US" dirty="0" smtClean="0"/>
                        <a:t>あたり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292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159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4355976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減速材は</a:t>
            </a:r>
            <a:r>
              <a:rPr kumimoji="1" lang="en-US" altLang="ja-JP" dirty="0" err="1" smtClean="0"/>
              <a:t>mylar</a:t>
            </a:r>
            <a:r>
              <a:rPr lang="ja-JP" altLang="en-US" dirty="0" smtClean="0"/>
              <a:t>１枚と決めた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706090"/>
          </a:xfrm>
        </p:spPr>
        <p:txBody>
          <a:bodyPr/>
          <a:lstStyle/>
          <a:p>
            <a:r>
              <a:rPr kumimoji="1" lang="en-US" altLang="ja-JP" dirty="0" smtClean="0"/>
              <a:t>5.</a:t>
            </a:r>
            <a:r>
              <a:rPr kumimoji="1" lang="ja-JP" altLang="en-US" dirty="0" smtClean="0"/>
              <a:t>解析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en-US" altLang="ja-JP" dirty="0" smtClean="0"/>
              <a:t>Cutting</a:t>
            </a:r>
            <a:endParaRPr kumimoji="1" lang="ja-JP" altLang="en-US" dirty="0"/>
          </a:p>
        </p:txBody>
      </p:sp>
      <p:pic>
        <p:nvPicPr>
          <p:cNvPr id="6" name="図 5" descr="クロエ上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" y="4609756"/>
            <a:ext cx="2560910" cy="2210143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1475656" y="5157192"/>
            <a:ext cx="1008112" cy="936104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爆発 2 8"/>
          <p:cNvSpPr/>
          <p:nvPr/>
        </p:nvSpPr>
        <p:spPr>
          <a:xfrm>
            <a:off x="2267744" y="4941168"/>
            <a:ext cx="432048" cy="504056"/>
          </a:xfrm>
          <a:prstGeom prst="irregularSeal2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爆発 2 9"/>
          <p:cNvSpPr/>
          <p:nvPr/>
        </p:nvSpPr>
        <p:spPr>
          <a:xfrm>
            <a:off x="1259632" y="5877272"/>
            <a:ext cx="432048" cy="504056"/>
          </a:xfrm>
          <a:prstGeom prst="irregularSeal2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91880" y="501317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en-US" altLang="ja-JP" dirty="0" smtClean="0">
                <a:latin typeface="+mn-ea"/>
              </a:rPr>
              <a:t>γdecay</a:t>
            </a:r>
            <a:r>
              <a:rPr kumimoji="1" lang="ja-JP" altLang="en-US" dirty="0" smtClean="0"/>
              <a:t>の場合、対角線上の</a:t>
            </a:r>
            <a:r>
              <a:rPr kumimoji="1" lang="en-US" altLang="ja-JP" dirty="0" err="1" smtClean="0"/>
              <a:t>NaI</a:t>
            </a:r>
            <a:r>
              <a:rPr kumimoji="1" lang="ja-JP" altLang="en-US" dirty="0" smtClean="0"/>
              <a:t>が反応する。</a:t>
            </a:r>
            <a:endParaRPr kumimoji="1" lang="en-US" altLang="ja-JP" dirty="0" smtClean="0"/>
          </a:p>
          <a:p>
            <a:r>
              <a:rPr lang="ja-JP" altLang="en-US" dirty="0"/>
              <a:t>そこ</a:t>
            </a:r>
            <a:r>
              <a:rPr lang="ja-JP" altLang="en-US" dirty="0" smtClean="0"/>
              <a:t>で</a:t>
            </a:r>
            <a:r>
              <a:rPr lang="en-US" altLang="ja-JP" dirty="0" err="1" smtClean="0"/>
              <a:t>NaI</a:t>
            </a:r>
            <a:r>
              <a:rPr lang="ja-JP" altLang="en-US" dirty="0" smtClean="0"/>
              <a:t>が二つ以上反応したものは</a:t>
            </a:r>
            <a:r>
              <a:rPr lang="en-US" altLang="ja-JP" dirty="0" smtClean="0"/>
              <a:t>Cut</a:t>
            </a:r>
            <a:r>
              <a:rPr kumimoji="1" lang="ja-JP" altLang="en-US" dirty="0" smtClean="0"/>
              <a:t>した</a:t>
            </a:r>
            <a:endParaRPr kumimoji="1" lang="ja-JP" altLang="en-US" dirty="0"/>
          </a:p>
        </p:txBody>
      </p:sp>
      <p:pic>
        <p:nvPicPr>
          <p:cNvPr id="12" name="図 11" descr="ad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4132072" cy="2798440"/>
          </a:xfrm>
          <a:prstGeom prst="rect">
            <a:avLst/>
          </a:prstGeom>
        </p:spPr>
      </p:pic>
      <p:pic>
        <p:nvPicPr>
          <p:cNvPr id="13" name="図 12" descr="tdc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4138772" cy="2802978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>
            <a:off x="3275856" y="3212976"/>
            <a:ext cx="864096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827584" y="3212976"/>
            <a:ext cx="1512168" cy="0"/>
          </a:xfrm>
          <a:prstGeom prst="straightConnector1">
            <a:avLst/>
          </a:prstGeom>
          <a:ln w="2222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491880" y="321297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2γ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71600" y="292494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70C0"/>
                </a:solidFill>
              </a:rPr>
              <a:t>time </a:t>
            </a:r>
            <a:r>
              <a:rPr lang="en-US" altLang="ja-JP" sz="1200" dirty="0" smtClean="0">
                <a:solidFill>
                  <a:srgbClr val="0070C0"/>
                </a:solidFill>
              </a:rPr>
              <a:t>resolution</a:t>
            </a:r>
            <a:endParaRPr kumimoji="1" lang="en-US" altLang="ja-JP" sz="1200" dirty="0" smtClean="0">
              <a:solidFill>
                <a:srgbClr val="0070C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16216" y="270892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</a:rPr>
              <a:t>オーバーフロー値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5292080" y="2132856"/>
            <a:ext cx="360040" cy="288032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652120" y="1988840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0070C0"/>
                </a:solidFill>
              </a:rPr>
              <a:t>ピーク値のみ取り出す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7740352" y="2348880"/>
            <a:ext cx="504056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-Q</a:t>
            </a:r>
            <a:r>
              <a:rPr kumimoji="1" lang="ja-JP" altLang="en-US" dirty="0" smtClean="0"/>
              <a:t>補正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980728"/>
            <a:ext cx="7103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NaI</a:t>
            </a:r>
            <a:r>
              <a:rPr kumimoji="1" lang="ja-JP" altLang="en-US" dirty="0" smtClean="0"/>
              <a:t>シンチは</a:t>
            </a:r>
            <a:r>
              <a:rPr lang="ja-JP" altLang="en-US" dirty="0"/>
              <a:t>時間の</a:t>
            </a:r>
            <a:r>
              <a:rPr lang="ja-JP" altLang="en-US" dirty="0" smtClean="0"/>
              <a:t>応答が</a:t>
            </a:r>
            <a:r>
              <a:rPr lang="ja-JP" altLang="en-US" dirty="0"/>
              <a:t>悪く、</a:t>
            </a:r>
            <a:r>
              <a:rPr lang="en-US" altLang="ja-JP" dirty="0"/>
              <a:t>threshold </a:t>
            </a:r>
            <a:r>
              <a:rPr lang="ja-JP" altLang="en-US" dirty="0"/>
              <a:t>を超えるのに時間がかかり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 smtClean="0"/>
              <a:t>その</a:t>
            </a:r>
            <a:r>
              <a:rPr lang="ja-JP" altLang="en-US" dirty="0"/>
              <a:t>分タイムラグが生じる</a:t>
            </a:r>
            <a:r>
              <a:rPr lang="ja-JP" altLang="en-US" dirty="0" smtClean="0"/>
              <a:t>ので</a:t>
            </a:r>
            <a:r>
              <a:rPr lang="ja-JP" altLang="en-US" dirty="0"/>
              <a:t>補正する必要がある。</a:t>
            </a:r>
            <a:endParaRPr kumimoji="1" lang="ja-JP" altLang="en-US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1043608" y="1772816"/>
            <a:ext cx="2210685" cy="2226434"/>
            <a:chOff x="2267744" y="1844824"/>
            <a:chExt cx="2210685" cy="2226434"/>
          </a:xfrm>
        </p:grpSpPr>
        <p:sp>
          <p:nvSpPr>
            <p:cNvPr id="33" name="フリーフォーム 32"/>
            <p:cNvSpPr/>
            <p:nvPr/>
          </p:nvSpPr>
          <p:spPr>
            <a:xfrm>
              <a:off x="2286000" y="2220686"/>
              <a:ext cx="1554480" cy="864325"/>
            </a:xfrm>
            <a:custGeom>
              <a:avLst/>
              <a:gdLst>
                <a:gd name="connsiteX0" fmla="*/ 0 w 1554480"/>
                <a:gd name="connsiteY0" fmla="*/ 65314 h 864325"/>
                <a:gd name="connsiteX1" fmla="*/ 274320 w 1554480"/>
                <a:gd name="connsiteY1" fmla="*/ 222068 h 864325"/>
                <a:gd name="connsiteX2" fmla="*/ 444137 w 1554480"/>
                <a:gd name="connsiteY2" fmla="*/ 849085 h 864325"/>
                <a:gd name="connsiteX3" fmla="*/ 705394 w 1554480"/>
                <a:gd name="connsiteY3" fmla="*/ 130628 h 864325"/>
                <a:gd name="connsiteX4" fmla="*/ 1554480 w 1554480"/>
                <a:gd name="connsiteY4" fmla="*/ 65314 h 8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80" h="864325">
                  <a:moveTo>
                    <a:pt x="0" y="65314"/>
                  </a:moveTo>
                  <a:cubicBezTo>
                    <a:pt x="100148" y="78376"/>
                    <a:pt x="200297" y="91439"/>
                    <a:pt x="274320" y="222068"/>
                  </a:cubicBezTo>
                  <a:cubicBezTo>
                    <a:pt x="348343" y="352697"/>
                    <a:pt x="372291" y="864325"/>
                    <a:pt x="444137" y="849085"/>
                  </a:cubicBezTo>
                  <a:cubicBezTo>
                    <a:pt x="515983" y="833845"/>
                    <a:pt x="520337" y="261256"/>
                    <a:pt x="705394" y="130628"/>
                  </a:cubicBezTo>
                  <a:cubicBezTo>
                    <a:pt x="890451" y="0"/>
                    <a:pt x="1222465" y="32657"/>
                    <a:pt x="1554480" y="65314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2325189" y="2268583"/>
              <a:ext cx="1750422" cy="1802675"/>
            </a:xfrm>
            <a:custGeom>
              <a:avLst/>
              <a:gdLst>
                <a:gd name="connsiteX0" fmla="*/ 0 w 1750422"/>
                <a:gd name="connsiteY0" fmla="*/ 4354 h 1802675"/>
                <a:gd name="connsiteX1" fmla="*/ 130628 w 1750422"/>
                <a:gd name="connsiteY1" fmla="*/ 343988 h 1802675"/>
                <a:gd name="connsiteX2" fmla="*/ 300445 w 1750422"/>
                <a:gd name="connsiteY2" fmla="*/ 1415143 h 1802675"/>
                <a:gd name="connsiteX3" fmla="*/ 483325 w 1750422"/>
                <a:gd name="connsiteY3" fmla="*/ 1611086 h 1802675"/>
                <a:gd name="connsiteX4" fmla="*/ 796834 w 1750422"/>
                <a:gd name="connsiteY4" fmla="*/ 265611 h 1802675"/>
                <a:gd name="connsiteX5" fmla="*/ 1750422 w 1750422"/>
                <a:gd name="connsiteY5" fmla="*/ 17417 h 180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0422" h="1802675">
                  <a:moveTo>
                    <a:pt x="0" y="4354"/>
                  </a:moveTo>
                  <a:cubicBezTo>
                    <a:pt x="40277" y="56605"/>
                    <a:pt x="80554" y="108857"/>
                    <a:pt x="130628" y="343988"/>
                  </a:cubicBezTo>
                  <a:cubicBezTo>
                    <a:pt x="180702" y="579119"/>
                    <a:pt x="241662" y="1203960"/>
                    <a:pt x="300445" y="1415143"/>
                  </a:cubicBezTo>
                  <a:cubicBezTo>
                    <a:pt x="359228" y="1626326"/>
                    <a:pt x="400594" y="1802675"/>
                    <a:pt x="483325" y="1611086"/>
                  </a:cubicBezTo>
                  <a:cubicBezTo>
                    <a:pt x="566056" y="1419497"/>
                    <a:pt x="585651" y="531222"/>
                    <a:pt x="796834" y="265611"/>
                  </a:cubicBezTo>
                  <a:cubicBezTo>
                    <a:pt x="1008017" y="0"/>
                    <a:pt x="1379219" y="8708"/>
                    <a:pt x="1750422" y="1741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>
              <a:off x="2267744" y="2276872"/>
              <a:ext cx="216024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2267744" y="2780928"/>
              <a:ext cx="208823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3275856" y="2492896"/>
              <a:ext cx="1202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threshold</a:t>
              </a:r>
              <a:endParaRPr kumimoji="1" lang="ja-JP" altLang="en-US" dirty="0"/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 flipV="1">
              <a:off x="2267744" y="1844824"/>
              <a:ext cx="0" cy="208823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>
              <a:off x="2267744" y="2852936"/>
              <a:ext cx="21602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2267744" y="2708920"/>
              <a:ext cx="360040" cy="0"/>
            </a:xfrm>
            <a:prstGeom prst="straightConnector1">
              <a:avLst/>
            </a:prstGeom>
            <a:ln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図 50" descr="tQbef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700808"/>
            <a:ext cx="4054003" cy="2736736"/>
          </a:xfrm>
          <a:prstGeom prst="rect">
            <a:avLst/>
          </a:prstGeom>
        </p:spPr>
      </p:pic>
      <p:sp>
        <p:nvSpPr>
          <p:cNvPr id="53" name="角丸四角形 52"/>
          <p:cNvSpPr/>
          <p:nvPr/>
        </p:nvSpPr>
        <p:spPr>
          <a:xfrm>
            <a:off x="827584" y="4365104"/>
            <a:ext cx="41764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タイムラグはエネルギーの大きさに依存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292080" y="4365104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Energy(</a:t>
            </a:r>
            <a:r>
              <a:rPr kumimoji="1" lang="en-US" altLang="ja-JP" dirty="0" err="1" smtClean="0"/>
              <a:t>NaI</a:t>
            </a:r>
            <a:r>
              <a:rPr kumimoji="1" lang="en-US" altLang="ja-JP" dirty="0" smtClean="0"/>
              <a:t>) × TDC const.</a:t>
            </a:r>
            <a:endParaRPr kumimoji="1" lang="ja-JP" altLang="en-US" dirty="0"/>
          </a:p>
        </p:txBody>
      </p:sp>
      <p:sp>
        <p:nvSpPr>
          <p:cNvPr id="55" name="上矢印 54"/>
          <p:cNvSpPr/>
          <p:nvPr/>
        </p:nvSpPr>
        <p:spPr>
          <a:xfrm flipV="1">
            <a:off x="2627784" y="4869160"/>
            <a:ext cx="28803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角丸四角形 55"/>
          <p:cNvSpPr/>
          <p:nvPr/>
        </p:nvSpPr>
        <p:spPr>
          <a:xfrm>
            <a:off x="683568" y="5517232"/>
            <a:ext cx="70567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パルスの波形を三角形と近似して、エネルギー依存性を見てみる。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t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4328160" cy="26441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32040" y="54868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波形は三角形と近似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w1,w0</a:t>
            </a:r>
            <a:r>
              <a:rPr lang="ja-JP" altLang="en-US" dirty="0" smtClean="0"/>
              <a:t>はエネルギー依存しない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6" name="左中かっこ 5"/>
          <p:cNvSpPr/>
          <p:nvPr/>
        </p:nvSpPr>
        <p:spPr>
          <a:xfrm>
            <a:off x="4788024" y="548680"/>
            <a:ext cx="216024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上矢印 6"/>
          <p:cNvSpPr/>
          <p:nvPr/>
        </p:nvSpPr>
        <p:spPr>
          <a:xfrm flipV="1">
            <a:off x="5724128" y="1268760"/>
            <a:ext cx="36004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1916832"/>
            <a:ext cx="40671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ΔT = a/(</a:t>
            </a:r>
            <a:r>
              <a:rPr kumimoji="1" lang="en-US" altLang="ja-JP" sz="2800" dirty="0" err="1" smtClean="0"/>
              <a:t>E+b</a:t>
            </a:r>
            <a:r>
              <a:rPr kumimoji="1" lang="en-US" altLang="ja-JP" sz="2800" dirty="0" smtClean="0"/>
              <a:t>)</a:t>
            </a:r>
          </a:p>
          <a:p>
            <a:r>
              <a:rPr lang="ja-JP" altLang="en-US" dirty="0"/>
              <a:t>　</a:t>
            </a:r>
            <a:r>
              <a:rPr lang="en-US" altLang="ja-JP" dirty="0" smtClean="0"/>
              <a:t>E:ADC</a:t>
            </a:r>
            <a:r>
              <a:rPr lang="ja-JP" altLang="en-US" dirty="0" smtClean="0"/>
              <a:t>によって測定したエネルギー値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en-US" altLang="ja-JP" dirty="0" err="1" smtClean="0"/>
              <a:t>a,b:const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9" name="図 8" descr="tQbef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3947336" cy="2664728"/>
          </a:xfrm>
          <a:prstGeom prst="rect">
            <a:avLst/>
          </a:prstGeom>
        </p:spPr>
      </p:pic>
      <p:pic>
        <p:nvPicPr>
          <p:cNvPr id="10" name="図 9" descr="tQfi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56992"/>
            <a:ext cx="3791667" cy="2567901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>
            <a:off x="3851920" y="4509120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07904" y="501317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profile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6093296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=1245 ±37.5</a:t>
            </a:r>
          </a:p>
          <a:p>
            <a:r>
              <a:rPr lang="en-US" altLang="ja-JP" dirty="0" smtClean="0"/>
              <a:t>b=48.62 ±1.8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/>
          <a:lstStyle/>
          <a:p>
            <a:r>
              <a:rPr kumimoji="1" lang="en-US" altLang="ja-JP" dirty="0" smtClean="0"/>
              <a:t>6.</a:t>
            </a:r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p:pic>
        <p:nvPicPr>
          <p:cNvPr id="4" name="コンテンツ プレースホルダ 3" descr="振動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2895600" cy="2390775"/>
          </a:xfrm>
        </p:spPr>
      </p:pic>
      <p:cxnSp>
        <p:nvCxnSpPr>
          <p:cNvPr id="6" name="直線矢印コネクタ 5"/>
          <p:cNvCxnSpPr/>
          <p:nvPr/>
        </p:nvCxnSpPr>
        <p:spPr>
          <a:xfrm flipV="1">
            <a:off x="1115616" y="836712"/>
            <a:ext cx="0" cy="25922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115616" y="3356992"/>
            <a:ext cx="324036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563888" y="3356992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t</a:t>
            </a:r>
            <a:r>
              <a:rPr kumimoji="1" lang="en-US" altLang="ja-JP" sz="1200" dirty="0" smtClean="0"/>
              <a:t>ime(ns)</a:t>
            </a:r>
            <a:endParaRPr kumimoji="1" lang="ja-JP" altLang="en-US" sz="1200" dirty="0"/>
          </a:p>
        </p:txBody>
      </p:sp>
      <p:pic>
        <p:nvPicPr>
          <p:cNvPr id="10" name="図 9" descr="クロエ上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620688"/>
            <a:ext cx="3929063" cy="339090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644008" y="1772816"/>
            <a:ext cx="3888432" cy="720080"/>
          </a:xfrm>
          <a:prstGeom prst="roundRect">
            <a:avLst/>
          </a:prstGeom>
          <a:solidFill>
            <a:srgbClr val="0070C0">
              <a:alpha val="4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 rot="19077484">
            <a:off x="4401565" y="1731832"/>
            <a:ext cx="4294430" cy="792088"/>
          </a:xfrm>
          <a:prstGeom prst="roundRect">
            <a:avLst/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 rot="2553627">
            <a:off x="4432235" y="1716691"/>
            <a:ext cx="4188134" cy="792088"/>
          </a:xfrm>
          <a:prstGeom prst="roundRect">
            <a:avLst/>
          </a:prstGeom>
          <a:solidFill>
            <a:srgbClr val="00B050">
              <a:alpha val="4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9592" y="400506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NaI1&amp;NaI6</a:t>
            </a:r>
          </a:p>
          <a:p>
            <a:r>
              <a:rPr lang="en-US" altLang="ja-JP" dirty="0" smtClean="0"/>
              <a:t>NaI2&amp;NaI5</a:t>
            </a:r>
          </a:p>
          <a:p>
            <a:r>
              <a:rPr kumimoji="1" lang="en-US" altLang="ja-JP" dirty="0" smtClean="0"/>
              <a:t>NaI3&amp;NaI4</a:t>
            </a:r>
            <a:endParaRPr kumimoji="1" lang="ja-JP" altLang="en-US" dirty="0"/>
          </a:p>
        </p:txBody>
      </p:sp>
      <p:sp>
        <p:nvSpPr>
          <p:cNvPr id="15" name="右中かっこ 14"/>
          <p:cNvSpPr/>
          <p:nvPr/>
        </p:nvSpPr>
        <p:spPr>
          <a:xfrm>
            <a:off x="2195736" y="3933056"/>
            <a:ext cx="360040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699792" y="4221088"/>
            <a:ext cx="34563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同位相であるので足し合わせる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上矢印 16"/>
          <p:cNvSpPr/>
          <p:nvPr/>
        </p:nvSpPr>
        <p:spPr>
          <a:xfrm flipV="1">
            <a:off x="3203848" y="5013176"/>
            <a:ext cx="1872208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f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6137920"/>
            <a:ext cx="4320480" cy="72008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195736" y="5733256"/>
            <a:ext cx="416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得られたデータに対して</a:t>
            </a:r>
            <a:r>
              <a:rPr kumimoji="1" lang="en-US" altLang="ja-JP" dirty="0" smtClean="0"/>
              <a:t>fitting</a:t>
            </a:r>
            <a:r>
              <a:rPr kumimoji="1" lang="ja-JP" altLang="en-US" dirty="0" smtClean="0"/>
              <a:t>を行った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 5" descr="NaI1&amp;6_1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2893" y="1124744"/>
            <a:ext cx="7898253" cy="5349081"/>
          </a:xfrm>
        </p:spPr>
      </p:pic>
      <p:sp>
        <p:nvSpPr>
          <p:cNvPr id="7" name="角丸四角形 6"/>
          <p:cNvSpPr/>
          <p:nvPr/>
        </p:nvSpPr>
        <p:spPr>
          <a:xfrm>
            <a:off x="683568" y="332656"/>
            <a:ext cx="3816424" cy="720080"/>
          </a:xfrm>
          <a:prstGeom prst="roundRect">
            <a:avLst/>
          </a:prstGeom>
          <a:solidFill>
            <a:srgbClr val="00B050">
              <a:alpha val="51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NaI1 &amp; NaI6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NaI2&amp;5_1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2893" y="1052736"/>
            <a:ext cx="8004577" cy="5421089"/>
          </a:xfrm>
        </p:spPr>
      </p:pic>
      <p:sp>
        <p:nvSpPr>
          <p:cNvPr id="7" name="角丸四角形 6"/>
          <p:cNvSpPr/>
          <p:nvPr/>
        </p:nvSpPr>
        <p:spPr>
          <a:xfrm>
            <a:off x="683568" y="188640"/>
            <a:ext cx="3816424" cy="720080"/>
          </a:xfrm>
          <a:prstGeom prst="roundRect">
            <a:avLst/>
          </a:prstGeom>
          <a:solidFill>
            <a:srgbClr val="0070C0">
              <a:alpha val="51000"/>
            </a:srgbClr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NaI2 &amp; NaI5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実験の動機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ポジトロニウムの特徴　　　　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　　　　・純粋な束縛系</a:t>
            </a:r>
            <a:r>
              <a:rPr kumimoji="1" lang="en-US" altLang="ja-JP" dirty="0" smtClean="0"/>
              <a:t>QED</a:t>
            </a:r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　　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質量が軽く弱い相互作用を無視できる</a:t>
            </a:r>
            <a:r>
              <a:rPr lang="en-US" altLang="ja-JP" dirty="0" smtClean="0"/>
              <a:t>)</a:t>
            </a:r>
          </a:p>
          <a:p>
            <a:pPr>
              <a:buNone/>
            </a:pPr>
            <a:r>
              <a:rPr kumimoji="1" lang="ja-JP" altLang="en-US" dirty="0" smtClean="0"/>
              <a:t>　　　　　　・寿命が長い</a:t>
            </a:r>
            <a:r>
              <a:rPr kumimoji="1" lang="en-US" altLang="ja-JP" dirty="0" smtClean="0"/>
              <a:t>(O-Ps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142ns</a:t>
            </a:r>
            <a:r>
              <a:rPr kumimoji="1" lang="ja-JP" altLang="en-US" dirty="0" smtClean="0"/>
              <a:t>程度</a:t>
            </a:r>
            <a:r>
              <a:rPr kumimoji="1" lang="en-US" altLang="ja-JP" dirty="0" smtClean="0"/>
              <a:t>)</a:t>
            </a:r>
          </a:p>
          <a:p>
            <a:pPr>
              <a:buNone/>
            </a:pP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左中かっこ 3"/>
          <p:cNvSpPr/>
          <p:nvPr/>
        </p:nvSpPr>
        <p:spPr>
          <a:xfrm>
            <a:off x="1331640" y="2132856"/>
            <a:ext cx="432048" cy="1224136"/>
          </a:xfrm>
          <a:prstGeom prst="leftBrace">
            <a:avLst>
              <a:gd name="adj1" fmla="val 8333"/>
              <a:gd name="adj2" fmla="val 479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3419872" y="357301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4365104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HGPｺﾞｼｯｸE" pitchFamily="50" charset="-128"/>
                <a:ea typeface="HGPｺﾞｼｯｸE" pitchFamily="50" charset="-128"/>
              </a:rPr>
              <a:t>素粒子</a:t>
            </a:r>
            <a:r>
              <a:rPr kumimoji="1" lang="ja-JP" altLang="en-US" sz="2800" b="1" dirty="0" smtClean="0">
                <a:solidFill>
                  <a:srgbClr val="0070C0"/>
                </a:solidFill>
                <a:latin typeface="HGPｺﾞｼｯｸE" pitchFamily="50" charset="-128"/>
                <a:ea typeface="HGPｺﾞｼｯｸE" pitchFamily="50" charset="-128"/>
              </a:rPr>
              <a:t>実験で扱いやすいテーマ</a:t>
            </a:r>
            <a:endParaRPr kumimoji="1" lang="ja-JP" altLang="en-US" sz="2800" b="1" dirty="0">
              <a:solidFill>
                <a:srgbClr val="0070C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NaI3&amp;4_1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2893" y="1124744"/>
            <a:ext cx="7898253" cy="5349081"/>
          </a:xfrm>
        </p:spPr>
      </p:pic>
      <p:sp>
        <p:nvSpPr>
          <p:cNvPr id="7" name="角丸四角形 6"/>
          <p:cNvSpPr/>
          <p:nvPr/>
        </p:nvSpPr>
        <p:spPr>
          <a:xfrm>
            <a:off x="683568" y="332656"/>
            <a:ext cx="3816424" cy="720080"/>
          </a:xfrm>
          <a:prstGeom prst="roundRect">
            <a:avLst/>
          </a:prstGeom>
          <a:solidFill>
            <a:srgbClr val="FF0000">
              <a:alpha val="51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NaI3 &amp; NaI4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720080"/>
          </a:xfrm>
        </p:spPr>
        <p:txBody>
          <a:bodyPr/>
          <a:lstStyle/>
          <a:p>
            <a:r>
              <a:rPr kumimoji="1" lang="ja-JP" altLang="en-US" dirty="0" smtClean="0"/>
              <a:t>測定値と理論値の比較</a:t>
            </a:r>
            <a:endParaRPr kumimoji="1" lang="ja-JP" altLang="en-US" dirty="0"/>
          </a:p>
        </p:txBody>
      </p:sp>
      <p:pic>
        <p:nvPicPr>
          <p:cNvPr id="4" name="コンテンツ プレースホルダ 3" descr="hf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5762140" cy="1656184"/>
          </a:xfrm>
        </p:spPr>
      </p:pic>
      <p:sp>
        <p:nvSpPr>
          <p:cNvPr id="5" name="下矢印 4"/>
          <p:cNvSpPr/>
          <p:nvPr/>
        </p:nvSpPr>
        <p:spPr>
          <a:xfrm>
            <a:off x="2915816" y="2564904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1880" y="2564904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Fitting</a:t>
            </a:r>
            <a:r>
              <a:rPr kumimoji="1" lang="ja-JP" altLang="en-US" dirty="0" smtClean="0"/>
              <a:t>により求めた</a:t>
            </a:r>
            <a:r>
              <a:rPr kumimoji="1" lang="en-US" altLang="ja-JP" dirty="0" smtClean="0"/>
              <a:t>Ω</a:t>
            </a:r>
            <a:r>
              <a:rPr kumimoji="1" lang="ja-JP" altLang="en-US" dirty="0" smtClean="0"/>
              <a:t>を代入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lang="ja-JP" altLang="en-US" dirty="0"/>
              <a:t>磁場の大きさ</a:t>
            </a:r>
            <a:r>
              <a:rPr lang="ja-JP" altLang="en-US" dirty="0" smtClean="0"/>
              <a:t>は</a:t>
            </a:r>
            <a:r>
              <a:rPr lang="en-US" altLang="ja-JP" dirty="0" smtClean="0"/>
              <a:t>H=64.9±1.54mT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331640" y="3429000"/>
            <a:ext cx="35283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HyperFineSplitting</a:t>
            </a:r>
            <a:r>
              <a:rPr lang="ja-JP" altLang="en-US" dirty="0">
                <a:solidFill>
                  <a:schemeClr val="tx1"/>
                </a:solidFill>
              </a:rPr>
              <a:t>を</a:t>
            </a:r>
            <a:r>
              <a:rPr lang="ja-JP" altLang="en-US" dirty="0" smtClean="0">
                <a:solidFill>
                  <a:schemeClr val="tx1"/>
                </a:solidFill>
              </a:rPr>
              <a:t>測定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716016" y="3645024"/>
            <a:ext cx="381642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理論値</a:t>
            </a:r>
            <a:r>
              <a:rPr kumimoji="1" lang="en-US" altLang="ja-JP" dirty="0" smtClean="0"/>
              <a:t>:ΔHFS=203GHz</a:t>
            </a:r>
            <a:endParaRPr kumimoji="1" lang="ja-JP" altLang="en-US" dirty="0"/>
          </a:p>
        </p:txBody>
      </p:sp>
      <p:pic>
        <p:nvPicPr>
          <p:cNvPr id="10" name="図 9" descr="gam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293096"/>
            <a:ext cx="2875174" cy="936103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75656" y="5445224"/>
            <a:ext cx="446449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H=64.9mT</a:t>
            </a:r>
            <a:r>
              <a:rPr kumimoji="1" lang="ja-JP" altLang="en-US" dirty="0" smtClean="0"/>
              <a:t>の時、</a:t>
            </a:r>
            <a:r>
              <a:rPr lang="ja-JP" altLang="en-US" dirty="0" smtClean="0"/>
              <a:t>理論値</a:t>
            </a:r>
            <a:r>
              <a:rPr kumimoji="1" lang="en-US" altLang="ja-JP" dirty="0" smtClean="0"/>
              <a:t>Γ~0.007297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971601" y="423456"/>
          <a:ext cx="6480721" cy="233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1550529"/>
                <a:gridCol w="1756457"/>
                <a:gridCol w="1877592"/>
              </a:tblGrid>
              <a:tr h="41325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NaI</a:t>
                      </a:r>
                      <a:r>
                        <a:rPr kumimoji="1" lang="en-US" altLang="ja-JP" dirty="0" smtClean="0"/>
                        <a:t> pair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Γ(ns^-1)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Ω(ns^-1)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χ</a:t>
                      </a:r>
                      <a:r>
                        <a:rPr kumimoji="1" lang="ja-JP" altLang="en-US" b="1" dirty="0" smtClean="0"/>
                        <a:t>＾２</a:t>
                      </a:r>
                      <a:r>
                        <a:rPr kumimoji="1" lang="en-US" altLang="ja-JP" b="1" dirty="0" smtClean="0"/>
                        <a:t>/</a:t>
                      </a:r>
                      <a:r>
                        <a:rPr kumimoji="1" lang="en-US" altLang="ja-JP" b="1" dirty="0" err="1" smtClean="0"/>
                        <a:t>ndf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3158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1&amp;6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0.09683</a:t>
                      </a:r>
                    </a:p>
                    <a:p>
                      <a:r>
                        <a:rPr kumimoji="1" lang="en-US" altLang="ja-JP" dirty="0" smtClean="0"/>
                        <a:t>±0.001580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0.01323</a:t>
                      </a:r>
                    </a:p>
                    <a:p>
                      <a:r>
                        <a:rPr kumimoji="1" lang="en-US" altLang="ja-JP" dirty="0" smtClean="0"/>
                        <a:t>±0.0014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1.319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3158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2&amp;5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0.005305</a:t>
                      </a:r>
                    </a:p>
                    <a:p>
                      <a:r>
                        <a:rPr kumimoji="1" lang="en-US" altLang="ja-JP" dirty="0" smtClean="0"/>
                        <a:t>±0.004275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0.008591</a:t>
                      </a:r>
                    </a:p>
                    <a:p>
                      <a:r>
                        <a:rPr kumimoji="1" lang="en-US" altLang="ja-JP" dirty="0" smtClean="0"/>
                        <a:t>±0.001392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0.1376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63158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3&amp;4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0.01349</a:t>
                      </a:r>
                    </a:p>
                    <a:p>
                      <a:r>
                        <a:rPr kumimoji="1" lang="en-US" altLang="ja-JP" dirty="0" smtClean="0"/>
                        <a:t>±0.00201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0.01124</a:t>
                      </a:r>
                    </a:p>
                    <a:p>
                      <a:r>
                        <a:rPr kumimoji="1" lang="en-US" altLang="ja-JP" dirty="0" smtClean="0"/>
                        <a:t>±0.00187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1.091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4860032" y="3789042"/>
          <a:ext cx="3168352" cy="177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</a:tblGrid>
              <a:tr h="43204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NaI</a:t>
                      </a:r>
                      <a:r>
                        <a:rPr kumimoji="1" lang="en-US" altLang="ja-JP" dirty="0" smtClean="0"/>
                        <a:t> pair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HFS(GHz)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46667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1&amp;6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245.9±14.4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46667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2&amp;5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301.5±43.4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46667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3&amp;4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230.4±34.4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5004048" y="2852936"/>
            <a:ext cx="576064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364088" y="3140968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Ω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HFS</a:t>
            </a:r>
            <a:r>
              <a:rPr kumimoji="1" lang="ja-JP" altLang="en-US" dirty="0" err="1" smtClean="0"/>
              <a:t>を算</a:t>
            </a:r>
            <a:r>
              <a:rPr kumimoji="1" lang="ja-JP" altLang="en-US" dirty="0" smtClean="0"/>
              <a:t>出</a:t>
            </a:r>
            <a:endParaRPr kumimoji="1" lang="en-US" altLang="ja-JP" dirty="0" smtClean="0"/>
          </a:p>
        </p:txBody>
      </p:sp>
      <p:sp>
        <p:nvSpPr>
          <p:cNvPr id="9" name="角丸四角形 8"/>
          <p:cNvSpPr/>
          <p:nvPr/>
        </p:nvSpPr>
        <p:spPr>
          <a:xfrm>
            <a:off x="4644008" y="5589240"/>
            <a:ext cx="352839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理論値</a:t>
            </a:r>
            <a:r>
              <a:rPr kumimoji="1" lang="en-US" altLang="ja-JP" dirty="0" smtClean="0"/>
              <a:t>203GHz</a:t>
            </a:r>
            <a:r>
              <a:rPr kumimoji="1" lang="ja-JP" altLang="en-US" dirty="0" smtClean="0"/>
              <a:t>とは大幅に異なる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2411760" y="2852936"/>
            <a:ext cx="432048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971600" y="3573016"/>
            <a:ext cx="2880320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理論値</a:t>
            </a:r>
            <a:r>
              <a:rPr lang="en-US" altLang="ja-JP" dirty="0" smtClean="0"/>
              <a:t>Γ~0.007297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kumimoji="1" lang="en-US" altLang="ja-JP" dirty="0" smtClean="0"/>
              <a:t>7.</a:t>
            </a:r>
            <a:r>
              <a:rPr kumimoji="1" lang="ja-JP" altLang="en-US" dirty="0" smtClean="0"/>
              <a:t>考察・改善点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15200" cy="5205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en-US" altLang="ja-JP" dirty="0" smtClean="0"/>
              <a:t>HFS</a:t>
            </a:r>
            <a:r>
              <a:rPr kumimoji="1" lang="ja-JP" altLang="en-US" dirty="0" smtClean="0"/>
              <a:t>が大幅に理論値からずれた原因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　　　　↓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　　磁場の非一様性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磁場の相対誤差は</a:t>
            </a:r>
            <a:r>
              <a:rPr lang="en-US" altLang="ja-JP" dirty="0" smtClean="0"/>
              <a:t>5 </a:t>
            </a:r>
            <a:r>
              <a:rPr lang="ja-JP" altLang="en-US" dirty="0" smtClean="0"/>
              <a:t>％程度であるので、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振動数は</a:t>
            </a:r>
            <a:r>
              <a:rPr lang="en-US" altLang="ja-JP" dirty="0" smtClean="0"/>
              <a:t>10 </a:t>
            </a:r>
            <a:r>
              <a:rPr lang="ja-JP" altLang="en-US" dirty="0" smtClean="0"/>
              <a:t>％程度ぼやけてしまう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　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　・磁石を大きくする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　　　　　→</a:t>
            </a:r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線が磁石に当たってしまう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放出角度の制限</a:t>
            </a:r>
            <a:r>
              <a:rPr kumimoji="1" lang="en-US" altLang="ja-JP" dirty="0" smtClean="0"/>
              <a:t>)</a:t>
            </a:r>
          </a:p>
          <a:p>
            <a:pPr>
              <a:buNone/>
            </a:pPr>
            <a:r>
              <a:rPr lang="ja-JP" altLang="en-US" dirty="0" smtClean="0"/>
              <a:t>　　　　　　例えば電磁石を用いる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　　　　　　→巨大な電磁石が必要になるので放熱や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　　　　</a:t>
            </a:r>
            <a:r>
              <a:rPr kumimoji="1" lang="ja-JP" altLang="en-US" dirty="0" smtClean="0"/>
              <a:t>電力供給の問題が出てくる。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　　　　</a:t>
            </a:r>
            <a:r>
              <a:rPr kumimoji="1" lang="ja-JP" altLang="en-US" dirty="0" smtClean="0"/>
              <a:t>超伝導磁石があればよい。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187624" y="2060848"/>
            <a:ext cx="2520280" cy="432048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左中かっこ 5"/>
          <p:cNvSpPr/>
          <p:nvPr/>
        </p:nvSpPr>
        <p:spPr>
          <a:xfrm>
            <a:off x="1403648" y="3933056"/>
            <a:ext cx="288032" cy="17281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kumimoji="1" lang="en-US" altLang="ja-JP" dirty="0" smtClean="0"/>
              <a:t>8.</a:t>
            </a:r>
            <a:r>
              <a:rPr kumimoji="1" lang="ja-JP" altLang="en-US" dirty="0" smtClean="0"/>
              <a:t>謝辞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931224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dirty="0" smtClean="0"/>
              <a:t>市川さん、黄さん、仲村さん、林野さんには一年間</a:t>
            </a:r>
            <a:endParaRPr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実験のご指導していただき感謝して</a:t>
            </a:r>
            <a:r>
              <a:rPr lang="ja-JP" altLang="en-US" sz="2800" dirty="0" smtClean="0"/>
              <a:t>おり</a:t>
            </a:r>
            <a:r>
              <a:rPr kumimoji="1" lang="ja-JP" altLang="en-US" sz="2800" dirty="0" smtClean="0"/>
              <a:t>ます。</a:t>
            </a: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本当にありがとうございました。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m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4100" y="1123950"/>
            <a:ext cx="4495800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tting_h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7" y="1852612"/>
            <a:ext cx="808672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7467600" cy="93610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ポジトロニウムを扱うならば、束縛系特有の超微細構造</a:t>
            </a:r>
            <a:r>
              <a:rPr lang="en-US" altLang="ja-JP" dirty="0" smtClean="0"/>
              <a:t>(Hyper Fine Structure)</a:t>
            </a:r>
            <a:r>
              <a:rPr lang="ja-JP" altLang="en-US" dirty="0" smtClean="0"/>
              <a:t>を観測してみたい！</a:t>
            </a:r>
            <a:endParaRPr kumimoji="1" lang="en-US" altLang="ja-JP" dirty="0" smtClean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323528" y="1628800"/>
            <a:ext cx="3109411" cy="1521460"/>
            <a:chOff x="323528" y="1628800"/>
            <a:chExt cx="3109411" cy="1521460"/>
          </a:xfrm>
        </p:grpSpPr>
        <p:sp>
          <p:nvSpPr>
            <p:cNvPr id="6" name="円/楕円 5"/>
            <p:cNvSpPr/>
            <p:nvPr/>
          </p:nvSpPr>
          <p:spPr>
            <a:xfrm>
              <a:off x="1115616" y="1988840"/>
              <a:ext cx="122413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2195736" y="1988840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899592" y="198884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上矢印 8"/>
            <p:cNvSpPr/>
            <p:nvPr/>
          </p:nvSpPr>
          <p:spPr>
            <a:xfrm>
              <a:off x="971600" y="1628800"/>
              <a:ext cx="288032" cy="1080120"/>
            </a:xfrm>
            <a:prstGeom prst="upArrow">
              <a:avLst/>
            </a:prstGeom>
            <a:solidFill>
              <a:schemeClr val="accent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上矢印 9"/>
            <p:cNvSpPr/>
            <p:nvPr/>
          </p:nvSpPr>
          <p:spPr>
            <a:xfrm flipV="1">
              <a:off x="2267744" y="1700808"/>
              <a:ext cx="288032" cy="1080120"/>
            </a:xfrm>
            <a:prstGeom prst="upArrow">
              <a:avLst/>
            </a:prstGeom>
            <a:solidFill>
              <a:schemeClr val="accent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23528" y="198884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00"/>
                  </a:solidFill>
                  <a:latin typeface="HGPｺﾞｼｯｸE" pitchFamily="50" charset="-128"/>
                  <a:ea typeface="HGPｺﾞｼｯｸE" pitchFamily="50" charset="-128"/>
                </a:rPr>
                <a:t>電子</a:t>
              </a:r>
              <a:endParaRPr kumimoji="1" lang="ja-JP" altLang="en-US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555776" y="198884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0070C0"/>
                  </a:solidFill>
                  <a:latin typeface="HGPｺﾞｼｯｸE" pitchFamily="50" charset="-128"/>
                  <a:ea typeface="HGPｺﾞｼｯｸE" pitchFamily="50" charset="-128"/>
                </a:rPr>
                <a:t>陽電子</a:t>
              </a:r>
              <a:endParaRPr kumimoji="1" lang="ja-JP" altLang="en-US" dirty="0">
                <a:solidFill>
                  <a:srgbClr val="0070C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39552" y="2780928"/>
              <a:ext cx="2486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パラポジトロニウム</a:t>
              </a:r>
              <a:r>
                <a:rPr kumimoji="1" lang="en-US" altLang="ja-JP" dirty="0" smtClean="0"/>
                <a:t>(</a:t>
              </a:r>
              <a:r>
                <a:rPr lang="en-US" altLang="ja-JP" dirty="0" smtClean="0"/>
                <a:t>S=0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5220072" y="1628800"/>
            <a:ext cx="3109411" cy="1521460"/>
            <a:chOff x="323528" y="1628800"/>
            <a:chExt cx="3109411" cy="1521460"/>
          </a:xfrm>
        </p:grpSpPr>
        <p:sp>
          <p:nvSpPr>
            <p:cNvPr id="16" name="円/楕円 15"/>
            <p:cNvSpPr/>
            <p:nvPr/>
          </p:nvSpPr>
          <p:spPr>
            <a:xfrm>
              <a:off x="1115616" y="1988840"/>
              <a:ext cx="1224136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195736" y="1988840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899592" y="1988840"/>
              <a:ext cx="432048" cy="4320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上矢印 18"/>
            <p:cNvSpPr/>
            <p:nvPr/>
          </p:nvSpPr>
          <p:spPr>
            <a:xfrm>
              <a:off x="971600" y="1628800"/>
              <a:ext cx="288032" cy="1080120"/>
            </a:xfrm>
            <a:prstGeom prst="upArrow">
              <a:avLst/>
            </a:prstGeom>
            <a:solidFill>
              <a:schemeClr val="accent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上矢印 19"/>
            <p:cNvSpPr/>
            <p:nvPr/>
          </p:nvSpPr>
          <p:spPr>
            <a:xfrm>
              <a:off x="2267744" y="1628800"/>
              <a:ext cx="288032" cy="1080120"/>
            </a:xfrm>
            <a:prstGeom prst="upArrow">
              <a:avLst/>
            </a:prstGeom>
            <a:solidFill>
              <a:schemeClr val="accent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3528" y="198884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00"/>
                  </a:solidFill>
                  <a:latin typeface="HGPｺﾞｼｯｸE" pitchFamily="50" charset="-128"/>
                  <a:ea typeface="HGPｺﾞｼｯｸE" pitchFamily="50" charset="-128"/>
                </a:rPr>
                <a:t>電子</a:t>
              </a:r>
              <a:endParaRPr kumimoji="1" lang="ja-JP" altLang="en-US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555776" y="198884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0070C0"/>
                  </a:solidFill>
                  <a:latin typeface="HGPｺﾞｼｯｸE" pitchFamily="50" charset="-128"/>
                  <a:ea typeface="HGPｺﾞｼｯｸE" pitchFamily="50" charset="-128"/>
                </a:rPr>
                <a:t>陽電子</a:t>
              </a:r>
              <a:endParaRPr kumimoji="1" lang="ja-JP" altLang="en-US" dirty="0">
                <a:solidFill>
                  <a:srgbClr val="0070C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39552" y="2780928"/>
              <a:ext cx="2702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オルソ</a:t>
              </a:r>
              <a:r>
                <a:rPr kumimoji="1" lang="ja-JP" altLang="en-US" dirty="0" smtClean="0"/>
                <a:t>ポジトロニウム</a:t>
              </a:r>
              <a:r>
                <a:rPr kumimoji="1" lang="en-US" altLang="ja-JP" dirty="0" smtClean="0"/>
                <a:t>(</a:t>
              </a:r>
              <a:r>
                <a:rPr lang="en-US" altLang="ja-JP" dirty="0" smtClean="0"/>
                <a:t>S=1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</p:grpSp>
      <p:cxnSp>
        <p:nvCxnSpPr>
          <p:cNvPr id="25" name="直線矢印コネクタ 24"/>
          <p:cNvCxnSpPr/>
          <p:nvPr/>
        </p:nvCxnSpPr>
        <p:spPr>
          <a:xfrm>
            <a:off x="3491880" y="2420888"/>
            <a:ext cx="151216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39552" y="3356992"/>
            <a:ext cx="8108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これらの状態間のエネルギー差を</a:t>
            </a:r>
            <a:r>
              <a:rPr kumimoji="1" lang="en-US" altLang="ja-JP" sz="2400" dirty="0" err="1" smtClean="0">
                <a:solidFill>
                  <a:srgbClr val="00B050"/>
                </a:solidFill>
              </a:rPr>
              <a:t>HyperFine</a:t>
            </a:r>
            <a:r>
              <a:rPr lang="en-US" altLang="ja-JP" sz="2400" dirty="0" err="1" smtClean="0">
                <a:solidFill>
                  <a:srgbClr val="00B050"/>
                </a:solidFill>
              </a:rPr>
              <a:t>Splitting</a:t>
            </a:r>
            <a:r>
              <a:rPr lang="ja-JP" altLang="en-US" sz="2400" dirty="0" smtClean="0"/>
              <a:t>と呼</a:t>
            </a:r>
            <a:r>
              <a:rPr lang="ja-JP" altLang="en-US" sz="2400" dirty="0"/>
              <a:t>ぶ</a:t>
            </a:r>
            <a:endParaRPr lang="en-US" altLang="ja-JP" sz="2400" dirty="0" smtClean="0"/>
          </a:p>
          <a:p>
            <a:r>
              <a:rPr lang="en-US" altLang="ja-JP" sz="2400" dirty="0" smtClean="0"/>
              <a:t>~</a:t>
            </a:r>
            <a:r>
              <a:rPr lang="en-US" altLang="ja-JP" sz="2400" dirty="0" smtClean="0">
                <a:solidFill>
                  <a:srgbClr val="00B050"/>
                </a:solidFill>
              </a:rPr>
              <a:t>203GHz</a:t>
            </a:r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00B050"/>
                </a:solidFill>
              </a:rPr>
              <a:t>0.84meV</a:t>
            </a:r>
            <a:r>
              <a:rPr lang="en-US" altLang="ja-JP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hi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6696744" cy="5112568"/>
          </a:xfrm>
          <a:prstGeom prst="rect">
            <a:avLst/>
          </a:prstGeom>
        </p:spPr>
      </p:pic>
      <p:pic>
        <p:nvPicPr>
          <p:cNvPr id="5" name="図 4" descr="shi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73016"/>
            <a:ext cx="3381375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cxnSp>
        <p:nvCxnSpPr>
          <p:cNvPr id="9" name="直線矢印コネクタ 8"/>
          <p:cNvCxnSpPr/>
          <p:nvPr/>
        </p:nvCxnSpPr>
        <p:spPr>
          <a:xfrm flipH="1" flipV="1">
            <a:off x="5868144" y="2780928"/>
            <a:ext cx="1008112" cy="7920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796136" y="4221088"/>
            <a:ext cx="3129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x=0.275H</a:t>
            </a:r>
            <a:r>
              <a:rPr kumimoji="1" lang="ja-JP" altLang="en-US" dirty="0" smtClean="0"/>
              <a:t>より磁場の強さと</a:t>
            </a:r>
            <a:endParaRPr kumimoji="1" lang="en-US" altLang="ja-JP" dirty="0" smtClean="0"/>
          </a:p>
          <a:p>
            <a:r>
              <a:rPr lang="ja-JP" altLang="en-US" dirty="0" smtClean="0"/>
              <a:t>ゼーマンシフトが測定できれば</a:t>
            </a:r>
            <a:endParaRPr lang="en-US" altLang="ja-JP" dirty="0" smtClean="0"/>
          </a:p>
          <a:p>
            <a:r>
              <a:rPr kumimoji="1" lang="en-US" altLang="ja-JP" dirty="0" smtClean="0"/>
              <a:t>HFS</a:t>
            </a:r>
            <a:r>
              <a:rPr kumimoji="1" lang="ja-JP" altLang="en-US" dirty="0" smtClean="0"/>
              <a:t>も測定できる。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608" y="764704"/>
            <a:ext cx="277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磁場をかけると</a:t>
            </a:r>
            <a:r>
              <a:rPr kumimoji="1" lang="en-US" altLang="ja-JP" sz="2800" dirty="0" smtClean="0"/>
              <a:t>…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5856" y="638132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r>
              <a:rPr kumimoji="1" lang="en-US" altLang="ja-JP" dirty="0" smtClean="0"/>
              <a:t>=0.275H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２．理論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オルソポジトロニウムの３</a:t>
            </a:r>
            <a:r>
              <a:rPr lang="en-US" altLang="ja-JP" dirty="0" smtClean="0"/>
              <a:t>γ</a:t>
            </a:r>
            <a:r>
              <a:rPr lang="ja-JP" altLang="en-US" dirty="0" smtClean="0"/>
              <a:t>　</a:t>
            </a:r>
            <a:r>
              <a:rPr lang="en-US" altLang="ja-JP" dirty="0" smtClean="0"/>
              <a:t>decay</a:t>
            </a:r>
            <a:r>
              <a:rPr lang="ja-JP" altLang="en-US" dirty="0" smtClean="0"/>
              <a:t>の全断面積は</a:t>
            </a:r>
            <a:endParaRPr kumimoji="1" lang="ja-JP" altLang="en-US" dirty="0"/>
          </a:p>
        </p:txBody>
      </p:sp>
      <p:pic>
        <p:nvPicPr>
          <p:cNvPr id="4" name="図 3" descr="sig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5058123" cy="108012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99592" y="2924944"/>
            <a:ext cx="475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この時の振動数</a:t>
            </a:r>
            <a:r>
              <a:rPr kumimoji="1" lang="en-US" altLang="ja-JP" dirty="0" smtClean="0"/>
              <a:t>Ω</a:t>
            </a:r>
            <a:r>
              <a:rPr kumimoji="1" lang="ja-JP" altLang="en-US" dirty="0" smtClean="0"/>
              <a:t>とゼーマンシフトは同一である</a:t>
            </a:r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>
            <a:off x="3131840" y="3429000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187624" y="3933056"/>
            <a:ext cx="4392488" cy="720080"/>
          </a:xfrm>
          <a:prstGeom prst="roundRect">
            <a:avLst>
              <a:gd name="adj" fmla="val 19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振動数が測定できれば</a:t>
            </a:r>
            <a:r>
              <a:rPr lang="en-US" altLang="ja-JP" dirty="0" smtClean="0">
                <a:solidFill>
                  <a:schemeClr val="tx1"/>
                </a:solidFill>
              </a:rPr>
              <a:t>HFS</a:t>
            </a:r>
            <a:r>
              <a:rPr lang="ja-JP" altLang="en-US" dirty="0">
                <a:solidFill>
                  <a:schemeClr val="tx1"/>
                </a:solidFill>
              </a:rPr>
              <a:t>も測定できる。</a:t>
            </a:r>
          </a:p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gamm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836712"/>
            <a:ext cx="5330854" cy="3511450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1331640" y="1052736"/>
            <a:ext cx="216024" cy="187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620688"/>
            <a:ext cx="6583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振動項と非振動項の比は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en-US" altLang="ja-JP" dirty="0" smtClean="0"/>
              <a:t>h=0.213P|sinθ </a:t>
            </a:r>
            <a:r>
              <a:rPr lang="en-US" altLang="ja-JP" dirty="0" err="1" smtClean="0"/>
              <a:t>sinα</a:t>
            </a:r>
            <a:r>
              <a:rPr lang="en-US" altLang="ja-JP" dirty="0" smtClean="0"/>
              <a:t> sin2β|</a:t>
            </a:r>
          </a:p>
          <a:p>
            <a:r>
              <a:rPr kumimoji="1" lang="ja-JP" altLang="en-US" dirty="0"/>
              <a:t>で</a:t>
            </a:r>
            <a:r>
              <a:rPr kumimoji="1" lang="ja-JP" altLang="en-US" dirty="0" smtClean="0"/>
              <a:t>ある。ここで</a:t>
            </a:r>
            <a:r>
              <a:rPr lang="en-US" altLang="ja-JP" dirty="0"/>
              <a:t>P </a:t>
            </a:r>
            <a:r>
              <a:rPr lang="ja-JP" altLang="en-US" dirty="0"/>
              <a:t>は陽電子の偏極率</a:t>
            </a:r>
            <a:r>
              <a:rPr lang="en-US" altLang="ja-JP" dirty="0" smtClean="0"/>
              <a:t>,θ</a:t>
            </a:r>
            <a:r>
              <a:rPr lang="ja-JP" altLang="en-US" dirty="0" smtClean="0"/>
              <a:t>は磁場に対する偏極の方向</a:t>
            </a:r>
            <a:r>
              <a:rPr lang="en-US" altLang="ja-JP" i="1" dirty="0" smtClean="0">
                <a:latin typeface="+mn-ea"/>
              </a:rPr>
              <a:t>,</a:t>
            </a:r>
            <a:r>
              <a:rPr lang="ja-JP" altLang="en-US" i="1" dirty="0" smtClean="0">
                <a:latin typeface="+mn-ea"/>
              </a:rPr>
              <a:t> </a:t>
            </a:r>
            <a:endParaRPr lang="en-US" altLang="ja-JP" i="1" dirty="0" smtClean="0">
              <a:latin typeface="+mn-ea"/>
            </a:endParaRPr>
          </a:p>
          <a:p>
            <a:r>
              <a:rPr lang="en-US" altLang="ja-JP" dirty="0" smtClean="0"/>
              <a:t>α</a:t>
            </a:r>
            <a:r>
              <a:rPr lang="ja-JP" altLang="en-US" dirty="0" smtClean="0"/>
              <a:t>と</a:t>
            </a:r>
            <a:r>
              <a:rPr lang="en-US" altLang="ja-JP" dirty="0" smtClean="0"/>
              <a:t>β</a:t>
            </a:r>
            <a:r>
              <a:rPr lang="ja-JP" altLang="en-US" dirty="0" smtClean="0"/>
              <a:t>は磁場を</a:t>
            </a:r>
            <a:r>
              <a:rPr lang="en-US" altLang="ja-JP" dirty="0" smtClean="0"/>
              <a:t>z</a:t>
            </a:r>
            <a:r>
              <a:rPr lang="ja-JP" altLang="en-US" dirty="0" smtClean="0"/>
              <a:t>方向に</a:t>
            </a:r>
            <a:r>
              <a:rPr lang="ja-JP" altLang="en-US" dirty="0"/>
              <a:t>とった時の方位角と偏角である。</a:t>
            </a:r>
            <a:endParaRPr kumimoji="1" lang="ja-JP" altLang="en-US" dirty="0"/>
          </a:p>
        </p:txBody>
      </p:sp>
      <p:sp>
        <p:nvSpPr>
          <p:cNvPr id="5" name="右矢印 4"/>
          <p:cNvSpPr/>
          <p:nvPr/>
        </p:nvSpPr>
        <p:spPr>
          <a:xfrm>
            <a:off x="1403648" y="2420888"/>
            <a:ext cx="2232248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9872" y="29249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磁場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2195736" y="2564904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267744" y="263691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51720" y="28529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偏極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475656" y="1772816"/>
            <a:ext cx="1656184" cy="2016224"/>
          </a:xfrm>
          <a:prstGeom prst="straightConnector1">
            <a:avLst/>
          </a:prstGeom>
          <a:ln w="2222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1475656" y="1844824"/>
            <a:ext cx="1872208" cy="1944216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2612571" y="2416629"/>
            <a:ext cx="132006" cy="130628"/>
          </a:xfrm>
          <a:custGeom>
            <a:avLst/>
            <a:gdLst>
              <a:gd name="connsiteX0" fmla="*/ 0 w 132006"/>
              <a:gd name="connsiteY0" fmla="*/ 0 h 130628"/>
              <a:gd name="connsiteX1" fmla="*/ 52252 w 132006"/>
              <a:gd name="connsiteY1" fmla="*/ 13062 h 130628"/>
              <a:gd name="connsiteX2" fmla="*/ 117566 w 132006"/>
              <a:gd name="connsiteY2" fmla="*/ 78377 h 130628"/>
              <a:gd name="connsiteX3" fmla="*/ 130629 w 132006"/>
              <a:gd name="connsiteY3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06" h="130628">
                <a:moveTo>
                  <a:pt x="0" y="0"/>
                </a:moveTo>
                <a:cubicBezTo>
                  <a:pt x="17417" y="4354"/>
                  <a:pt x="35750" y="5990"/>
                  <a:pt x="52252" y="13062"/>
                </a:cubicBezTo>
                <a:cubicBezTo>
                  <a:pt x="85502" y="27312"/>
                  <a:pt x="101733" y="46711"/>
                  <a:pt x="117566" y="78377"/>
                </a:cubicBezTo>
                <a:cubicBezTo>
                  <a:pt x="132006" y="107257"/>
                  <a:pt x="130629" y="108362"/>
                  <a:pt x="130629" y="1306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71800" y="2132856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β=45°</a:t>
            </a:r>
            <a:endParaRPr kumimoji="1" lang="ja-JP" altLang="en-US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4788024" y="2060848"/>
            <a:ext cx="3240360" cy="2797279"/>
            <a:chOff x="1115616" y="836712"/>
            <a:chExt cx="3240360" cy="2797279"/>
          </a:xfrm>
        </p:grpSpPr>
        <p:pic>
          <p:nvPicPr>
            <p:cNvPr id="18" name="コンテンツ プレースホルダ 3" descr="振動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616" y="980728"/>
              <a:ext cx="2895600" cy="2390775"/>
            </a:xfrm>
            <a:prstGeom prst="rect">
              <a:avLst/>
            </a:prstGeom>
          </p:spPr>
        </p:pic>
        <p:cxnSp>
          <p:nvCxnSpPr>
            <p:cNvPr id="19" name="直線矢印コネクタ 18"/>
            <p:cNvCxnSpPr/>
            <p:nvPr/>
          </p:nvCxnSpPr>
          <p:spPr>
            <a:xfrm flipV="1">
              <a:off x="1115616" y="836712"/>
              <a:ext cx="0" cy="25922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1115616" y="3356992"/>
              <a:ext cx="324036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3563888" y="3356992"/>
              <a:ext cx="772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/>
                <a:t>t</a:t>
              </a:r>
              <a:r>
                <a:rPr kumimoji="1" lang="en-US" altLang="ja-JP" sz="1200" dirty="0" smtClean="0"/>
                <a:t>ime(ns)</a:t>
              </a:r>
              <a:endParaRPr kumimoji="1" lang="ja-JP" altLang="en-US" sz="1200" dirty="0"/>
            </a:p>
          </p:txBody>
        </p:sp>
      </p:grpSp>
      <p:cxnSp>
        <p:nvCxnSpPr>
          <p:cNvPr id="24" name="直線矢印コネクタ 23"/>
          <p:cNvCxnSpPr/>
          <p:nvPr/>
        </p:nvCxnSpPr>
        <p:spPr>
          <a:xfrm>
            <a:off x="2339752" y="1844824"/>
            <a:ext cx="0" cy="1944216"/>
          </a:xfrm>
          <a:prstGeom prst="straightConnector1">
            <a:avLst/>
          </a:prstGeom>
          <a:ln w="2222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4932040" y="2276872"/>
            <a:ext cx="0" cy="792088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004048" y="242088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9552" y="4077072"/>
            <a:ext cx="5423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</a:t>
            </a:r>
            <a:r>
              <a:rPr kumimoji="1" lang="ja-JP" altLang="en-US" dirty="0" smtClean="0"/>
              <a:t>が大きいと振動が確認しやすいので</a:t>
            </a:r>
            <a:endParaRPr kumimoji="1" lang="en-US" altLang="ja-JP" dirty="0" smtClean="0"/>
          </a:p>
          <a:p>
            <a:r>
              <a:rPr lang="ja-JP" altLang="en-US" dirty="0"/>
              <a:t>緑</a:t>
            </a:r>
            <a:r>
              <a:rPr lang="ja-JP" altLang="en-US" dirty="0" smtClean="0"/>
              <a:t>と赤の矢印の方向に</a:t>
            </a:r>
            <a:r>
              <a:rPr lang="en-US" altLang="ja-JP" dirty="0" smtClean="0"/>
              <a:t>γ</a:t>
            </a:r>
            <a:r>
              <a:rPr lang="ja-JP" altLang="en-US" dirty="0" smtClean="0"/>
              <a:t>線検出器を配置</a:t>
            </a:r>
            <a:endParaRPr lang="en-US" altLang="ja-JP" dirty="0" smtClean="0"/>
          </a:p>
          <a:p>
            <a:r>
              <a:rPr kumimoji="1" lang="ja-JP" altLang="en-US" dirty="0"/>
              <a:t>比較の為</a:t>
            </a:r>
            <a:r>
              <a:rPr kumimoji="1" lang="ja-JP" altLang="en-US" dirty="0" smtClean="0"/>
              <a:t>に振動しない青の矢印方向にも検出器を置く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43000"/>
          </a:xfrm>
        </p:spPr>
        <p:txBody>
          <a:bodyPr/>
          <a:lstStyle/>
          <a:p>
            <a:r>
              <a:rPr kumimoji="1" lang="ja-JP" altLang="en-US" dirty="0" smtClean="0"/>
              <a:t>３．装置</a:t>
            </a:r>
            <a:endParaRPr kumimoji="1" lang="ja-JP" altLang="en-US" dirty="0"/>
          </a:p>
        </p:txBody>
      </p:sp>
      <p:pic>
        <p:nvPicPr>
          <p:cNvPr id="4" name="コンテンツ プレースホルダ 3" descr="クロエ上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332656"/>
            <a:ext cx="4529298" cy="3908921"/>
          </a:xfrm>
        </p:spPr>
      </p:pic>
      <p:pic>
        <p:nvPicPr>
          <p:cNvPr id="5" name="図 4" descr="装置の全体図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52760" y="1611536"/>
            <a:ext cx="4470400" cy="3352800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139952" y="4297680"/>
          <a:ext cx="396044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1175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175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NaI</a:t>
                      </a:r>
                      <a:r>
                        <a:rPr kumimoji="1" lang="en-US" altLang="ja-JP" dirty="0" smtClean="0"/>
                        <a:t> </a:t>
                      </a:r>
                      <a:r>
                        <a:rPr kumimoji="1" lang="en-US" altLang="ja-JP" dirty="0" err="1" smtClean="0"/>
                        <a:t>scintillator</a:t>
                      </a:r>
                      <a:r>
                        <a:rPr kumimoji="1" lang="en-US" altLang="ja-JP" dirty="0" smtClean="0"/>
                        <a:t> ×6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175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Plastic </a:t>
                      </a:r>
                      <a:r>
                        <a:rPr kumimoji="1" lang="en-US" altLang="ja-JP" dirty="0" err="1" smtClean="0"/>
                        <a:t>scintillator</a:t>
                      </a:r>
                      <a:r>
                        <a:rPr kumimoji="1" lang="en-US" altLang="ja-JP" dirty="0" smtClean="0"/>
                        <a:t> (</a:t>
                      </a:r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R1398 ASSY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175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シリカパウダー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1754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NdFeB</a:t>
                      </a:r>
                      <a:r>
                        <a:rPr kumimoji="1" lang="ja-JP" altLang="en-US" dirty="0" smtClean="0"/>
                        <a:t>磁石 </a:t>
                      </a:r>
                      <a:r>
                        <a:rPr kumimoji="1" lang="en-US" altLang="ja-JP" dirty="0" smtClean="0"/>
                        <a:t>Φ50 ×5mm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175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Na22 (545keV)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1754">
                <a:tc>
                  <a:txBody>
                    <a:bodyPr/>
                    <a:lstStyle/>
                    <a:p>
                      <a:r>
                        <a:rPr kumimoji="1" lang="en-US" altLang="ja-JP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Mylar(DuPont ,0.125mm) 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クロエ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764704"/>
            <a:ext cx="3692818" cy="3799435"/>
          </a:xfrm>
          <a:prstGeom prst="rect">
            <a:avLst/>
          </a:prstGeom>
        </p:spPr>
      </p:pic>
      <p:pic>
        <p:nvPicPr>
          <p:cNvPr id="6" name="図 5" descr="画像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3779912" cy="3429000"/>
          </a:xfrm>
          <a:prstGeom prst="rect">
            <a:avLst/>
          </a:prstGeom>
        </p:spPr>
      </p:pic>
      <p:pic>
        <p:nvPicPr>
          <p:cNvPr id="7" name="図 6" descr="シリカ容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869160"/>
            <a:ext cx="1845945" cy="146685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H="1">
            <a:off x="2123728" y="2852936"/>
            <a:ext cx="4032448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699792" y="4797152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シリカ容器は真空チューブ</a:t>
            </a:r>
            <a:r>
              <a:rPr lang="en-US" altLang="ja-JP" sz="1600" dirty="0" smtClean="0"/>
              <a:t>(3/4inch)</a:t>
            </a:r>
            <a:r>
              <a:rPr lang="ja-JP" altLang="en-US" sz="1600" dirty="0" smtClean="0"/>
              <a:t>を用い、直接真空引きした。</a:t>
            </a:r>
            <a:endParaRPr lang="en-US" altLang="ja-JP" sz="1600" dirty="0" smtClean="0"/>
          </a:p>
          <a:p>
            <a:r>
              <a:rPr lang="ja-JP" altLang="en-US" sz="1600" dirty="0" smtClean="0"/>
              <a:t>下から</a:t>
            </a:r>
            <a:r>
              <a:rPr lang="en-US" altLang="ja-JP" sz="1600" dirty="0" smtClean="0"/>
              <a:t>β</a:t>
            </a:r>
            <a:r>
              <a:rPr lang="ja-JP" altLang="en-US" sz="1600" dirty="0" smtClean="0"/>
              <a:t>線が透過するように窓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mylar</a:t>
            </a:r>
            <a:r>
              <a:rPr lang="en-US" altLang="ja-JP" sz="1600" dirty="0" smtClean="0"/>
              <a:t>)</a:t>
            </a:r>
            <a:r>
              <a:rPr lang="ja-JP" altLang="en-US" sz="1600" dirty="0" smtClean="0"/>
              <a:t>を作ってある。</a:t>
            </a:r>
            <a:endParaRPr lang="en-US" altLang="ja-JP" sz="1600" dirty="0" smtClean="0"/>
          </a:p>
          <a:p>
            <a:endParaRPr lang="en-US" altLang="ja-JP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4593</TotalTime>
  <Words>633</Words>
  <Application>Microsoft Office PowerPoint</Application>
  <PresentationFormat>画面に合わせる (4:3)</PresentationFormat>
  <Paragraphs>166</Paragraphs>
  <Slides>26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スパイス</vt:lpstr>
      <vt:lpstr>ポジトロニウムの寿命測定による          量子振動の観測</vt:lpstr>
      <vt:lpstr>1.実験の動機</vt:lpstr>
      <vt:lpstr>スライド 3</vt:lpstr>
      <vt:lpstr>スライド 4</vt:lpstr>
      <vt:lpstr>２．理論</vt:lpstr>
      <vt:lpstr>スライド 6</vt:lpstr>
      <vt:lpstr>スライド 7</vt:lpstr>
      <vt:lpstr>３．装置</vt:lpstr>
      <vt:lpstr>スライド 9</vt:lpstr>
      <vt:lpstr>４．回路</vt:lpstr>
      <vt:lpstr>論理回路</vt:lpstr>
      <vt:lpstr>4.予備実験</vt:lpstr>
      <vt:lpstr>スライド 13</vt:lpstr>
      <vt:lpstr>5.解析</vt:lpstr>
      <vt:lpstr>スライド 15</vt:lpstr>
      <vt:lpstr>スライド 16</vt:lpstr>
      <vt:lpstr>6.結果</vt:lpstr>
      <vt:lpstr>スライド 18</vt:lpstr>
      <vt:lpstr>スライド 19</vt:lpstr>
      <vt:lpstr>スライド 20</vt:lpstr>
      <vt:lpstr>測定値と理論値の比較</vt:lpstr>
      <vt:lpstr>スライド 22</vt:lpstr>
      <vt:lpstr>7.考察・改善点</vt:lpstr>
      <vt:lpstr>8.謝辞</vt:lpstr>
      <vt:lpstr>スライド 25</vt:lpstr>
      <vt:lpstr>スライド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ポジトロニウムの寿命測定による          量子振動の観測</dc:title>
  <dc:creator>Shinji</dc:creator>
  <cp:lastModifiedBy>Shinji</cp:lastModifiedBy>
  <cp:revision>223</cp:revision>
  <dcterms:created xsi:type="dcterms:W3CDTF">2014-03-18T06:01:15Z</dcterms:created>
  <dcterms:modified xsi:type="dcterms:W3CDTF">2014-03-24T09:24:18Z</dcterms:modified>
</cp:coreProperties>
</file>