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80625" cy="7559675"/>
  <p:notesSz cx="6400800" cy="86868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6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777457" cy="434055"/>
          </a:xfrm>
          <a:prstGeom prst="rect">
            <a:avLst/>
          </a:prstGeom>
          <a:noFill/>
          <a:ln>
            <a:noFill/>
          </a:ln>
        </p:spPr>
        <p:txBody>
          <a:bodyPr vert="horz" wrap="none" lIns="74394" tIns="37197" rIns="74394" bIns="37197" anchorCtr="0" compatLnSpc="0">
            <a:noAutofit/>
          </a:bodyPr>
          <a:lstStyle/>
          <a:p>
            <a:pPr hangingPunct="0">
              <a:defRPr sz="1400"/>
            </a:pPr>
            <a:endParaRPr lang="en-US" sz="1200"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" name="日付プレースホルダー 2"/>
          <p:cNvSpPr txBox="1">
            <a:spLocks noGrp="1"/>
          </p:cNvSpPr>
          <p:nvPr>
            <p:ph type="dt" sz="quarter" idx="1"/>
          </p:nvPr>
        </p:nvSpPr>
        <p:spPr>
          <a:xfrm>
            <a:off x="3623313" y="0"/>
            <a:ext cx="2777457" cy="434055"/>
          </a:xfrm>
          <a:prstGeom prst="rect">
            <a:avLst/>
          </a:prstGeom>
          <a:noFill/>
          <a:ln>
            <a:noFill/>
          </a:ln>
        </p:spPr>
        <p:txBody>
          <a:bodyPr vert="horz" wrap="none" lIns="74394" tIns="37197" rIns="74394" bIns="37197" anchorCtr="0" compatLnSpc="0">
            <a:noAutofit/>
          </a:bodyPr>
          <a:lstStyle/>
          <a:p>
            <a:pPr algn="r" hangingPunct="0">
              <a:defRPr sz="1400"/>
            </a:pPr>
            <a:endParaRPr lang="en-US" sz="1200"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" name="フッター プレースホルダー 3"/>
          <p:cNvSpPr txBox="1">
            <a:spLocks noGrp="1"/>
          </p:cNvSpPr>
          <p:nvPr>
            <p:ph type="ftr" sz="quarter" idx="2"/>
          </p:nvPr>
        </p:nvSpPr>
        <p:spPr>
          <a:xfrm>
            <a:off x="0" y="8252604"/>
            <a:ext cx="2777457" cy="434055"/>
          </a:xfrm>
          <a:prstGeom prst="rect">
            <a:avLst/>
          </a:prstGeom>
          <a:noFill/>
          <a:ln>
            <a:noFill/>
          </a:ln>
        </p:spPr>
        <p:txBody>
          <a:bodyPr vert="horz" wrap="none" lIns="74394" tIns="37197" rIns="74394" bIns="37197" anchor="b" anchorCtr="0" compatLnSpc="0">
            <a:noAutofit/>
          </a:bodyPr>
          <a:lstStyle/>
          <a:p>
            <a:pPr hangingPunct="0">
              <a:defRPr sz="1400"/>
            </a:pPr>
            <a:endParaRPr lang="en-US" sz="1200"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スライド番号プレースホルダー 4"/>
          <p:cNvSpPr txBox="1">
            <a:spLocks noGrp="1"/>
          </p:cNvSpPr>
          <p:nvPr>
            <p:ph type="sldNum" sz="quarter" idx="3"/>
          </p:nvPr>
        </p:nvSpPr>
        <p:spPr>
          <a:xfrm>
            <a:off x="3623313" y="8252604"/>
            <a:ext cx="2777457" cy="434055"/>
          </a:xfrm>
          <a:prstGeom prst="rect">
            <a:avLst/>
          </a:prstGeom>
          <a:noFill/>
          <a:ln>
            <a:noFill/>
          </a:ln>
        </p:spPr>
        <p:txBody>
          <a:bodyPr vert="horz" wrap="none" lIns="74394" tIns="37197" rIns="74394" bIns="37197" anchor="b" anchorCtr="0" compatLnSpc="0">
            <a:noAutofit/>
          </a:bodyPr>
          <a:lstStyle/>
          <a:p>
            <a:pPr algn="r" hangingPunct="0">
              <a:defRPr sz="1400"/>
            </a:pPr>
            <a:fld id="{E10B280C-F9BA-4218-B184-426C72B12186}" type="slidenum">
              <a:rPr lang="en-US" sz="1200">
                <a:latin typeface="Liberation Sans" pitchFamily="18"/>
                <a:ea typeface="VL Pゴシック" pitchFamily="2"/>
                <a:cs typeface="Lohit Devanagari" pitchFamily="2"/>
              </a:rPr>
              <a:pPr algn="r" hangingPunct="0">
                <a:defRPr sz="1400"/>
              </a:pPr>
              <a:t>‹#›</a:t>
            </a:fld>
            <a:endParaRPr lang="en-US" sz="1200"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7165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60400"/>
            <a:ext cx="4341813" cy="3255963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3"/>
          </p:nvPr>
        </p:nvSpPr>
        <p:spPr>
          <a:xfrm>
            <a:off x="640108" y="4126156"/>
            <a:ext cx="5120555" cy="3908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altLang="ja-JP"/>
          </a:p>
        </p:txBody>
      </p:sp>
      <p:sp>
        <p:nvSpPr>
          <p:cNvPr id="4" name="ヘッダー プレースホルダー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777457" cy="434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200" kern="1200">
                <a:latin typeface="Liberation Serif" pitchFamily="18"/>
                <a:ea typeface="VL Pゴシック" pitchFamily="2"/>
                <a:cs typeface="VL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日付プレースホルダー 4"/>
          <p:cNvSpPr txBox="1">
            <a:spLocks noGrp="1"/>
          </p:cNvSpPr>
          <p:nvPr>
            <p:ph type="dt" idx="1"/>
          </p:nvPr>
        </p:nvSpPr>
        <p:spPr>
          <a:xfrm>
            <a:off x="3623313" y="0"/>
            <a:ext cx="2777457" cy="434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200" kern="1200">
                <a:latin typeface="Liberation Serif" pitchFamily="18"/>
                <a:ea typeface="VL Pゴシック" pitchFamily="2"/>
                <a:cs typeface="VL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フッター プレースホルダー 5"/>
          <p:cNvSpPr txBox="1">
            <a:spLocks noGrp="1"/>
          </p:cNvSpPr>
          <p:nvPr>
            <p:ph type="ftr" sz="quarter" idx="4"/>
          </p:nvPr>
        </p:nvSpPr>
        <p:spPr>
          <a:xfrm>
            <a:off x="0" y="8252604"/>
            <a:ext cx="2777457" cy="434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200" kern="1200">
                <a:latin typeface="Liberation Serif" pitchFamily="18"/>
                <a:ea typeface="VL Pゴシック" pitchFamily="2"/>
                <a:cs typeface="VL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xfrm>
            <a:off x="3623313" y="8252604"/>
            <a:ext cx="2777457" cy="434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200" kern="1200">
                <a:latin typeface="Liberation Serif" pitchFamily="18"/>
                <a:ea typeface="VL Pゴシック" pitchFamily="2"/>
                <a:cs typeface="VL Pゴシック" pitchFamily="2"/>
              </a:defRPr>
            </a:lvl1pPr>
          </a:lstStyle>
          <a:p>
            <a:pPr lvl="0"/>
            <a:fld id="{E37D4DD0-F3A3-4664-B8A4-3BFB8DBA3C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1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altLang="ja-JP" sz="2000" b="0" i="0" u="none" strike="noStrike" kern="1200" cap="none">
        <a:ln>
          <a:noFill/>
        </a:ln>
        <a:latin typeface="Liberation Sans" pitchFamily="18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62FD559-F4A1-4098-9D71-FC115DED48CD}" type="slidenum">
              <a:t>1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441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4113CC3-BFC7-420B-9AE1-71DACFEE2E0F}" type="slidenum">
              <a:t>10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9186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C6686D9-5380-4411-8A1F-DB741A3DA974}" type="slidenum">
              <a:t>11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017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9781349-9B44-4BF6-B426-CB289C3E146D}" type="slidenum">
              <a:t>12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2050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F3E6EED-1FD1-46DD-90DF-29AA2187EC3B}" type="slidenum">
              <a:t>13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158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D8090C-E117-4308-9E30-20ED2C4A9B0E}" type="slidenum">
              <a:t>14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3029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BCE241-D6D5-4F81-AADF-DAB893E5B030}" type="slidenum">
              <a:t>15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789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C90B805-0C31-4B3F-BBEA-21B4479FB3FB}" type="slidenum">
              <a:t>16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7612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1A31AF-C9C9-47A4-B125-236BE0CFB283}" type="slidenum">
              <a:t>17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7618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9363C2B-7693-4F99-A62C-A244107D04E2}" type="slidenum">
              <a:t>18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3726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2A36E33-292B-4E72-B7C6-C1E6058A918A}" type="slidenum">
              <a:t>19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5170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A197857-B030-4165-BF37-5BE2FE3BAEB3}" type="slidenum">
              <a:t>2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791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0E2F3B8-D5EB-49FA-9E7D-1908FC5C536A}" type="slidenum">
              <a:t>20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7814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9A7084D-DB28-4676-8CFB-90D83500FBDF}" type="slidenum">
              <a:t>21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699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B16DDAC-88FC-4AA5-9367-AB0787A9E2CC}" type="slidenum">
              <a:t>22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8738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BC3CD5D-6E93-4925-B5F8-7E11E2EC9DA4}" type="slidenum">
              <a:t>23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7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999132A-87F2-4B3F-98B6-0B331C4D618E}" type="slidenum">
              <a:t>24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7829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B06C64B-D940-4C66-ABCA-A1D6800AB618}" type="slidenum">
              <a:t>25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8877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E17CBF-7A05-42E9-A695-ECF50B7EE10F}" type="slidenum">
              <a:t>26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83646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BFA625F-0930-4663-9791-684FB12F24FA}" type="slidenum">
              <a:t>27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58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5E7588F-B4F8-4F5C-B03C-870D67646C02}" type="slidenum">
              <a:t>3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215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96F27BA-0ECF-4F32-AD8D-3CDD38D685C5}" type="slidenum">
              <a:t>4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497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C4FC314-2EA2-4FB2-9373-AEB7D4BCEA49}" type="slidenum">
              <a:t>5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06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9F7EB34-45A8-439E-841E-D47848113CA9}" type="slidenum">
              <a:t>6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8906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A07113-F528-4583-8231-7791C7E64983}" type="slidenum">
              <a:t>7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793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167236-82EB-44EF-A519-ADD75AB958E0}" type="slidenum">
              <a:t>8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3434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4A48062-37BA-43AD-A594-EF2F78827BD4}" type="slidenum">
              <a:t>9</a:t>
            </a:fld>
            <a:endParaRPr lang="en-US"/>
          </a:p>
        </p:txBody>
      </p:sp>
      <p:sp>
        <p:nvSpPr>
          <p:cNvPr id="2" name="スライド イメージ プレースホルダー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28700" y="660400"/>
            <a:ext cx="4341813" cy="32559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ノート プレースホルダー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83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E6235-3503-4D01-ADE0-CF13E6704A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7E8440-A103-4E99-92D3-29534B8D16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3D2596-A153-48C9-9887-3C587E215A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073C6B-8ED5-4210-96EA-FD521B0B40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A73520-2040-4854-922C-C20C187185A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EB836-AEC6-4C02-B42C-EE0816734E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1900EC-4884-4C0E-AE3F-D41775A9DF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3224BD-11DC-4059-994D-F1536BBEA8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19FBF7-1728-409A-AF92-F471CD98B0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4DF735-9D2D-4BF3-BC56-EB75857F09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3C347E-F9CD-4D4E-902F-A0702BF622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 altLang="ja-JP"/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/>
          </a:p>
        </p:txBody>
      </p:sp>
      <p:sp>
        <p:nvSpPr>
          <p:cNvPr id="4" name="日付プレースホルダー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VL Pゴシック" pitchFamily="2"/>
                <a:cs typeface="VL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フッター プレースホルダー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VL Pゴシック" pitchFamily="2"/>
                <a:cs typeface="VL Pゴシック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スライド番号プレースホルダー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VL Pゴシック" pitchFamily="2"/>
                <a:cs typeface="VL Pゴシック" pitchFamily="2"/>
              </a:defRPr>
            </a:lvl1pPr>
          </a:lstStyle>
          <a:p>
            <a:pPr lvl="0"/>
            <a:fld id="{D9F8BE11-0074-4DC4-A5E5-86C3115E5099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altLang="ja-JP" sz="4400" b="0" i="0" u="none" strike="noStrike" kern="1200" cap="none">
          <a:ln>
            <a:noFill/>
          </a:ln>
          <a:latin typeface="Liberation Sans" pitchFamily="18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n-US" altLang="ja-JP" sz="3200" b="0" i="0" u="none" strike="noStrike" kern="1200" cap="none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576360" y="2697840"/>
            <a:ext cx="9071640" cy="1262160"/>
          </a:xfrm>
        </p:spPr>
        <p:txBody>
          <a:bodyPr/>
          <a:lstStyle/>
          <a:p>
            <a:pPr lvl="0"/>
            <a:r>
              <a:rPr lang="ja-JP" altLang="en-US" sz="3600"/>
              <a:t>ポジトロ二ウムの寿命測定と量子振動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23640" y="5378400"/>
            <a:ext cx="2783520" cy="415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en-US" sz="20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P1 </a:t>
            </a:r>
            <a:r>
              <a:rPr lang="ja-JP" sz="20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岩島 呂帆　杉浦 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ja-JP" altLang="en-US"/>
              <a:t>実験に使用した回路</a:t>
            </a:r>
          </a:p>
        </p:txBody>
      </p:sp>
      <p:sp>
        <p:nvSpPr>
          <p:cNvPr id="3" name="フリーフォーム 2"/>
          <p:cNvSpPr/>
          <p:nvPr/>
        </p:nvSpPr>
        <p:spPr>
          <a:xfrm>
            <a:off x="576000" y="5616000"/>
            <a:ext cx="1080000" cy="1007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6E6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3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NaI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576000" y="1872000"/>
            <a:ext cx="1152000" cy="956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99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/>
            </a:pPr>
            <a:r>
              <a:rPr lang="en-US" sz="3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Ps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8712000" y="3456000"/>
            <a:ext cx="1368000" cy="14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D320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F-ADC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4752000" y="5616000"/>
            <a:ext cx="1152000" cy="1007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FAN IN</a:t>
            </a:r>
          </a:p>
        </p:txBody>
      </p:sp>
      <p:sp>
        <p:nvSpPr>
          <p:cNvPr id="7" name="フリーフォーム 6"/>
          <p:cNvSpPr/>
          <p:nvPr/>
        </p:nvSpPr>
        <p:spPr>
          <a:xfrm>
            <a:off x="4824000" y="3671999"/>
            <a:ext cx="1152000" cy="93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3CA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COIN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5976000" y="-1080000"/>
            <a:ext cx="1152000" cy="93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7272000" y="-1152000"/>
            <a:ext cx="1152000" cy="93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6840000" y="3671999"/>
            <a:ext cx="1152000" cy="93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FF66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GATE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3024000" y="2304000"/>
            <a:ext cx="792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DIS</a:t>
            </a:r>
          </a:p>
        </p:txBody>
      </p:sp>
      <p:sp>
        <p:nvSpPr>
          <p:cNvPr id="12" name="フリーフォーム 11"/>
          <p:cNvSpPr/>
          <p:nvPr/>
        </p:nvSpPr>
        <p:spPr>
          <a:xfrm>
            <a:off x="4392000" y="-1152000"/>
            <a:ext cx="1152000" cy="93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2951999" y="3671999"/>
            <a:ext cx="1152000" cy="93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FF66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GATE</a:t>
            </a:r>
          </a:p>
        </p:txBody>
      </p:sp>
      <p:sp>
        <p:nvSpPr>
          <p:cNvPr id="14" name="フリーフォーム 13"/>
          <p:cNvSpPr/>
          <p:nvPr/>
        </p:nvSpPr>
        <p:spPr>
          <a:xfrm>
            <a:off x="3096000" y="5801760"/>
            <a:ext cx="792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DIS</a:t>
            </a:r>
          </a:p>
        </p:txBody>
      </p:sp>
      <p:sp>
        <p:nvSpPr>
          <p:cNvPr id="15" name="フリーフォーム 14"/>
          <p:cNvSpPr/>
          <p:nvPr/>
        </p:nvSpPr>
        <p:spPr>
          <a:xfrm>
            <a:off x="2015999" y="2304000"/>
            <a:ext cx="720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1944000" y="5976000"/>
            <a:ext cx="720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4176000" y="3960000"/>
            <a:ext cx="503999" cy="36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8" name="フリーフォーム 17"/>
          <p:cNvSpPr/>
          <p:nvPr/>
        </p:nvSpPr>
        <p:spPr>
          <a:xfrm>
            <a:off x="3960000" y="5903999"/>
            <a:ext cx="720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9" name="フリーフォーム 18"/>
          <p:cNvSpPr/>
          <p:nvPr/>
        </p:nvSpPr>
        <p:spPr>
          <a:xfrm flipV="1">
            <a:off x="5112000" y="4824000"/>
            <a:ext cx="503999" cy="72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6048000" y="3960000"/>
            <a:ext cx="720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1" name="フリーフォーム 20"/>
          <p:cNvSpPr/>
          <p:nvPr/>
        </p:nvSpPr>
        <p:spPr>
          <a:xfrm>
            <a:off x="3168000" y="3024000"/>
            <a:ext cx="503999" cy="57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9216000" y="2088000"/>
            <a:ext cx="503999" cy="1007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2015999" y="1944000"/>
            <a:ext cx="7560000" cy="21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4" name="フリーフォーム 23"/>
          <p:cNvSpPr/>
          <p:nvPr/>
        </p:nvSpPr>
        <p:spPr>
          <a:xfrm>
            <a:off x="8063999" y="3960000"/>
            <a:ext cx="576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FF"/>
          </a:solidFill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5" name="直線コネクタ 24"/>
          <p:cNvSpPr/>
          <p:nvPr/>
        </p:nvSpPr>
        <p:spPr>
          <a:xfrm flipV="1">
            <a:off x="6192000" y="3528000"/>
            <a:ext cx="0" cy="3240000"/>
          </a:xfrm>
          <a:prstGeom prst="line">
            <a:avLst/>
          </a:prstGeom>
          <a:noFill/>
          <a:ln w="0">
            <a:solidFill>
              <a:srgbClr val="C5000B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6" name="直線コネクタ 25"/>
          <p:cNvSpPr/>
          <p:nvPr/>
        </p:nvSpPr>
        <p:spPr>
          <a:xfrm>
            <a:off x="4392000" y="3528000"/>
            <a:ext cx="1800000" cy="0"/>
          </a:xfrm>
          <a:prstGeom prst="line">
            <a:avLst/>
          </a:prstGeom>
          <a:noFill/>
          <a:ln w="0">
            <a:solidFill>
              <a:srgbClr val="C5000B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7" name="直線コネクタ 26"/>
          <p:cNvSpPr/>
          <p:nvPr/>
        </p:nvSpPr>
        <p:spPr>
          <a:xfrm>
            <a:off x="4392000" y="3528000"/>
            <a:ext cx="0" cy="3240000"/>
          </a:xfrm>
          <a:prstGeom prst="line">
            <a:avLst/>
          </a:prstGeom>
          <a:noFill/>
          <a:ln w="0">
            <a:solidFill>
              <a:srgbClr val="C5000B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8" name="直線コネクタ 27"/>
          <p:cNvSpPr/>
          <p:nvPr/>
        </p:nvSpPr>
        <p:spPr>
          <a:xfrm>
            <a:off x="4392000" y="6768000"/>
            <a:ext cx="1800000" cy="0"/>
          </a:xfrm>
          <a:prstGeom prst="line">
            <a:avLst/>
          </a:prstGeom>
          <a:noFill/>
          <a:ln w="0">
            <a:solidFill>
              <a:srgbClr val="C5000B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ja-JP" altLang="en-US"/>
              <a:t>信号の概念図</a:t>
            </a:r>
          </a:p>
        </p:txBody>
      </p:sp>
      <p:sp>
        <p:nvSpPr>
          <p:cNvPr id="3" name="直線コネクタ 2"/>
          <p:cNvSpPr/>
          <p:nvPr/>
        </p:nvSpPr>
        <p:spPr>
          <a:xfrm>
            <a:off x="864000" y="1944000"/>
            <a:ext cx="7704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720000" sp="100000"/>
              <a:ds d="720000" sp="100000"/>
              <a:ds d="575433" sp="100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" name="直線コネクタ 3"/>
          <p:cNvSpPr/>
          <p:nvPr/>
        </p:nvSpPr>
        <p:spPr>
          <a:xfrm>
            <a:off x="864000" y="6336000"/>
            <a:ext cx="7992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直線コネクタ 4"/>
          <p:cNvSpPr/>
          <p:nvPr/>
        </p:nvSpPr>
        <p:spPr>
          <a:xfrm>
            <a:off x="864000" y="6336000"/>
            <a:ext cx="1080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" name="直線コネクタ 5"/>
          <p:cNvSpPr/>
          <p:nvPr/>
        </p:nvSpPr>
        <p:spPr>
          <a:xfrm>
            <a:off x="1944000" y="6336000"/>
            <a:ext cx="0" cy="1007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直線コネクタ 6"/>
          <p:cNvSpPr/>
          <p:nvPr/>
        </p:nvSpPr>
        <p:spPr>
          <a:xfrm>
            <a:off x="1944000" y="7343999"/>
            <a:ext cx="1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088000" y="6336000"/>
            <a:ext cx="0" cy="100799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直線コネクタ 8"/>
          <p:cNvSpPr/>
          <p:nvPr/>
        </p:nvSpPr>
        <p:spPr>
          <a:xfrm>
            <a:off x="2088000" y="6336000"/>
            <a:ext cx="6768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0" name="直線コネクタ 9"/>
          <p:cNvSpPr/>
          <p:nvPr/>
        </p:nvSpPr>
        <p:spPr>
          <a:xfrm flipV="1">
            <a:off x="1944000" y="1728000"/>
            <a:ext cx="0" cy="4608000"/>
          </a:xfrm>
          <a:prstGeom prst="line">
            <a:avLst/>
          </a:prstGeom>
          <a:noFill/>
          <a:ln w="0">
            <a:solidFill>
              <a:srgbClr val="FFCC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1" name="直線コネクタ 10"/>
          <p:cNvSpPr/>
          <p:nvPr/>
        </p:nvSpPr>
        <p:spPr>
          <a:xfrm>
            <a:off x="864000" y="1944000"/>
            <a:ext cx="1368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2" name="直線コネクタ 11"/>
          <p:cNvSpPr/>
          <p:nvPr/>
        </p:nvSpPr>
        <p:spPr>
          <a:xfrm>
            <a:off x="2232000" y="1944000"/>
            <a:ext cx="216000" cy="79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3" name="直線コネクタ 12"/>
          <p:cNvSpPr/>
          <p:nvPr/>
        </p:nvSpPr>
        <p:spPr>
          <a:xfrm flipV="1">
            <a:off x="2448000" y="1944000"/>
            <a:ext cx="1223999" cy="79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4" name="直線コネクタ 13"/>
          <p:cNvSpPr/>
          <p:nvPr/>
        </p:nvSpPr>
        <p:spPr>
          <a:xfrm>
            <a:off x="3671999" y="1944000"/>
            <a:ext cx="48960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2015999" y="5400000"/>
            <a:ext cx="6192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900 ns</a:t>
            </a:r>
          </a:p>
        </p:txBody>
      </p:sp>
      <p:sp>
        <p:nvSpPr>
          <p:cNvPr id="16" name="フリーフォーム 15"/>
          <p:cNvSpPr/>
          <p:nvPr/>
        </p:nvSpPr>
        <p:spPr>
          <a:xfrm>
            <a:off x="2304000" y="2880000"/>
            <a:ext cx="864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50 ns</a:t>
            </a:r>
          </a:p>
        </p:txBody>
      </p:sp>
      <p:sp>
        <p:nvSpPr>
          <p:cNvPr id="17" name="直線コネクタ 16"/>
          <p:cNvSpPr/>
          <p:nvPr/>
        </p:nvSpPr>
        <p:spPr>
          <a:xfrm>
            <a:off x="2376000" y="3240000"/>
            <a:ext cx="0" cy="21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8" name="直線コネクタ 17"/>
          <p:cNvSpPr/>
          <p:nvPr/>
        </p:nvSpPr>
        <p:spPr>
          <a:xfrm>
            <a:off x="2376000" y="4320000"/>
            <a:ext cx="21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2592000" y="4176000"/>
            <a:ext cx="540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(FADCのTriggerへ)</a:t>
            </a:r>
          </a:p>
        </p:txBody>
      </p:sp>
      <p:sp>
        <p:nvSpPr>
          <p:cNvPr id="20" name="フリーフォーム 19"/>
          <p:cNvSpPr/>
          <p:nvPr/>
        </p:nvSpPr>
        <p:spPr>
          <a:xfrm>
            <a:off x="360000" y="5400000"/>
            <a:ext cx="1224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PS→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GATE</a:t>
            </a:r>
          </a:p>
        </p:txBody>
      </p:sp>
      <p:sp>
        <p:nvSpPr>
          <p:cNvPr id="21" name="フリーフォーム 20"/>
          <p:cNvSpPr/>
          <p:nvPr/>
        </p:nvSpPr>
        <p:spPr>
          <a:xfrm>
            <a:off x="360000" y="2304000"/>
            <a:ext cx="1224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NaI→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FAN IN</a:t>
            </a:r>
          </a:p>
        </p:txBody>
      </p:sp>
      <p:sp>
        <p:nvSpPr>
          <p:cNvPr id="22" name="フリーフォーム 21"/>
          <p:cNvSpPr/>
          <p:nvPr/>
        </p:nvSpPr>
        <p:spPr>
          <a:xfrm>
            <a:off x="432000" y="3960000"/>
            <a:ext cx="1224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COIN→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GATE</a:t>
            </a:r>
          </a:p>
        </p:txBody>
      </p:sp>
      <p:sp>
        <p:nvSpPr>
          <p:cNvPr id="23" name="直線コネクタ 22"/>
          <p:cNvSpPr/>
          <p:nvPr/>
        </p:nvSpPr>
        <p:spPr>
          <a:xfrm flipV="1">
            <a:off x="1152000" y="4752000"/>
            <a:ext cx="0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4" name="直線コネクタ 23"/>
          <p:cNvSpPr/>
          <p:nvPr/>
        </p:nvSpPr>
        <p:spPr>
          <a:xfrm>
            <a:off x="1152000" y="3024000"/>
            <a:ext cx="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ja-JP" altLang="en-US"/>
              <a:t>余計な</a:t>
            </a:r>
            <a:r>
              <a:rPr lang="en-US" altLang="ja-JP"/>
              <a:t>COINCIDENCE</a:t>
            </a:r>
          </a:p>
        </p:txBody>
      </p:sp>
      <p:sp>
        <p:nvSpPr>
          <p:cNvPr id="3" name="直線コネクタ 2"/>
          <p:cNvSpPr/>
          <p:nvPr/>
        </p:nvSpPr>
        <p:spPr>
          <a:xfrm>
            <a:off x="864000" y="1944000"/>
            <a:ext cx="7704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720000" sp="100000"/>
              <a:ds d="720000" sp="100000"/>
              <a:ds d="575433" sp="100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" name="直線コネクタ 3"/>
          <p:cNvSpPr/>
          <p:nvPr/>
        </p:nvSpPr>
        <p:spPr>
          <a:xfrm>
            <a:off x="864000" y="6336000"/>
            <a:ext cx="7992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直線コネクタ 4"/>
          <p:cNvSpPr/>
          <p:nvPr/>
        </p:nvSpPr>
        <p:spPr>
          <a:xfrm>
            <a:off x="864000" y="6336000"/>
            <a:ext cx="3240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" name="直線コネクタ 5"/>
          <p:cNvSpPr/>
          <p:nvPr/>
        </p:nvSpPr>
        <p:spPr>
          <a:xfrm>
            <a:off x="4104000" y="6336000"/>
            <a:ext cx="0" cy="1007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直線コネクタ 6"/>
          <p:cNvSpPr/>
          <p:nvPr/>
        </p:nvSpPr>
        <p:spPr>
          <a:xfrm>
            <a:off x="4104000" y="7343999"/>
            <a:ext cx="1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4248000" y="6336000"/>
            <a:ext cx="0" cy="1007999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直線コネクタ 8"/>
          <p:cNvSpPr/>
          <p:nvPr/>
        </p:nvSpPr>
        <p:spPr>
          <a:xfrm>
            <a:off x="4248000" y="6336000"/>
            <a:ext cx="4608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0" name="直線コネクタ 9"/>
          <p:cNvSpPr/>
          <p:nvPr/>
        </p:nvSpPr>
        <p:spPr>
          <a:xfrm flipV="1">
            <a:off x="4104000" y="1800000"/>
            <a:ext cx="0" cy="4608000"/>
          </a:xfrm>
          <a:prstGeom prst="line">
            <a:avLst/>
          </a:prstGeom>
          <a:noFill/>
          <a:ln w="0">
            <a:solidFill>
              <a:srgbClr val="FFCC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1" name="直線コネクタ 10"/>
          <p:cNvSpPr/>
          <p:nvPr/>
        </p:nvSpPr>
        <p:spPr>
          <a:xfrm>
            <a:off x="864000" y="1944000"/>
            <a:ext cx="1512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2" name="直線コネクタ 11"/>
          <p:cNvSpPr/>
          <p:nvPr/>
        </p:nvSpPr>
        <p:spPr>
          <a:xfrm>
            <a:off x="2376000" y="1944000"/>
            <a:ext cx="288000" cy="79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3" name="直線コネクタ 12"/>
          <p:cNvSpPr/>
          <p:nvPr/>
        </p:nvSpPr>
        <p:spPr>
          <a:xfrm flipV="1">
            <a:off x="2664000" y="1944000"/>
            <a:ext cx="1224000" cy="79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4" name="直線コネクタ 13"/>
          <p:cNvSpPr/>
          <p:nvPr/>
        </p:nvSpPr>
        <p:spPr>
          <a:xfrm>
            <a:off x="3888000" y="1944000"/>
            <a:ext cx="468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4176000" y="5400000"/>
            <a:ext cx="5903999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900 ns</a:t>
            </a:r>
          </a:p>
        </p:txBody>
      </p:sp>
      <p:sp>
        <p:nvSpPr>
          <p:cNvPr id="16" name="フリーフォーム 15"/>
          <p:cNvSpPr/>
          <p:nvPr/>
        </p:nvSpPr>
        <p:spPr>
          <a:xfrm>
            <a:off x="2448000" y="2880000"/>
            <a:ext cx="72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50 ns</a:t>
            </a:r>
          </a:p>
        </p:txBody>
      </p:sp>
      <p:sp>
        <p:nvSpPr>
          <p:cNvPr id="17" name="直線コネクタ 16"/>
          <p:cNvSpPr/>
          <p:nvPr/>
        </p:nvSpPr>
        <p:spPr>
          <a:xfrm>
            <a:off x="4248000" y="3240000"/>
            <a:ext cx="0" cy="21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8" name="直線コネクタ 17"/>
          <p:cNvSpPr/>
          <p:nvPr/>
        </p:nvSpPr>
        <p:spPr>
          <a:xfrm>
            <a:off x="4248000" y="4320000"/>
            <a:ext cx="21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4464000" y="4176000"/>
            <a:ext cx="540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(FADCのTriggerへ)</a:t>
            </a:r>
          </a:p>
        </p:txBody>
      </p:sp>
      <p:sp>
        <p:nvSpPr>
          <p:cNvPr id="20" name="フリーフォーム 19"/>
          <p:cNvSpPr/>
          <p:nvPr/>
        </p:nvSpPr>
        <p:spPr>
          <a:xfrm>
            <a:off x="360000" y="5400000"/>
            <a:ext cx="1224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PS→</a:t>
            </a:r>
          </a:p>
          <a:p>
            <a:pPr lvl="0" algn="ctr" rtl="0" hangingPunct="0">
              <a:buNone/>
              <a:tabLst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GATE</a:t>
            </a:r>
          </a:p>
        </p:txBody>
      </p:sp>
      <p:sp>
        <p:nvSpPr>
          <p:cNvPr id="21" name="フリーフォーム 20"/>
          <p:cNvSpPr/>
          <p:nvPr/>
        </p:nvSpPr>
        <p:spPr>
          <a:xfrm>
            <a:off x="360000" y="2304000"/>
            <a:ext cx="1224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NaI→</a:t>
            </a:r>
          </a:p>
          <a:p>
            <a:pPr lvl="0" algn="ctr" rtl="0" hangingPunct="0">
              <a:buNone/>
              <a:tabLst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FAN IN</a:t>
            </a:r>
          </a:p>
        </p:txBody>
      </p:sp>
      <p:sp>
        <p:nvSpPr>
          <p:cNvPr id="22" name="フリーフォーム 21"/>
          <p:cNvSpPr/>
          <p:nvPr/>
        </p:nvSpPr>
        <p:spPr>
          <a:xfrm>
            <a:off x="432000" y="3960000"/>
            <a:ext cx="1224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COIN→</a:t>
            </a:r>
          </a:p>
          <a:p>
            <a:pPr lvl="0" algn="ctr" rtl="0" hangingPunct="0">
              <a:buNone/>
              <a:tabLst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GATE</a:t>
            </a:r>
          </a:p>
        </p:txBody>
      </p:sp>
      <p:sp>
        <p:nvSpPr>
          <p:cNvPr id="23" name="直線コネクタ 22"/>
          <p:cNvSpPr/>
          <p:nvPr/>
        </p:nvSpPr>
        <p:spPr>
          <a:xfrm flipV="1">
            <a:off x="1152000" y="4752000"/>
            <a:ext cx="0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4" name="直線コネクタ 23"/>
          <p:cNvSpPr/>
          <p:nvPr/>
        </p:nvSpPr>
        <p:spPr>
          <a:xfrm>
            <a:off x="1152000" y="3024000"/>
            <a:ext cx="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3456000" y="2880000"/>
            <a:ext cx="792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50 ns</a:t>
            </a:r>
          </a:p>
        </p:txBody>
      </p:sp>
      <p:sp>
        <p:nvSpPr>
          <p:cNvPr id="26" name="直線コネクタ 25"/>
          <p:cNvSpPr/>
          <p:nvPr/>
        </p:nvSpPr>
        <p:spPr>
          <a:xfrm flipH="1">
            <a:off x="2088000" y="2520000"/>
            <a:ext cx="288000" cy="360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7" name="直線コネクタ 26"/>
          <p:cNvSpPr/>
          <p:nvPr/>
        </p:nvSpPr>
        <p:spPr>
          <a:xfrm>
            <a:off x="2088000" y="2880000"/>
            <a:ext cx="0" cy="2232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8" name="直線コネクタ 27"/>
          <p:cNvSpPr/>
          <p:nvPr/>
        </p:nvSpPr>
        <p:spPr>
          <a:xfrm flipH="1">
            <a:off x="3240000" y="7056000"/>
            <a:ext cx="648000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9" name="直線コネクタ 28"/>
          <p:cNvSpPr/>
          <p:nvPr/>
        </p:nvSpPr>
        <p:spPr>
          <a:xfrm>
            <a:off x="2088000" y="5760000"/>
            <a:ext cx="1152000" cy="1296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0" name="フリーフォーム 29"/>
          <p:cNvSpPr/>
          <p:nvPr/>
        </p:nvSpPr>
        <p:spPr>
          <a:xfrm>
            <a:off x="2015999" y="5256000"/>
            <a:ext cx="1655999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3333"/>
                </a:solidFill>
              </a:defRPr>
            </a:pPr>
            <a:r>
              <a:rPr lang="ja-JP" sz="1800" b="0" i="0" u="none" strike="noStrike" kern="1200" cap="none">
                <a:ln>
                  <a:noFill/>
                </a:ln>
                <a:solidFill>
                  <a:srgbClr val="FF3333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関係ないEvent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503999" y="216000"/>
            <a:ext cx="9071640" cy="1262160"/>
          </a:xfrm>
        </p:spPr>
        <p:txBody>
          <a:bodyPr/>
          <a:lstStyle/>
          <a:p>
            <a:pPr lvl="0"/>
            <a:r>
              <a:rPr lang="ja-JP" altLang="en-US"/>
              <a:t>改善した回路の詳細</a:t>
            </a:r>
          </a:p>
        </p:txBody>
      </p:sp>
      <p:sp>
        <p:nvSpPr>
          <p:cNvPr id="3" name="フリーフォーム 2"/>
          <p:cNvSpPr/>
          <p:nvPr/>
        </p:nvSpPr>
        <p:spPr>
          <a:xfrm>
            <a:off x="216000" y="1872000"/>
            <a:ext cx="1368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3200" b="0" i="0" u="none" strike="noStrike" kern="1200" cap="none">
                <a:ln>
                  <a:noFill/>
                </a:ln>
                <a:solidFill>
                  <a:srgbClr val="FF00CC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（</a:t>
            </a:r>
            <a:r>
              <a:rPr lang="en-US" sz="3200" b="0" i="0" u="none" strike="noStrike" kern="1200" cap="none">
                <a:ln>
                  <a:noFill/>
                </a:ln>
                <a:solidFill>
                  <a:srgbClr val="FF00CC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PS</a:t>
            </a:r>
            <a:r>
              <a:rPr lang="ja-JP" sz="3200" b="0" i="0" u="none" strike="noStrike" kern="1200" cap="none">
                <a:ln>
                  <a:noFill/>
                </a:ln>
                <a:solidFill>
                  <a:srgbClr val="FF00CC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）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1800000" y="6048000"/>
            <a:ext cx="1368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FAN IN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1800000" y="4031999"/>
            <a:ext cx="1368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GATE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4248000" y="4031999"/>
            <a:ext cx="1296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GATE</a:t>
            </a:r>
          </a:p>
        </p:txBody>
      </p:sp>
      <p:sp>
        <p:nvSpPr>
          <p:cNvPr id="7" name="直線コネクタ 6"/>
          <p:cNvSpPr/>
          <p:nvPr/>
        </p:nvSpPr>
        <p:spPr>
          <a:xfrm flipH="1">
            <a:off x="3384000" y="4464000"/>
            <a:ext cx="647999" cy="0"/>
          </a:xfrm>
          <a:prstGeom prst="line">
            <a:avLst/>
          </a:prstGeom>
          <a:noFill/>
          <a:ln w="0">
            <a:solidFill>
              <a:srgbClr val="FF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 flipV="1">
            <a:off x="2592000" y="4896000"/>
            <a:ext cx="0" cy="10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直線コネクタ 8"/>
          <p:cNvSpPr/>
          <p:nvPr/>
        </p:nvSpPr>
        <p:spPr>
          <a:xfrm>
            <a:off x="2592000" y="5472000"/>
            <a:ext cx="201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0" name="直線コネクタ 9"/>
          <p:cNvSpPr/>
          <p:nvPr/>
        </p:nvSpPr>
        <p:spPr>
          <a:xfrm flipV="1">
            <a:off x="4608000" y="4824000"/>
            <a:ext cx="0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1728000" y="2448000"/>
            <a:ext cx="1440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CC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COIN</a:t>
            </a:r>
          </a:p>
        </p:txBody>
      </p:sp>
      <p:sp>
        <p:nvSpPr>
          <p:cNvPr id="12" name="直線コネクタ 11"/>
          <p:cNvSpPr/>
          <p:nvPr/>
        </p:nvSpPr>
        <p:spPr>
          <a:xfrm flipV="1">
            <a:off x="2592000" y="3240000"/>
            <a:ext cx="0" cy="79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3" name="直線コネクタ 12"/>
          <p:cNvSpPr/>
          <p:nvPr/>
        </p:nvSpPr>
        <p:spPr>
          <a:xfrm>
            <a:off x="360000" y="2808000"/>
            <a:ext cx="1368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3311999" y="3960000"/>
            <a:ext cx="792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FF3333"/>
                </a:solidFill>
              </a:defRPr>
            </a:pPr>
            <a:r>
              <a:rPr lang="en-US" sz="1800" b="0" i="0" u="none" strike="noStrike" kern="1200" cap="none">
                <a:ln>
                  <a:noFill/>
                </a:ln>
                <a:solidFill>
                  <a:srgbClr val="FF3333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VETO</a:t>
            </a:r>
          </a:p>
        </p:txBody>
      </p:sp>
      <p:sp>
        <p:nvSpPr>
          <p:cNvPr id="15" name="直線コネクタ 14"/>
          <p:cNvSpPr/>
          <p:nvPr/>
        </p:nvSpPr>
        <p:spPr>
          <a:xfrm>
            <a:off x="6336000" y="6048000"/>
            <a:ext cx="2376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720000" sp="100000"/>
              <a:ds d="720000" sp="100000"/>
              <a:ds d="575433" sp="100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6" name="直線コネクタ 15"/>
          <p:cNvSpPr/>
          <p:nvPr/>
        </p:nvSpPr>
        <p:spPr>
          <a:xfrm>
            <a:off x="6336000" y="4824000"/>
            <a:ext cx="2304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720000" sp="100000"/>
              <a:ds d="720000" sp="100000"/>
              <a:ds d="575433" sp="100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7" name="直線コネクタ 16"/>
          <p:cNvSpPr/>
          <p:nvPr/>
        </p:nvSpPr>
        <p:spPr>
          <a:xfrm>
            <a:off x="6336000" y="3671999"/>
            <a:ext cx="2304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8" name="直線コネクタ 17"/>
          <p:cNvSpPr/>
          <p:nvPr/>
        </p:nvSpPr>
        <p:spPr>
          <a:xfrm>
            <a:off x="6336000" y="6048000"/>
            <a:ext cx="720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9" name="直線コネクタ 18"/>
          <p:cNvSpPr/>
          <p:nvPr/>
        </p:nvSpPr>
        <p:spPr>
          <a:xfrm>
            <a:off x="7056000" y="6048000"/>
            <a:ext cx="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0" name="直線コネクタ 19"/>
          <p:cNvSpPr/>
          <p:nvPr/>
        </p:nvSpPr>
        <p:spPr>
          <a:xfrm>
            <a:off x="7056000" y="6912000"/>
            <a:ext cx="21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1" name="直線コネクタ 20"/>
          <p:cNvSpPr/>
          <p:nvPr/>
        </p:nvSpPr>
        <p:spPr>
          <a:xfrm flipV="1">
            <a:off x="7272000" y="6048000"/>
            <a:ext cx="0" cy="864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2" name="直線コネクタ 21"/>
          <p:cNvSpPr/>
          <p:nvPr/>
        </p:nvSpPr>
        <p:spPr>
          <a:xfrm>
            <a:off x="7272000" y="6048000"/>
            <a:ext cx="360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3" name="直線コネクタ 22"/>
          <p:cNvSpPr/>
          <p:nvPr/>
        </p:nvSpPr>
        <p:spPr>
          <a:xfrm>
            <a:off x="7632000" y="6048000"/>
            <a:ext cx="0" cy="864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4" name="直線コネクタ 23"/>
          <p:cNvSpPr/>
          <p:nvPr/>
        </p:nvSpPr>
        <p:spPr>
          <a:xfrm>
            <a:off x="7632000" y="6912000"/>
            <a:ext cx="216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5" name="直線コネクタ 24"/>
          <p:cNvSpPr/>
          <p:nvPr/>
        </p:nvSpPr>
        <p:spPr>
          <a:xfrm flipV="1">
            <a:off x="7848000" y="6048000"/>
            <a:ext cx="0" cy="86400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6" name="直線コネクタ 25"/>
          <p:cNvSpPr/>
          <p:nvPr/>
        </p:nvSpPr>
        <p:spPr>
          <a:xfrm>
            <a:off x="7848000" y="6048000"/>
            <a:ext cx="864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7" name="直線コネクタ 26"/>
          <p:cNvSpPr/>
          <p:nvPr/>
        </p:nvSpPr>
        <p:spPr>
          <a:xfrm flipV="1">
            <a:off x="7056000" y="3024000"/>
            <a:ext cx="0" cy="3024000"/>
          </a:xfrm>
          <a:prstGeom prst="line">
            <a:avLst/>
          </a:prstGeom>
          <a:noFill/>
          <a:ln w="0">
            <a:solidFill>
              <a:srgbClr val="FF9900"/>
            </a:solidFill>
            <a:custDash>
              <a:ds d="197000" sp="197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8" name="直線コネクタ 27"/>
          <p:cNvSpPr/>
          <p:nvPr/>
        </p:nvSpPr>
        <p:spPr>
          <a:xfrm>
            <a:off x="6336000" y="4824000"/>
            <a:ext cx="792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9" name="直線コネクタ 28"/>
          <p:cNvSpPr/>
          <p:nvPr/>
        </p:nvSpPr>
        <p:spPr>
          <a:xfrm>
            <a:off x="7128000" y="4824000"/>
            <a:ext cx="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0" name="直線コネクタ 29"/>
          <p:cNvSpPr/>
          <p:nvPr/>
        </p:nvSpPr>
        <p:spPr>
          <a:xfrm>
            <a:off x="7128000" y="5688000"/>
            <a:ext cx="1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1" name="直線コネクタ 30"/>
          <p:cNvSpPr/>
          <p:nvPr/>
        </p:nvSpPr>
        <p:spPr>
          <a:xfrm flipV="1">
            <a:off x="7272000" y="4824000"/>
            <a:ext cx="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2" name="直線コネクタ 31"/>
          <p:cNvSpPr/>
          <p:nvPr/>
        </p:nvSpPr>
        <p:spPr>
          <a:xfrm>
            <a:off x="7272000" y="4824000"/>
            <a:ext cx="431999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3" name="直線コネクタ 32"/>
          <p:cNvSpPr/>
          <p:nvPr/>
        </p:nvSpPr>
        <p:spPr>
          <a:xfrm>
            <a:off x="7703999" y="4824000"/>
            <a:ext cx="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4" name="直線コネクタ 33"/>
          <p:cNvSpPr/>
          <p:nvPr/>
        </p:nvSpPr>
        <p:spPr>
          <a:xfrm>
            <a:off x="7703999" y="5688000"/>
            <a:ext cx="1440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5" name="直線コネクタ 34"/>
          <p:cNvSpPr/>
          <p:nvPr/>
        </p:nvSpPr>
        <p:spPr>
          <a:xfrm flipV="1">
            <a:off x="7848000" y="4824000"/>
            <a:ext cx="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6" name="直線コネクタ 35"/>
          <p:cNvSpPr/>
          <p:nvPr/>
        </p:nvSpPr>
        <p:spPr>
          <a:xfrm>
            <a:off x="7848000" y="4824000"/>
            <a:ext cx="792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7" name="直線コネクタ 36"/>
          <p:cNvSpPr/>
          <p:nvPr/>
        </p:nvSpPr>
        <p:spPr>
          <a:xfrm>
            <a:off x="6336000" y="3671999"/>
            <a:ext cx="1152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8" name="直線コネクタ 37"/>
          <p:cNvSpPr/>
          <p:nvPr/>
        </p:nvSpPr>
        <p:spPr>
          <a:xfrm>
            <a:off x="7488000" y="3671999"/>
            <a:ext cx="0" cy="864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9" name="直線コネクタ 38"/>
          <p:cNvSpPr/>
          <p:nvPr/>
        </p:nvSpPr>
        <p:spPr>
          <a:xfrm>
            <a:off x="7488000" y="4536000"/>
            <a:ext cx="1296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0" name="直線コネクタ 39"/>
          <p:cNvSpPr/>
          <p:nvPr/>
        </p:nvSpPr>
        <p:spPr>
          <a:xfrm>
            <a:off x="7848000" y="4392000"/>
            <a:ext cx="0" cy="432000"/>
          </a:xfrm>
          <a:prstGeom prst="line">
            <a:avLst/>
          </a:prstGeom>
          <a:noFill/>
          <a:ln w="0">
            <a:solidFill>
              <a:srgbClr val="FF33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1" name="直線コネクタ 40"/>
          <p:cNvSpPr/>
          <p:nvPr/>
        </p:nvSpPr>
        <p:spPr>
          <a:xfrm>
            <a:off x="7560000" y="5040000"/>
            <a:ext cx="576000" cy="576000"/>
          </a:xfrm>
          <a:prstGeom prst="line">
            <a:avLst/>
          </a:prstGeom>
          <a:noFill/>
          <a:ln w="19080">
            <a:solidFill>
              <a:srgbClr val="FF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2" name="直線コネクタ 41"/>
          <p:cNvSpPr/>
          <p:nvPr/>
        </p:nvSpPr>
        <p:spPr>
          <a:xfrm flipH="1">
            <a:off x="7560000" y="5040000"/>
            <a:ext cx="576000" cy="576000"/>
          </a:xfrm>
          <a:prstGeom prst="line">
            <a:avLst/>
          </a:prstGeom>
          <a:noFill/>
          <a:ln w="12600">
            <a:solidFill>
              <a:srgbClr val="FF0000"/>
            </a:solidFill>
            <a:prstDash val="solid"/>
          </a:ln>
        </p:spPr>
        <p:txBody>
          <a:bodyPr vert="horz" wrap="none" lIns="96120" tIns="51120" rIns="96120" bIns="511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3" name="フリーフォーム 42"/>
          <p:cNvSpPr/>
          <p:nvPr/>
        </p:nvSpPr>
        <p:spPr>
          <a:xfrm>
            <a:off x="8784000" y="6263999"/>
            <a:ext cx="1007999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FAN IN</a:t>
            </a:r>
          </a:p>
        </p:txBody>
      </p:sp>
      <p:sp>
        <p:nvSpPr>
          <p:cNvPr id="44" name="フリーフォーム 43"/>
          <p:cNvSpPr/>
          <p:nvPr/>
        </p:nvSpPr>
        <p:spPr>
          <a:xfrm>
            <a:off x="1800000" y="4031999"/>
            <a:ext cx="1368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GATE</a:t>
            </a:r>
          </a:p>
        </p:txBody>
      </p:sp>
      <p:sp>
        <p:nvSpPr>
          <p:cNvPr id="45" name="フリーフォーム 44"/>
          <p:cNvSpPr/>
          <p:nvPr/>
        </p:nvSpPr>
        <p:spPr>
          <a:xfrm>
            <a:off x="8784000" y="5112000"/>
            <a:ext cx="936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FF6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GATE</a:t>
            </a:r>
          </a:p>
        </p:txBody>
      </p:sp>
      <p:sp>
        <p:nvSpPr>
          <p:cNvPr id="46" name="フリーフォーム 45"/>
          <p:cNvSpPr/>
          <p:nvPr/>
        </p:nvSpPr>
        <p:spPr>
          <a:xfrm>
            <a:off x="8784000" y="3816000"/>
            <a:ext cx="936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solidFill>
                  <a:srgbClr val="FF0000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VETO</a:t>
            </a:r>
          </a:p>
        </p:txBody>
      </p:sp>
      <p:sp>
        <p:nvSpPr>
          <p:cNvPr id="47" name="フリーフォーム 46"/>
          <p:cNvSpPr/>
          <p:nvPr/>
        </p:nvSpPr>
        <p:spPr>
          <a:xfrm>
            <a:off x="144000" y="4248000"/>
            <a:ext cx="1224000" cy="122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Delay 50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Width 50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(ns)</a:t>
            </a:r>
          </a:p>
        </p:txBody>
      </p:sp>
      <p:sp>
        <p:nvSpPr>
          <p:cNvPr id="48" name="直線コネクタ 47"/>
          <p:cNvSpPr/>
          <p:nvPr/>
        </p:nvSpPr>
        <p:spPr>
          <a:xfrm>
            <a:off x="1368000" y="4896000"/>
            <a:ext cx="21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9" name="直線コネクタ 48"/>
          <p:cNvSpPr/>
          <p:nvPr/>
        </p:nvSpPr>
        <p:spPr>
          <a:xfrm flipV="1">
            <a:off x="1584000" y="4536000"/>
            <a:ext cx="14400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0" name="フリーフォーム 49"/>
          <p:cNvSpPr/>
          <p:nvPr/>
        </p:nvSpPr>
        <p:spPr>
          <a:xfrm>
            <a:off x="4464000" y="2232000"/>
            <a:ext cx="1224000" cy="122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Delay 150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Width 900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(ns)</a:t>
            </a:r>
          </a:p>
        </p:txBody>
      </p:sp>
      <p:sp>
        <p:nvSpPr>
          <p:cNvPr id="51" name="直線コネクタ 50"/>
          <p:cNvSpPr/>
          <p:nvPr/>
        </p:nvSpPr>
        <p:spPr>
          <a:xfrm>
            <a:off x="5112000" y="3456000"/>
            <a:ext cx="0" cy="28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2" name="直線コネクタ 51"/>
          <p:cNvSpPr/>
          <p:nvPr/>
        </p:nvSpPr>
        <p:spPr>
          <a:xfrm flipH="1">
            <a:off x="4968000" y="3744000"/>
            <a:ext cx="144000" cy="21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3" name="直線コネクタ 52"/>
          <p:cNvSpPr/>
          <p:nvPr/>
        </p:nvSpPr>
        <p:spPr>
          <a:xfrm>
            <a:off x="3240000" y="2808000"/>
            <a:ext cx="648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720000" sp="100000"/>
              <a:ds d="720000" sp="100000"/>
              <a:ds d="575433" sp="100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467280" y="-216000"/>
            <a:ext cx="9071640" cy="1262160"/>
          </a:xfrm>
        </p:spPr>
        <p:txBody>
          <a:bodyPr>
            <a:spAutoFit/>
          </a:bodyPr>
          <a:lstStyle/>
          <a:p>
            <a:pPr lvl="0"/>
            <a:r>
              <a:rPr lang="ja-JP" altLang="en-US"/>
              <a:t>解析の方法</a:t>
            </a:r>
            <a:r>
              <a:rPr lang="en-US" altLang="ja-JP"/>
              <a:t>(</a:t>
            </a:r>
            <a:r>
              <a:rPr lang="ja-JP" altLang="en-US"/>
              <a:t>概要</a:t>
            </a:r>
            <a:r>
              <a:rPr lang="en-US" altLang="ja-JP"/>
              <a:t>)</a:t>
            </a:r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4294967295"/>
          </p:nvPr>
        </p:nvSpPr>
        <p:spPr>
          <a:xfrm>
            <a:off x="5077080" y="1224000"/>
            <a:ext cx="4426920" cy="56880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 sz="2000"/>
              <a:t>FADC</a:t>
            </a:r>
            <a:r>
              <a:rPr lang="ja-JP" altLang="en-US" sz="2000"/>
              <a:t>の積分値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000"/>
              <a:t>→</a:t>
            </a:r>
            <a:r>
              <a:rPr lang="ja-JP" altLang="en-US" sz="2000"/>
              <a:t>データをとった日ごとに</a:t>
            </a:r>
            <a:r>
              <a:rPr lang="en-US" sz="2000"/>
              <a:t>Calibration,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エネルギー</a:t>
            </a:r>
            <a:r>
              <a:rPr lang="en-US" sz="2000"/>
              <a:t>(keV)</a:t>
            </a:r>
            <a:r>
              <a:rPr lang="ja-JP" altLang="en-US" sz="2000"/>
              <a:t>に変換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寿命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000"/>
              <a:t>FADC</a:t>
            </a:r>
            <a:r>
              <a:rPr lang="ja-JP" altLang="en-US" sz="2000"/>
              <a:t>の波形から、</a:t>
            </a:r>
            <a:r>
              <a:rPr lang="en-US" sz="2000"/>
              <a:t>PS</a:t>
            </a:r>
            <a:r>
              <a:rPr lang="ja-JP" altLang="en-US" sz="2000"/>
              <a:t>と</a:t>
            </a:r>
            <a:r>
              <a:rPr lang="en-US" sz="2000"/>
              <a:t>NaI</a:t>
            </a:r>
            <a:r>
              <a:rPr lang="ja-JP" altLang="en-US" sz="2000"/>
              <a:t>に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信号が来たタイミングの差をとる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 sz="2000"/>
              <a:t>→FADC</a:t>
            </a:r>
            <a:r>
              <a:rPr lang="ja-JP" altLang="en-US" sz="2000"/>
              <a:t>は</a:t>
            </a:r>
            <a:r>
              <a:rPr lang="en-US" sz="2000"/>
              <a:t>250MHz</a:t>
            </a:r>
            <a:r>
              <a:rPr lang="ja-JP" altLang="en-US" sz="2000"/>
              <a:t>であることから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時間の差に変換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タイミングのとり方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ピークの高さによる誤差が出ないように、ピークの高さに対して</a:t>
            </a:r>
            <a:r>
              <a:rPr lang="en-US" sz="2000"/>
              <a:t>1/3</a:t>
            </a:r>
            <a:r>
              <a:rPr lang="ja-JP" altLang="en-US" sz="2000"/>
              <a:t>を基準とし、それを越えるタイミングをとった。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その結果、ほとんど誤差は出なかった。</a:t>
            </a:r>
          </a:p>
          <a:p>
            <a:pPr lvl="0">
              <a:buSzPct val="45000"/>
              <a:buFont typeface="StarSymbol"/>
              <a:buChar char="●"/>
            </a:pPr>
            <a:endParaRPr lang="en-US" sz="2000"/>
          </a:p>
        </p:txBody>
      </p:sp>
      <p:sp>
        <p:nvSpPr>
          <p:cNvPr id="4" name="直線コネクタ 3"/>
          <p:cNvSpPr/>
          <p:nvPr/>
        </p:nvSpPr>
        <p:spPr>
          <a:xfrm>
            <a:off x="503999" y="2592000"/>
            <a:ext cx="4104001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直線コネクタ 4"/>
          <p:cNvSpPr/>
          <p:nvPr/>
        </p:nvSpPr>
        <p:spPr>
          <a:xfrm>
            <a:off x="503999" y="5112000"/>
            <a:ext cx="4176001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  <a:ds d="720000" sp="144567"/>
              <a:ds d="720000" sp="144567"/>
              <a:ds d="720000" sp="144567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" name="直線コネクタ 5"/>
          <p:cNvSpPr/>
          <p:nvPr/>
        </p:nvSpPr>
        <p:spPr>
          <a:xfrm>
            <a:off x="503999" y="2592000"/>
            <a:ext cx="2016001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直線コネクタ 6"/>
          <p:cNvSpPr/>
          <p:nvPr/>
        </p:nvSpPr>
        <p:spPr>
          <a:xfrm>
            <a:off x="2592000" y="2592000"/>
            <a:ext cx="144000" cy="79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>
            <a:off x="2736000" y="3384000"/>
            <a:ext cx="288000" cy="3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直線コネクタ 8"/>
          <p:cNvSpPr/>
          <p:nvPr/>
        </p:nvSpPr>
        <p:spPr>
          <a:xfrm flipV="1">
            <a:off x="3024000" y="3528000"/>
            <a:ext cx="287999" cy="21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0" name="直線コネクタ 9"/>
          <p:cNvSpPr/>
          <p:nvPr/>
        </p:nvSpPr>
        <p:spPr>
          <a:xfrm flipV="1">
            <a:off x="3311999" y="3024000"/>
            <a:ext cx="216001" cy="50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1" name="直線コネクタ 10"/>
          <p:cNvSpPr/>
          <p:nvPr/>
        </p:nvSpPr>
        <p:spPr>
          <a:xfrm flipV="1">
            <a:off x="3528000" y="2808000"/>
            <a:ext cx="288000" cy="21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2" name="直線コネクタ 11"/>
          <p:cNvSpPr/>
          <p:nvPr/>
        </p:nvSpPr>
        <p:spPr>
          <a:xfrm flipV="1">
            <a:off x="3816000" y="2736000"/>
            <a:ext cx="360000" cy="7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3" name="直線コネクタ 12"/>
          <p:cNvSpPr/>
          <p:nvPr/>
        </p:nvSpPr>
        <p:spPr>
          <a:xfrm flipV="1">
            <a:off x="4176000" y="2664000"/>
            <a:ext cx="360000" cy="7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4" name="直線コネクタ 13"/>
          <p:cNvSpPr/>
          <p:nvPr/>
        </p:nvSpPr>
        <p:spPr>
          <a:xfrm>
            <a:off x="1872000" y="3024000"/>
            <a:ext cx="2304000" cy="0"/>
          </a:xfrm>
          <a:prstGeom prst="line">
            <a:avLst/>
          </a:prstGeom>
          <a:noFill/>
          <a:ln w="0">
            <a:solidFill>
              <a:srgbClr val="FF99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5" name="直線コネクタ 14"/>
          <p:cNvSpPr/>
          <p:nvPr/>
        </p:nvSpPr>
        <p:spPr>
          <a:xfrm>
            <a:off x="503999" y="5112000"/>
            <a:ext cx="648001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6" name="直線コネクタ 15"/>
          <p:cNvSpPr/>
          <p:nvPr/>
        </p:nvSpPr>
        <p:spPr>
          <a:xfrm>
            <a:off x="1007999" y="5112000"/>
            <a:ext cx="216001" cy="165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7" name="直線コネクタ 16"/>
          <p:cNvSpPr/>
          <p:nvPr/>
        </p:nvSpPr>
        <p:spPr>
          <a:xfrm flipV="1">
            <a:off x="1224000" y="5112000"/>
            <a:ext cx="144000" cy="165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8" name="直線コネクタ 17"/>
          <p:cNvSpPr/>
          <p:nvPr/>
        </p:nvSpPr>
        <p:spPr>
          <a:xfrm>
            <a:off x="1440000" y="5112000"/>
            <a:ext cx="3168000" cy="0"/>
          </a:xfrm>
          <a:prstGeom prst="line">
            <a:avLst/>
          </a:prstGeom>
          <a:noFill/>
          <a:ln w="19080">
            <a:solidFill>
              <a:srgbClr val="000000"/>
            </a:solidFill>
            <a:prstDash val="solid"/>
          </a:ln>
        </p:spPr>
        <p:txBody>
          <a:bodyPr vert="horz" wrap="none" lIns="99360" tIns="54360" rIns="99360" bIns="5436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9" name="直線コネクタ 18"/>
          <p:cNvSpPr/>
          <p:nvPr/>
        </p:nvSpPr>
        <p:spPr>
          <a:xfrm>
            <a:off x="864000" y="5544000"/>
            <a:ext cx="1008000" cy="0"/>
          </a:xfrm>
          <a:prstGeom prst="line">
            <a:avLst/>
          </a:prstGeom>
          <a:noFill/>
          <a:ln w="0">
            <a:solidFill>
              <a:srgbClr val="FF99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0" name="直線コネクタ 19"/>
          <p:cNvSpPr/>
          <p:nvPr/>
        </p:nvSpPr>
        <p:spPr>
          <a:xfrm>
            <a:off x="2664000" y="3024000"/>
            <a:ext cx="0" cy="1368000"/>
          </a:xfrm>
          <a:prstGeom prst="line">
            <a:avLst/>
          </a:prstGeom>
          <a:noFill/>
          <a:ln w="0">
            <a:solidFill>
              <a:srgbClr val="00CC33"/>
            </a:solidFill>
            <a:custDash>
              <a:ds d="720000" sp="100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1" name="直線コネクタ 20"/>
          <p:cNvSpPr/>
          <p:nvPr/>
        </p:nvSpPr>
        <p:spPr>
          <a:xfrm flipV="1">
            <a:off x="1080000" y="3744000"/>
            <a:ext cx="0" cy="1800000"/>
          </a:xfrm>
          <a:prstGeom prst="line">
            <a:avLst/>
          </a:prstGeom>
          <a:noFill/>
          <a:ln w="0">
            <a:solidFill>
              <a:srgbClr val="00CC33"/>
            </a:solidFill>
            <a:custDash>
              <a:ds d="720000" sp="100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080000" y="4176000"/>
            <a:ext cx="1584000" cy="216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3" name="フリーフォーム 22"/>
          <p:cNvSpPr/>
          <p:nvPr/>
        </p:nvSpPr>
        <p:spPr>
          <a:xfrm>
            <a:off x="1440000" y="3528000"/>
            <a:ext cx="86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寿命(+const.)</a:t>
            </a:r>
          </a:p>
        </p:txBody>
      </p:sp>
      <p:sp>
        <p:nvSpPr>
          <p:cNvPr id="24" name="フリーフォーム 23"/>
          <p:cNvSpPr/>
          <p:nvPr/>
        </p:nvSpPr>
        <p:spPr>
          <a:xfrm>
            <a:off x="1944000" y="9864000"/>
            <a:ext cx="72000" cy="7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1728000" y="5328000"/>
            <a:ext cx="864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Thr.</a:t>
            </a:r>
          </a:p>
        </p:txBody>
      </p:sp>
      <p:sp>
        <p:nvSpPr>
          <p:cNvPr id="26" name="フリーフォーム 25"/>
          <p:cNvSpPr/>
          <p:nvPr/>
        </p:nvSpPr>
        <p:spPr>
          <a:xfrm>
            <a:off x="360000" y="6048000"/>
            <a:ext cx="86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PS</a:t>
            </a:r>
          </a:p>
        </p:txBody>
      </p:sp>
      <p:sp>
        <p:nvSpPr>
          <p:cNvPr id="27" name="フリーフォーム 26"/>
          <p:cNvSpPr/>
          <p:nvPr/>
        </p:nvSpPr>
        <p:spPr>
          <a:xfrm>
            <a:off x="360000" y="2015999"/>
            <a:ext cx="86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NaI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ja-JP" altLang="en-US"/>
              <a:t>時間</a:t>
            </a:r>
            <a:r>
              <a:rPr lang="en-US" altLang="ja-JP"/>
              <a:t>:</a:t>
            </a:r>
            <a:r>
              <a:rPr lang="ja-JP" altLang="en-US"/>
              <a:t>エネルギー分布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240000" y="1563480"/>
            <a:ext cx="3240000" cy="56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44000" y="1563480"/>
            <a:ext cx="3168000" cy="570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>
            <a:off x="6408000" y="1655999"/>
            <a:ext cx="3240000" cy="5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ja-JP" altLang="en-US"/>
              <a:t>一応、</a:t>
            </a:r>
            <a:r>
              <a:rPr lang="en-US" altLang="ja-JP"/>
              <a:t>Fitting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360000" y="1512000"/>
            <a:ext cx="4541040" cy="55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フリーフォーム 3"/>
          <p:cNvSpPr/>
          <p:nvPr/>
        </p:nvSpPr>
        <p:spPr>
          <a:xfrm>
            <a:off x="4901040" y="2304000"/>
            <a:ext cx="4458960" cy="19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a/(Energy-b)^c +d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ja-JP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と言う関数でフィッティング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6623999" y="3888000"/>
            <a:ext cx="648000" cy="648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4901040" y="4680000"/>
            <a:ext cx="4458960" cy="19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en-US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C=0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ja-JP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つまり定数関数となったので、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ja-JP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補正は不要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Signal/Noise比の改善</a:t>
            </a:r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4294967295"/>
          </p:nvPr>
        </p:nvSpPr>
        <p:spPr>
          <a:xfrm>
            <a:off x="360000" y="1563480"/>
            <a:ext cx="9360000" cy="1388520"/>
          </a:xfrm>
        </p:spPr>
        <p:txBody>
          <a:bodyPr/>
          <a:lstStyle/>
          <a:p>
            <a:pPr lvl="0"/>
            <a:r>
              <a:rPr lang="ja-JP" altLang="en-US"/>
              <a:t>量子振動を見るために，できるだけ</a:t>
            </a:r>
            <a:r>
              <a:rPr lang="en-US" altLang="ja-JP"/>
              <a:t>Noise</a:t>
            </a:r>
            <a:r>
              <a:rPr lang="ja-JP" altLang="en-US"/>
              <a:t>の割合を減らしたい。</a:t>
            </a:r>
          </a:p>
        </p:txBody>
      </p:sp>
      <p:sp>
        <p:nvSpPr>
          <p:cNvPr id="4" name="テキスト プレースホルダー 3"/>
          <p:cNvSpPr txBox="1">
            <a:spLocks noGrp="1"/>
          </p:cNvSpPr>
          <p:nvPr>
            <p:ph type="body" idx="4294967295"/>
          </p:nvPr>
        </p:nvSpPr>
        <p:spPr>
          <a:xfrm>
            <a:off x="288000" y="3291479"/>
            <a:ext cx="9360000" cy="3620520"/>
          </a:xfrm>
        </p:spPr>
        <p:txBody>
          <a:bodyPr/>
          <a:lstStyle/>
          <a:p>
            <a:pPr lvl="0"/>
            <a:r>
              <a:rPr lang="ja-JP" altLang="en-US"/>
              <a:t>シリカパウダーありとなしで、</a:t>
            </a:r>
          </a:p>
          <a:p>
            <a:pPr lvl="0"/>
            <a:r>
              <a:rPr lang="ja-JP" altLang="en-US"/>
              <a:t>トリガーレートがどれだけ変わるかを確かめた。</a:t>
            </a:r>
          </a:p>
          <a:p>
            <a:pPr lvl="0"/>
            <a:r>
              <a:rPr lang="ja-JP" altLang="en-US"/>
              <a:t>その結果、ほとんど変わらなかった。</a:t>
            </a:r>
          </a:p>
          <a:p>
            <a:pPr lvl="0"/>
            <a:r>
              <a:rPr lang="en-US"/>
              <a:t>(Signal/Noise=1/80くらい…)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4680000" y="2736000"/>
            <a:ext cx="576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4752000" y="6120000"/>
            <a:ext cx="648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テキスト プレースホルダー 6"/>
          <p:cNvSpPr txBox="1">
            <a:spLocks noGrp="1"/>
          </p:cNvSpPr>
          <p:nvPr>
            <p:ph type="body" idx="4294967295"/>
          </p:nvPr>
        </p:nvSpPr>
        <p:spPr>
          <a:xfrm>
            <a:off x="503999" y="6747479"/>
            <a:ext cx="9360000" cy="1388520"/>
          </a:xfrm>
        </p:spPr>
        <p:txBody>
          <a:bodyPr/>
          <a:lstStyle/>
          <a:p>
            <a:pPr lvl="0"/>
            <a:r>
              <a:rPr lang="ja-JP" altLang="en-US"/>
              <a:t>これを改善したい。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ja-JP" altLang="en-US"/>
              <a:t>鉛ブロックの底上げ</a:t>
            </a:r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2090880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4" name="テキスト プレースホルダー 3"/>
          <p:cNvSpPr txBox="1">
            <a:spLocks noGrp="1"/>
          </p:cNvSpPr>
          <p:nvPr>
            <p:ph type="body" idx="4294967295"/>
          </p:nvPr>
        </p:nvSpPr>
        <p:spPr>
          <a:xfrm>
            <a:off x="503999" y="4059000"/>
            <a:ext cx="4426920" cy="2090880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5" name="テキスト プレースホルダー 4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080"/>
          </a:xfrm>
        </p:spPr>
        <p:txBody>
          <a:bodyPr/>
          <a:lstStyle/>
          <a:p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00" y="2088000"/>
            <a:ext cx="8352000" cy="48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直線コネクタ 6"/>
          <p:cNvSpPr/>
          <p:nvPr/>
        </p:nvSpPr>
        <p:spPr>
          <a:xfrm>
            <a:off x="4464000" y="4824000"/>
            <a:ext cx="1439999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>
            <a:off x="5903999" y="4824000"/>
            <a:ext cx="0" cy="432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直線コネクタ 8"/>
          <p:cNvSpPr/>
          <p:nvPr/>
        </p:nvSpPr>
        <p:spPr>
          <a:xfrm flipH="1">
            <a:off x="2951999" y="5256000"/>
            <a:ext cx="2952000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0" name="直線コネクタ 9"/>
          <p:cNvSpPr/>
          <p:nvPr/>
        </p:nvSpPr>
        <p:spPr>
          <a:xfrm>
            <a:off x="2951999" y="4896000"/>
            <a:ext cx="1584001" cy="72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1" name="直線コネクタ 10"/>
          <p:cNvSpPr/>
          <p:nvPr/>
        </p:nvSpPr>
        <p:spPr>
          <a:xfrm>
            <a:off x="4464000" y="4824000"/>
            <a:ext cx="72000" cy="144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2" name="直線コネクタ 11"/>
          <p:cNvSpPr/>
          <p:nvPr/>
        </p:nvSpPr>
        <p:spPr>
          <a:xfrm>
            <a:off x="2951999" y="4896000"/>
            <a:ext cx="0" cy="432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3" name="直線コネクタ 12"/>
          <p:cNvSpPr/>
          <p:nvPr/>
        </p:nvSpPr>
        <p:spPr>
          <a:xfrm flipH="1" flipV="1">
            <a:off x="5544000" y="5400000"/>
            <a:ext cx="719999" cy="1728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/>
          <p:cNvSpPr/>
          <p:nvPr/>
        </p:nvSpPr>
        <p:spPr>
          <a:xfrm>
            <a:off x="3024000" y="1296000"/>
            <a:ext cx="1584000" cy="1007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400"/>
            </a:pPr>
            <a:r>
              <a:rPr lang="ja-JP" sz="2400">
                <a:latin typeface="Liberation Serif" pitchFamily="18"/>
                <a:ea typeface="VL Pゴシック" pitchFamily="2"/>
                <a:cs typeface="VL Pゴシック" pitchFamily="2"/>
              </a:rPr>
              <a:t>シリカの</a:t>
            </a:r>
          </a:p>
          <a:p>
            <a:pPr lvl="0" algn="ctr" rtl="0" hangingPunct="0">
              <a:buNone/>
              <a:tabLst/>
              <a:defRPr sz="2400"/>
            </a:pPr>
            <a:r>
              <a:rPr lang="ja-JP" sz="2400">
                <a:latin typeface="Liberation Serif" pitchFamily="18"/>
                <a:ea typeface="VL Pゴシック" pitchFamily="2"/>
                <a:cs typeface="VL Pゴシック" pitchFamily="2"/>
              </a:rPr>
              <a:t>容器</a:t>
            </a:r>
          </a:p>
        </p:txBody>
      </p:sp>
      <p:sp>
        <p:nvSpPr>
          <p:cNvPr id="3" name="フリーフォーム 2"/>
          <p:cNvSpPr/>
          <p:nvPr/>
        </p:nvSpPr>
        <p:spPr>
          <a:xfrm>
            <a:off x="864000" y="2520000"/>
            <a:ext cx="4176000" cy="39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VL Pゴシック" pitchFamily="2"/>
              <a:cs typeface="VL Pゴシック" pitchFamily="2"/>
            </a:endParaRPr>
          </a:p>
        </p:txBody>
      </p:sp>
      <p:sp>
        <p:nvSpPr>
          <p:cNvPr id="4" name="直線コネクタ 3"/>
          <p:cNvSpPr/>
          <p:nvPr/>
        </p:nvSpPr>
        <p:spPr>
          <a:xfrm flipV="1">
            <a:off x="2448000" y="2520000"/>
            <a:ext cx="0" cy="151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直線コネクタ 4"/>
          <p:cNvSpPr/>
          <p:nvPr/>
        </p:nvSpPr>
        <p:spPr>
          <a:xfrm>
            <a:off x="864000" y="5256000"/>
            <a:ext cx="4176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" name="直線コネクタ 5"/>
          <p:cNvSpPr/>
          <p:nvPr/>
        </p:nvSpPr>
        <p:spPr>
          <a:xfrm flipV="1">
            <a:off x="3456000" y="2520000"/>
            <a:ext cx="0" cy="27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2520000" y="5328000"/>
            <a:ext cx="3456000" cy="1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VL Pゴシック" pitchFamily="2"/>
              <a:cs typeface="VL P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>
            <a:off x="3600000" y="5544000"/>
            <a:ext cx="14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直線コネクタ 8"/>
          <p:cNvSpPr/>
          <p:nvPr/>
        </p:nvSpPr>
        <p:spPr>
          <a:xfrm>
            <a:off x="3600000" y="5544000"/>
            <a:ext cx="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0" name="直線コネクタ 9"/>
          <p:cNvSpPr/>
          <p:nvPr/>
        </p:nvSpPr>
        <p:spPr>
          <a:xfrm>
            <a:off x="2304000" y="5256000"/>
            <a:ext cx="0" cy="122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1" name="直線コネクタ 10"/>
          <p:cNvSpPr/>
          <p:nvPr/>
        </p:nvSpPr>
        <p:spPr>
          <a:xfrm flipH="1">
            <a:off x="864000" y="4031999"/>
            <a:ext cx="158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2" name="直線コネクタ 11"/>
          <p:cNvSpPr/>
          <p:nvPr/>
        </p:nvSpPr>
        <p:spPr>
          <a:xfrm>
            <a:off x="864000" y="4248000"/>
            <a:ext cx="158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3" name="直線コネクタ 12"/>
          <p:cNvSpPr/>
          <p:nvPr/>
        </p:nvSpPr>
        <p:spPr>
          <a:xfrm>
            <a:off x="2448000" y="4248000"/>
            <a:ext cx="0" cy="100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4" name="直線コネクタ 13"/>
          <p:cNvSpPr/>
          <p:nvPr/>
        </p:nvSpPr>
        <p:spPr>
          <a:xfrm flipH="1">
            <a:off x="864000" y="2520000"/>
            <a:ext cx="432000" cy="50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5" name="直線コネクタ 14"/>
          <p:cNvSpPr/>
          <p:nvPr/>
        </p:nvSpPr>
        <p:spPr>
          <a:xfrm flipH="1">
            <a:off x="864000" y="2520000"/>
            <a:ext cx="72000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6" name="直線コネクタ 15"/>
          <p:cNvSpPr/>
          <p:nvPr/>
        </p:nvSpPr>
        <p:spPr>
          <a:xfrm flipH="1">
            <a:off x="864000" y="2520000"/>
            <a:ext cx="1008000" cy="122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7" name="直線コネクタ 16"/>
          <p:cNvSpPr/>
          <p:nvPr/>
        </p:nvSpPr>
        <p:spPr>
          <a:xfrm flipH="1">
            <a:off x="936000" y="2520000"/>
            <a:ext cx="1224000" cy="151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8" name="直線コネクタ 17"/>
          <p:cNvSpPr/>
          <p:nvPr/>
        </p:nvSpPr>
        <p:spPr>
          <a:xfrm flipH="1">
            <a:off x="1224000" y="2520000"/>
            <a:ext cx="1224000" cy="151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9" name="直線コネクタ 18"/>
          <p:cNvSpPr/>
          <p:nvPr/>
        </p:nvSpPr>
        <p:spPr>
          <a:xfrm flipH="1">
            <a:off x="1512000" y="2880000"/>
            <a:ext cx="936000" cy="115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0" name="直線コネクタ 19"/>
          <p:cNvSpPr/>
          <p:nvPr/>
        </p:nvSpPr>
        <p:spPr>
          <a:xfrm flipH="1">
            <a:off x="1800000" y="3240000"/>
            <a:ext cx="648000" cy="79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1" name="直線コネクタ 20"/>
          <p:cNvSpPr/>
          <p:nvPr/>
        </p:nvSpPr>
        <p:spPr>
          <a:xfrm flipH="1">
            <a:off x="2088000" y="3600000"/>
            <a:ext cx="360000" cy="43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2" name="直線コネクタ 21"/>
          <p:cNvSpPr/>
          <p:nvPr/>
        </p:nvSpPr>
        <p:spPr>
          <a:xfrm flipH="1">
            <a:off x="3456000" y="2520000"/>
            <a:ext cx="504000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3" name="直線コネクタ 22"/>
          <p:cNvSpPr/>
          <p:nvPr/>
        </p:nvSpPr>
        <p:spPr>
          <a:xfrm flipH="1">
            <a:off x="4104000" y="2520000"/>
            <a:ext cx="7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4" name="直線コネクタ 23"/>
          <p:cNvSpPr/>
          <p:nvPr/>
        </p:nvSpPr>
        <p:spPr>
          <a:xfrm flipH="1">
            <a:off x="3456000" y="2520000"/>
            <a:ext cx="792000" cy="10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5" name="直線コネクタ 24"/>
          <p:cNvSpPr/>
          <p:nvPr/>
        </p:nvSpPr>
        <p:spPr>
          <a:xfrm flipH="1">
            <a:off x="3456000" y="2520000"/>
            <a:ext cx="1080000" cy="151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6" name="直線コネクタ 25"/>
          <p:cNvSpPr/>
          <p:nvPr/>
        </p:nvSpPr>
        <p:spPr>
          <a:xfrm flipH="1">
            <a:off x="3456000" y="2520000"/>
            <a:ext cx="1368000" cy="194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7" name="直線コネクタ 26"/>
          <p:cNvSpPr/>
          <p:nvPr/>
        </p:nvSpPr>
        <p:spPr>
          <a:xfrm flipH="1">
            <a:off x="3456000" y="2736000"/>
            <a:ext cx="1584000" cy="21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8" name="直線コネクタ 27"/>
          <p:cNvSpPr/>
          <p:nvPr/>
        </p:nvSpPr>
        <p:spPr>
          <a:xfrm flipH="1">
            <a:off x="3528000" y="3168000"/>
            <a:ext cx="1512000" cy="208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9" name="直線コネクタ 28"/>
          <p:cNvSpPr/>
          <p:nvPr/>
        </p:nvSpPr>
        <p:spPr>
          <a:xfrm flipH="1">
            <a:off x="3888000" y="3600000"/>
            <a:ext cx="1152000" cy="165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0" name="直線コネクタ 29"/>
          <p:cNvSpPr/>
          <p:nvPr/>
        </p:nvSpPr>
        <p:spPr>
          <a:xfrm flipH="1">
            <a:off x="4320000" y="4104000"/>
            <a:ext cx="720000" cy="115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1" name="直線コネクタ 30"/>
          <p:cNvSpPr/>
          <p:nvPr/>
        </p:nvSpPr>
        <p:spPr>
          <a:xfrm flipH="1">
            <a:off x="4680000" y="4536000"/>
            <a:ext cx="360000" cy="7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2" name="直線コネクタ 31"/>
          <p:cNvSpPr/>
          <p:nvPr/>
        </p:nvSpPr>
        <p:spPr>
          <a:xfrm flipH="1">
            <a:off x="3600000" y="5544000"/>
            <a:ext cx="431999" cy="57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3" name="直線コネクタ 32"/>
          <p:cNvSpPr/>
          <p:nvPr/>
        </p:nvSpPr>
        <p:spPr>
          <a:xfrm flipH="1">
            <a:off x="3600000" y="5544000"/>
            <a:ext cx="72000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4" name="直線コネクタ 33"/>
          <p:cNvSpPr/>
          <p:nvPr/>
        </p:nvSpPr>
        <p:spPr>
          <a:xfrm flipH="1">
            <a:off x="3888000" y="5544000"/>
            <a:ext cx="72000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5" name="直線コネクタ 34"/>
          <p:cNvSpPr/>
          <p:nvPr/>
        </p:nvSpPr>
        <p:spPr>
          <a:xfrm flipH="1">
            <a:off x="4752000" y="5544000"/>
            <a:ext cx="7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6" name="直線コネクタ 35"/>
          <p:cNvSpPr/>
          <p:nvPr/>
        </p:nvSpPr>
        <p:spPr>
          <a:xfrm flipH="1">
            <a:off x="4248000" y="5574240"/>
            <a:ext cx="64800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7" name="直線コネクタ 36"/>
          <p:cNvSpPr/>
          <p:nvPr/>
        </p:nvSpPr>
        <p:spPr>
          <a:xfrm flipH="1">
            <a:off x="4608000" y="5832000"/>
            <a:ext cx="432000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8" name="直線コネクタ 37"/>
          <p:cNvSpPr/>
          <p:nvPr/>
        </p:nvSpPr>
        <p:spPr>
          <a:xfrm flipH="1">
            <a:off x="864000" y="4248000"/>
            <a:ext cx="360000" cy="43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9" name="直線コネクタ 38"/>
          <p:cNvSpPr/>
          <p:nvPr/>
        </p:nvSpPr>
        <p:spPr>
          <a:xfrm flipH="1">
            <a:off x="864000" y="4248000"/>
            <a:ext cx="648000" cy="79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0" name="直線コネクタ 39"/>
          <p:cNvSpPr/>
          <p:nvPr/>
        </p:nvSpPr>
        <p:spPr>
          <a:xfrm flipH="1">
            <a:off x="864000" y="4248000"/>
            <a:ext cx="936000" cy="115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1" name="直線コネクタ 40"/>
          <p:cNvSpPr/>
          <p:nvPr/>
        </p:nvSpPr>
        <p:spPr>
          <a:xfrm flipH="1">
            <a:off x="864000" y="4248000"/>
            <a:ext cx="1224000" cy="151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2" name="直線コネクタ 41"/>
          <p:cNvSpPr/>
          <p:nvPr/>
        </p:nvSpPr>
        <p:spPr>
          <a:xfrm flipH="1">
            <a:off x="864000" y="4248000"/>
            <a:ext cx="1512000" cy="194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3" name="直線コネクタ 42"/>
          <p:cNvSpPr/>
          <p:nvPr/>
        </p:nvSpPr>
        <p:spPr>
          <a:xfrm flipH="1">
            <a:off x="1007999" y="4536000"/>
            <a:ext cx="1440001" cy="194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4" name="直線コネクタ 43"/>
          <p:cNvSpPr/>
          <p:nvPr/>
        </p:nvSpPr>
        <p:spPr>
          <a:xfrm flipH="1">
            <a:off x="1368000" y="4896000"/>
            <a:ext cx="1080000" cy="158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5" name="直線コネクタ 44"/>
          <p:cNvSpPr/>
          <p:nvPr/>
        </p:nvSpPr>
        <p:spPr>
          <a:xfrm flipH="1">
            <a:off x="1728000" y="5544000"/>
            <a:ext cx="57600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6" name="直線コネクタ 45"/>
          <p:cNvSpPr/>
          <p:nvPr/>
        </p:nvSpPr>
        <p:spPr>
          <a:xfrm flipH="1">
            <a:off x="2015999" y="5903999"/>
            <a:ext cx="288001" cy="576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2448000" y="5903999"/>
            <a:ext cx="1007999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3CAF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400"/>
            </a:pPr>
            <a:r>
              <a:rPr lang="ja-JP" sz="2400">
                <a:latin typeface="Liberation Serif" pitchFamily="18"/>
                <a:ea typeface="VL Pゴシック" pitchFamily="2"/>
                <a:cs typeface="VL Pゴシック" pitchFamily="2"/>
              </a:rPr>
              <a:t>線源</a:t>
            </a:r>
          </a:p>
        </p:txBody>
      </p:sp>
      <p:sp>
        <p:nvSpPr>
          <p:cNvPr id="48" name="フリーフォーム 47"/>
          <p:cNvSpPr/>
          <p:nvPr/>
        </p:nvSpPr>
        <p:spPr>
          <a:xfrm>
            <a:off x="2448000" y="2160000"/>
            <a:ext cx="1007999" cy="230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VL Pゴシック" pitchFamily="2"/>
              <a:cs typeface="VL Pゴシック" pitchFamily="2"/>
            </a:endParaRPr>
          </a:p>
        </p:txBody>
      </p:sp>
      <p:sp>
        <p:nvSpPr>
          <p:cNvPr id="49" name="直線コネクタ 48"/>
          <p:cNvSpPr/>
          <p:nvPr/>
        </p:nvSpPr>
        <p:spPr>
          <a:xfrm flipH="1">
            <a:off x="503999" y="4176000"/>
            <a:ext cx="1944001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0" name="フリーフォーム 49"/>
          <p:cNvSpPr/>
          <p:nvPr/>
        </p:nvSpPr>
        <p:spPr>
          <a:xfrm>
            <a:off x="2520000" y="3816000"/>
            <a:ext cx="864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3CAF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/>
            </a:pPr>
            <a:r>
              <a:rPr lang="ja-JP" sz="1800">
                <a:latin typeface="Liberation Serif" pitchFamily="18"/>
                <a:ea typeface="VL Pゴシック" pitchFamily="2"/>
                <a:cs typeface="VL Pゴシック" pitchFamily="2"/>
              </a:rPr>
              <a:t>シリカ</a:t>
            </a:r>
          </a:p>
        </p:txBody>
      </p:sp>
      <p:sp>
        <p:nvSpPr>
          <p:cNvPr id="51" name="フリーフォーム 50"/>
          <p:cNvSpPr/>
          <p:nvPr/>
        </p:nvSpPr>
        <p:spPr>
          <a:xfrm>
            <a:off x="6048000" y="5040000"/>
            <a:ext cx="108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400"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PS</a:t>
            </a:r>
          </a:p>
        </p:txBody>
      </p:sp>
      <p:sp>
        <p:nvSpPr>
          <p:cNvPr id="52" name="フリーフォーム 51"/>
          <p:cNvSpPr/>
          <p:nvPr/>
        </p:nvSpPr>
        <p:spPr>
          <a:xfrm>
            <a:off x="5760000" y="1512000"/>
            <a:ext cx="3528000" cy="22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/>
            </a:pPr>
            <a:r>
              <a:rPr lang="ja-JP" sz="3600">
                <a:latin typeface="Liberation Serif" pitchFamily="18"/>
                <a:ea typeface="VL Pゴシック" pitchFamily="2"/>
                <a:cs typeface="VL Pゴシック" pitchFamily="2"/>
              </a:rPr>
              <a:t>鉛ブロック内の</a:t>
            </a:r>
          </a:p>
          <a:p>
            <a:pPr lvl="0" algn="ctr" rtl="0" hangingPunct="0">
              <a:buNone/>
              <a:tabLst/>
              <a:defRPr/>
            </a:pPr>
            <a:r>
              <a:rPr lang="ja-JP" sz="3600">
                <a:latin typeface="Liberation Serif" pitchFamily="18"/>
                <a:ea typeface="VL Pゴシック" pitchFamily="2"/>
                <a:cs typeface="VL Pゴシック" pitchFamily="2"/>
              </a:rPr>
              <a:t>概念図</a:t>
            </a:r>
          </a:p>
        </p:txBody>
      </p:sp>
      <p:sp>
        <p:nvSpPr>
          <p:cNvPr id="53" name="直線コネクタ 52"/>
          <p:cNvSpPr/>
          <p:nvPr/>
        </p:nvSpPr>
        <p:spPr>
          <a:xfrm flipV="1">
            <a:off x="3024000" y="4536000"/>
            <a:ext cx="0" cy="1367999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144000" y="4824000"/>
            <a:ext cx="72000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5" name="直線コネクタ 54"/>
          <p:cNvSpPr/>
          <p:nvPr/>
        </p:nvSpPr>
        <p:spPr>
          <a:xfrm flipH="1">
            <a:off x="144000" y="4824000"/>
            <a:ext cx="504000" cy="576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6" name="直線コネクタ 55"/>
          <p:cNvSpPr/>
          <p:nvPr/>
        </p:nvSpPr>
        <p:spPr>
          <a:xfrm flipH="1">
            <a:off x="144000" y="5184000"/>
            <a:ext cx="720000" cy="864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7" name="直線コネクタ 56"/>
          <p:cNvSpPr/>
          <p:nvPr/>
        </p:nvSpPr>
        <p:spPr>
          <a:xfrm flipH="1">
            <a:off x="288000" y="5832000"/>
            <a:ext cx="576000" cy="648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8" name="直線コネクタ 57"/>
          <p:cNvSpPr/>
          <p:nvPr/>
        </p:nvSpPr>
        <p:spPr>
          <a:xfrm flipH="1" flipV="1">
            <a:off x="648000" y="6480000"/>
            <a:ext cx="288000" cy="648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9" name="直線コネクタ 58"/>
          <p:cNvSpPr/>
          <p:nvPr/>
        </p:nvSpPr>
        <p:spPr>
          <a:xfrm>
            <a:off x="936000" y="7128000"/>
            <a:ext cx="3816000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4968000" y="6912000"/>
            <a:ext cx="2880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これを追加した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504359" y="1041839"/>
            <a:ext cx="9071640" cy="1262160"/>
          </a:xfrm>
        </p:spPr>
        <p:txBody>
          <a:bodyPr/>
          <a:lstStyle/>
          <a:p>
            <a:pPr lvl="0"/>
            <a:r>
              <a:rPr lang="ja-JP" altLang="en-US"/>
              <a:t>実験の概要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2880" y="3143519"/>
            <a:ext cx="9771120" cy="19684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ja-JP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本実験は磁場下でのポジトロ二ウムの崩壊曲線が振動してい</a:t>
            </a:r>
          </a:p>
          <a:p>
            <a:pPr marL="0" marR="0" lvl="0" indent="0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ja-JP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ることを確認し、その振動数から超微細分裂を測定すること</a:t>
            </a:r>
          </a:p>
          <a:p>
            <a:pPr marL="0" marR="0" lvl="0" indent="0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ja-JP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が目標である（はずであってが、実験の進度の都合でポジト</a:t>
            </a:r>
          </a:p>
          <a:p>
            <a:pPr marL="0" marR="0" lvl="0" indent="0" rtl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/>
            </a:pPr>
            <a:r>
              <a:rPr lang="ja-JP" sz="26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ロ二ウムの寿命を測定するところで終わってしまいそうである）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ja-JP" altLang="en-US"/>
              <a:t>新たな穴空きブロック</a:t>
            </a:r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2090880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4" name="テキスト プレースホルダー 3"/>
          <p:cNvSpPr txBox="1">
            <a:spLocks noGrp="1"/>
          </p:cNvSpPr>
          <p:nvPr>
            <p:ph type="body" idx="4294967295"/>
          </p:nvPr>
        </p:nvSpPr>
        <p:spPr>
          <a:xfrm>
            <a:off x="503999" y="4059000"/>
            <a:ext cx="4426920" cy="2090880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5" name="テキスト プレースホルダー 4"/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080"/>
          </a:xfrm>
        </p:spPr>
        <p:txBody>
          <a:bodyPr/>
          <a:lstStyle/>
          <a:p>
            <a:endParaRPr lang="en-US" altLang="ja-JP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000" y="1705320"/>
            <a:ext cx="8351640" cy="4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ja-JP" altLang="en-US" sz="3200"/>
              <a:t>線源からシンチレーターまでの距離について</a:t>
            </a:r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4294967295"/>
          </p:nvPr>
        </p:nvSpPr>
        <p:spPr>
          <a:xfrm>
            <a:off x="936000" y="1769040"/>
            <a:ext cx="8643600" cy="1830960"/>
          </a:xfrm>
        </p:spPr>
        <p:txBody>
          <a:bodyPr/>
          <a:lstStyle/>
          <a:p>
            <a:pPr lvl="0"/>
            <a:r>
              <a:rPr lang="en-US"/>
              <a:t>NaIが線源から遠ければ遠いほど、Noiseは劇的に減っていく</a:t>
            </a:r>
          </a:p>
          <a:p>
            <a:pPr lvl="0"/>
            <a:r>
              <a:rPr lang="ja-JP" altLang="en-US"/>
              <a:t>しかし、本来得たい信号も減っていく。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4536000" y="3600000"/>
            <a:ext cx="864000" cy="43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テキスト プレースホルダー 4"/>
          <p:cNvSpPr txBox="1">
            <a:spLocks noGrp="1"/>
          </p:cNvSpPr>
          <p:nvPr>
            <p:ph type="body" idx="4294967295"/>
          </p:nvPr>
        </p:nvSpPr>
        <p:spPr>
          <a:xfrm>
            <a:off x="936000" y="4248000"/>
            <a:ext cx="8643600" cy="2808000"/>
          </a:xfrm>
        </p:spPr>
        <p:txBody>
          <a:bodyPr/>
          <a:lstStyle/>
          <a:p>
            <a:pPr lvl="0"/>
            <a:r>
              <a:rPr lang="ja-JP" altLang="en-US"/>
              <a:t>信号は、鉛ブロックの穴を通り抜けてくる</a:t>
            </a:r>
          </a:p>
          <a:p>
            <a:pPr lvl="0"/>
            <a:r>
              <a:rPr lang="ja-JP" altLang="en-US"/>
              <a:t>のである程度方向が決まっている。</a:t>
            </a:r>
          </a:p>
          <a:p>
            <a:pPr lvl="0"/>
            <a:r>
              <a:rPr lang="ja-JP" altLang="en-US"/>
              <a:t>その穴を通り抜けた信号が直進した場合、確実に</a:t>
            </a:r>
            <a:r>
              <a:rPr lang="en-US" altLang="ja-JP"/>
              <a:t>NaI</a:t>
            </a:r>
            <a:r>
              <a:rPr lang="ja-JP" altLang="en-US"/>
              <a:t>に入射出きるように距離を定めた。</a:t>
            </a:r>
          </a:p>
          <a:p>
            <a:pPr lvl="0"/>
            <a:r>
              <a:rPr lang="en-US"/>
              <a:t>(鉛ブロックの端から)正面　5.3cm/ 斜め　8.7cm</a:t>
            </a:r>
          </a:p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 txBox="1">
            <a:spLocks noGrp="1"/>
          </p:cNvSpPr>
          <p:nvPr>
            <p:ph type="body" idx="4294967295"/>
          </p:nvPr>
        </p:nvSpPr>
        <p:spPr>
          <a:xfrm>
            <a:off x="1076400" y="1655999"/>
            <a:ext cx="8499600" cy="5286960"/>
          </a:xfrm>
        </p:spPr>
        <p:txBody>
          <a:bodyPr/>
          <a:lstStyle/>
          <a:p>
            <a:pPr lvl="0"/>
            <a:r>
              <a:rPr lang="ja-JP" altLang="en-US"/>
              <a:t>その結果、トリガーレートは</a:t>
            </a:r>
          </a:p>
          <a:p>
            <a:pPr lvl="0"/>
            <a:r>
              <a:rPr lang="ja-JP" altLang="en-US"/>
              <a:t>シリカあり　　</a:t>
            </a:r>
            <a:r>
              <a:rPr lang="en-US" altLang="ja-JP"/>
              <a:t>18Hz</a:t>
            </a:r>
          </a:p>
          <a:p>
            <a:pPr lvl="0"/>
            <a:r>
              <a:rPr lang="ja-JP" altLang="en-US"/>
              <a:t>シリカなし　　</a:t>
            </a:r>
            <a:r>
              <a:rPr lang="en-US" altLang="ja-JP"/>
              <a:t>15Hz</a:t>
            </a:r>
          </a:p>
          <a:p>
            <a:pPr lvl="0"/>
            <a:endParaRPr lang="en-US"/>
          </a:p>
          <a:p>
            <a:pPr lvl="0"/>
            <a:r>
              <a:rPr lang="en-US"/>
              <a:t>Signal/Noiseの比は1/6程度に改善した</a:t>
            </a:r>
          </a:p>
          <a:p>
            <a:pPr lvl="0"/>
            <a:r>
              <a:rPr lang="ja-JP" altLang="en-US"/>
              <a:t>また、エネルギー分布図からも</a:t>
            </a:r>
            <a:r>
              <a:rPr lang="en-US" altLang="ja-JP"/>
              <a:t>Noise</a:t>
            </a:r>
            <a:r>
              <a:rPr lang="ja-JP" altLang="en-US"/>
              <a:t>を落とせていることがわかった</a:t>
            </a:r>
            <a:r>
              <a:rPr lang="en-US" altLang="ja-JP"/>
              <a:t>(</a:t>
            </a:r>
            <a:r>
              <a:rPr lang="ja-JP" altLang="en-US"/>
              <a:t>次のスライド</a:t>
            </a:r>
            <a:r>
              <a:rPr lang="en-US" altLang="ja-JP"/>
              <a:t>)</a:t>
            </a:r>
          </a:p>
          <a:p>
            <a:pPr lvl="0"/>
            <a:r>
              <a:rPr lang="ja-JP" altLang="en-US"/>
              <a:t>但し、これは新たな疑問も生んだ</a:t>
            </a:r>
          </a:p>
          <a:p>
            <a:pPr lvl="0"/>
            <a:endParaRPr lang="en-US"/>
          </a:p>
        </p:txBody>
      </p:sp>
      <p:sp>
        <p:nvSpPr>
          <p:cNvPr id="3" name="フリーフォーム 2"/>
          <p:cNvSpPr/>
          <p:nvPr/>
        </p:nvSpPr>
        <p:spPr>
          <a:xfrm>
            <a:off x="4680000" y="3671999"/>
            <a:ext cx="792000" cy="57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504359" y="-144000"/>
            <a:ext cx="9071640" cy="1262160"/>
          </a:xfrm>
        </p:spPr>
        <p:txBody>
          <a:bodyPr/>
          <a:lstStyle/>
          <a:p>
            <a:pPr lvl="0"/>
            <a:r>
              <a:rPr lang="ja-JP" altLang="en-US"/>
              <a:t>結果その</a:t>
            </a:r>
            <a:r>
              <a:rPr lang="en-US" altLang="ja-JP"/>
              <a:t>1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/>
          <a:stretch>
            <a:fillRect/>
          </a:stretch>
        </p:blipFill>
        <p:spPr>
          <a:xfrm>
            <a:off x="3526200" y="1203480"/>
            <a:ext cx="2736000" cy="311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screen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1999" y="4248000"/>
            <a:ext cx="2592000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screen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2000" y="1296000"/>
            <a:ext cx="2520000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screen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2000" y="4248000"/>
            <a:ext cx="2448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screen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2200" y="1224000"/>
            <a:ext cx="2593800" cy="31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screen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6000" y="4248000"/>
            <a:ext cx="2592000" cy="31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フリーフォーム 8"/>
          <p:cNvSpPr/>
          <p:nvPr/>
        </p:nvSpPr>
        <p:spPr>
          <a:xfrm>
            <a:off x="1872000" y="864000"/>
            <a:ext cx="1224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NaI1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72000" y="5472000"/>
            <a:ext cx="1224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遅く崩壊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したものの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エネルギー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分布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(60ns~)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72000" y="2448000"/>
            <a:ext cx="1224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全体の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エネルギー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分布</a:t>
            </a:r>
          </a:p>
        </p:txBody>
      </p:sp>
      <p:sp>
        <p:nvSpPr>
          <p:cNvPr id="12" name="フリーフォーム 11"/>
          <p:cNvSpPr/>
          <p:nvPr/>
        </p:nvSpPr>
        <p:spPr>
          <a:xfrm>
            <a:off x="6983999" y="792000"/>
            <a:ext cx="1224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NaI3</a:t>
            </a:r>
          </a:p>
        </p:txBody>
      </p:sp>
      <p:sp>
        <p:nvSpPr>
          <p:cNvPr id="13" name="フリーフォーム 12"/>
          <p:cNvSpPr/>
          <p:nvPr/>
        </p:nvSpPr>
        <p:spPr>
          <a:xfrm>
            <a:off x="4176000" y="864000"/>
            <a:ext cx="1224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NaI2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576000" y="7881840"/>
            <a:ext cx="9071640" cy="1262160"/>
          </a:xfrm>
        </p:spPr>
        <p:txBody>
          <a:bodyPr/>
          <a:lstStyle/>
          <a:p>
            <a:endParaRPr lang="en-US" altLang="ja-JP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5640" y="1800000"/>
            <a:ext cx="3168360" cy="534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screen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000" y="2015999"/>
            <a:ext cx="3023640" cy="51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screen">
            <a:alphaModFix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6000" y="1655999"/>
            <a:ext cx="3168000" cy="55645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タイトル 5"/>
          <p:cNvSpPr txBox="1">
            <a:spLocks noGrp="1"/>
          </p:cNvSpPr>
          <p:nvPr>
            <p:ph type="title" idx="4294967295"/>
          </p:nvPr>
        </p:nvSpPr>
        <p:spPr>
          <a:xfrm>
            <a:off x="504359" y="301320"/>
            <a:ext cx="9071640" cy="1262160"/>
          </a:xfrm>
        </p:spPr>
        <p:txBody>
          <a:bodyPr/>
          <a:lstStyle/>
          <a:p>
            <a:pPr lvl="0"/>
            <a:r>
              <a:rPr lang="ja-JP" altLang="en-US"/>
              <a:t>結果その</a:t>
            </a:r>
            <a:r>
              <a:rPr lang="en-US" altLang="ja-JP"/>
              <a:t>2(</a:t>
            </a:r>
            <a:r>
              <a:rPr lang="ja-JP" altLang="en-US"/>
              <a:t>時間分布</a:t>
            </a:r>
            <a:r>
              <a:rPr lang="en-US" altLang="ja-JP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360000" y="249840"/>
            <a:ext cx="4176000" cy="1262160"/>
          </a:xfrm>
        </p:spPr>
        <p:txBody>
          <a:bodyPr/>
          <a:lstStyle/>
          <a:p>
            <a:pPr lvl="0"/>
            <a:r>
              <a:rPr lang="ja-JP" altLang="en-US" sz="2200"/>
              <a:t>フィッティング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8000" y="1368000"/>
            <a:ext cx="3168000" cy="48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640" y="1368000"/>
            <a:ext cx="302436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3999" y="1440000"/>
            <a:ext cx="2736000" cy="47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フリーフォーム 5"/>
          <p:cNvSpPr/>
          <p:nvPr/>
        </p:nvSpPr>
        <p:spPr>
          <a:xfrm>
            <a:off x="4536000" y="503999"/>
            <a:ext cx="432000" cy="792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3528000" y="8424000"/>
            <a:ext cx="1224000" cy="4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Lifetime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936000" y="5976000"/>
            <a:ext cx="1872000" cy="1007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137.1±6.5ns</a:t>
            </a:r>
          </a:p>
        </p:txBody>
      </p:sp>
      <p:sp>
        <p:nvSpPr>
          <p:cNvPr id="9" name="フリーフォーム 8"/>
          <p:cNvSpPr/>
          <p:nvPr/>
        </p:nvSpPr>
        <p:spPr>
          <a:xfrm>
            <a:off x="3744000" y="6048000"/>
            <a:ext cx="2304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108.7±9.3ns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6912000" y="6048000"/>
            <a:ext cx="1655999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111.7±10.6ns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6912000" y="6768000"/>
            <a:ext cx="2304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Fitting range: 60ns~900ns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ja-JP" altLang="en-US"/>
              <a:t>反省</a:t>
            </a:r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854960"/>
          </a:xfrm>
        </p:spPr>
        <p:txBody>
          <a:bodyPr/>
          <a:lstStyle/>
          <a:p>
            <a:pPr lvl="0"/>
            <a:r>
              <a:rPr lang="en-US" sz="2000"/>
              <a:t>511keV</a:t>
            </a:r>
            <a:r>
              <a:rPr lang="ja-JP" altLang="en-US" sz="2000"/>
              <a:t>や</a:t>
            </a:r>
            <a:r>
              <a:rPr lang="en-US" sz="2000"/>
              <a:t>1.27MeV</a:t>
            </a:r>
            <a:r>
              <a:rPr lang="ja-JP" altLang="en-US" sz="2000"/>
              <a:t>のピークがきれいに消えていたことから、ノイズの割合を下げる、と言う点においてはうまく言ったと考えられる。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但し、ピークがきれいに消えたはずのデータの方が、崩壊曲線がきれいな形をしていなかった、と言う問題があり、なぜこうなってしまったかは突き止めることができなかった。統計的な問題とも考えられるが、それだけで説明できるとは思えない。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測定を始めてから、フィルターの詰まり</a:t>
            </a:r>
            <a:r>
              <a:rPr lang="en-US" sz="2000"/>
              <a:t>(</a:t>
            </a:r>
            <a:r>
              <a:rPr lang="ja-JP" altLang="en-US" sz="2000"/>
              <a:t>容器の真空漏れが原因</a:t>
            </a:r>
            <a:r>
              <a:rPr lang="en-US" sz="2000"/>
              <a:t>?)</a:t>
            </a:r>
            <a:r>
              <a:rPr lang="ja-JP" altLang="en-US" sz="2000"/>
              <a:t>や、容器の機密性を高めようとした結果、接着剤がベータ線を遮ってしまうなどの失敗、トラブルが続出し、結局本当に測定を開始できた時期が遅くなってしまった。それによって、得られたデータ量が不充分であった。</a:t>
            </a:r>
          </a:p>
          <a:p>
            <a:pPr lvl="0">
              <a:buSzPct val="45000"/>
              <a:buFont typeface="StarSymbol"/>
              <a:buChar char="●"/>
            </a:pPr>
            <a:r>
              <a:rPr lang="ja-JP" altLang="en-US" sz="2000"/>
              <a:t>結果として、量子振動の測定が可能と考えられるような、きれいな崩壊曲線は得られなかった。</a:t>
            </a:r>
          </a:p>
          <a:p>
            <a:pPr lvl="0">
              <a:buSzPct val="45000"/>
              <a:buFont typeface="StarSymbol"/>
              <a:buChar char="●"/>
            </a:pPr>
            <a:endParaRPr lang="en-US" sz="20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9320" y="1440360"/>
            <a:ext cx="9011520" cy="415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tabLst/>
              <a:defRPr sz="2000"/>
            </a:pPr>
            <a:r>
              <a:rPr lang="ja-JP" sz="20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長い時間をかけて崩壊したと見られる信号でのエネルギー分布において、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000">
            <a:off x="858353" y="2323567"/>
            <a:ext cx="5052960" cy="4307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フリーフォーム 2"/>
          <p:cNvSpPr/>
          <p:nvPr/>
        </p:nvSpPr>
        <p:spPr>
          <a:xfrm>
            <a:off x="2808000" y="576000"/>
            <a:ext cx="4680000" cy="115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/>
            </a:pPr>
            <a:r>
              <a:rPr lang="ja-JP" sz="4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シリカを入れる容器の改善</a:t>
            </a:r>
          </a:p>
        </p:txBody>
      </p:sp>
      <p:sp>
        <p:nvSpPr>
          <p:cNvPr id="4" name="直線コネクタ 3"/>
          <p:cNvSpPr/>
          <p:nvPr/>
        </p:nvSpPr>
        <p:spPr>
          <a:xfrm flipH="1">
            <a:off x="3240000" y="2808000"/>
            <a:ext cx="431999" cy="648000"/>
          </a:xfrm>
          <a:prstGeom prst="line">
            <a:avLst/>
          </a:prstGeom>
          <a:noFill/>
          <a:ln w="0">
            <a:solidFill>
              <a:srgbClr val="CC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直線コネクタ 4"/>
          <p:cNvSpPr/>
          <p:nvPr/>
        </p:nvSpPr>
        <p:spPr>
          <a:xfrm>
            <a:off x="3744000" y="2808000"/>
            <a:ext cx="2808000" cy="0"/>
          </a:xfrm>
          <a:prstGeom prst="line">
            <a:avLst/>
          </a:prstGeom>
          <a:noFill/>
          <a:ln w="0">
            <a:solidFill>
              <a:srgbClr val="CC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" name="直線コネクタ 5"/>
          <p:cNvSpPr/>
          <p:nvPr/>
        </p:nvSpPr>
        <p:spPr>
          <a:xfrm flipH="1">
            <a:off x="5112000" y="4536000"/>
            <a:ext cx="1728000" cy="0"/>
          </a:xfrm>
          <a:prstGeom prst="line">
            <a:avLst/>
          </a:prstGeom>
          <a:noFill/>
          <a:ln w="0">
            <a:solidFill>
              <a:srgbClr val="CC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7128000" y="2448000"/>
            <a:ext cx="2304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今までの容器底の皮膜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6983999" y="4176000"/>
            <a:ext cx="2015999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改善後の皮膜</a:t>
            </a:r>
          </a:p>
        </p:txBody>
      </p:sp>
      <p:sp>
        <p:nvSpPr>
          <p:cNvPr id="9" name="フリーフォーム 8"/>
          <p:cNvSpPr/>
          <p:nvPr/>
        </p:nvSpPr>
        <p:spPr>
          <a:xfrm>
            <a:off x="6552000" y="5688000"/>
            <a:ext cx="3168000" cy="151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ja-JP" sz="20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ナトリウムからの陽子が減衰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ja-JP" sz="20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してしまわないようにする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>
          <a:xfrm>
            <a:off x="432359" y="503999"/>
            <a:ext cx="9071640" cy="1262160"/>
          </a:xfrm>
        </p:spPr>
        <p:txBody>
          <a:bodyPr/>
          <a:lstStyle/>
          <a:p>
            <a:pPr lvl="0"/>
            <a:r>
              <a:rPr lang="ja-JP" altLang="en-US" sz="5400"/>
              <a:t>理 論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6000" y="2015999"/>
            <a:ext cx="4126680" cy="72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3200"/>
            </a:pPr>
            <a:r>
              <a:rPr lang="en-US" sz="3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Ps</a:t>
            </a:r>
            <a:r>
              <a:rPr lang="ja-JP" sz="3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：ポジトロニウム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2592000" y="2736000"/>
            <a:ext cx="5112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ja-JP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電子と陽電子が束縛状態をつくっており、</a:t>
            </a: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singlet</a:t>
            </a:r>
            <a:r>
              <a:rPr lang="ja-JP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と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triplet</a:t>
            </a:r>
            <a:r>
              <a:rPr lang="ja-JP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の状態が存在する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792000" y="4536000"/>
            <a:ext cx="1944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O-Ps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1080000" y="5903999"/>
            <a:ext cx="1296000" cy="79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P-Ps</a:t>
            </a:r>
          </a:p>
        </p:txBody>
      </p:sp>
      <p:sp>
        <p:nvSpPr>
          <p:cNvPr id="7" name="フリーフォーム 6"/>
          <p:cNvSpPr/>
          <p:nvPr/>
        </p:nvSpPr>
        <p:spPr>
          <a:xfrm>
            <a:off x="3600000" y="4031999"/>
            <a:ext cx="4968000" cy="19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  <a:tabLst/>
              <a:defRPr sz="2000"/>
            </a:pP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|1 1&gt; = |↑↑&gt;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  <a:tabLst/>
              <a:defRPr sz="2000"/>
            </a:pP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|1 0&gt; = (1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√2) { |↑↓&gt; + |↓↑&gt; }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None/>
              <a:tabLst/>
              <a:defRPr sz="2000"/>
            </a:pPr>
            <a:r>
              <a:rPr lang="en-US" sz="2800" b="0" i="0" u="none" strike="noStrike" kern="1200" cap="none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|1 -1&gt; = |↓↓&gt;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3311999" y="5688000"/>
            <a:ext cx="5256000" cy="136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|0 0&gt; = (1/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√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Liberation Sans" pitchFamily="34"/>
                <a:cs typeface="Liberation Sans" pitchFamily="34"/>
              </a:rPr>
              <a:t>2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) { 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34"/>
                <a:ea typeface="Liberation Sans" pitchFamily="34"/>
                <a:cs typeface="Liberation Sans" pitchFamily="34"/>
              </a:rPr>
              <a:t>|↑↓&gt; - |↓↑&gt; 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 }</a:t>
            </a:r>
          </a:p>
        </p:txBody>
      </p:sp>
      <p:sp>
        <p:nvSpPr>
          <p:cNvPr id="9" name="フリーフォーム 8"/>
          <p:cNvSpPr/>
          <p:nvPr/>
        </p:nvSpPr>
        <p:spPr>
          <a:xfrm>
            <a:off x="8136000" y="3671999"/>
            <a:ext cx="1584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寿命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7848000" y="4392000"/>
            <a:ext cx="1944000" cy="86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142ns</a:t>
            </a:r>
          </a:p>
        </p:txBody>
      </p:sp>
      <p:sp>
        <p:nvSpPr>
          <p:cNvPr id="11" name="フリーフォーム 10"/>
          <p:cNvSpPr/>
          <p:nvPr/>
        </p:nvSpPr>
        <p:spPr>
          <a:xfrm>
            <a:off x="7848000" y="5832000"/>
            <a:ext cx="1944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125ps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/>
          <p:cNvSpPr/>
          <p:nvPr/>
        </p:nvSpPr>
        <p:spPr>
          <a:xfrm>
            <a:off x="1152000" y="432000"/>
            <a:ext cx="8352000" cy="22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3600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Ps</a:t>
            </a: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の荷電共役性　　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C |S,Sz&gt; = (-1)^(L + S) |S,Sz&gt;</a:t>
            </a: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　</a:t>
            </a:r>
          </a:p>
          <a:p>
            <a:pPr marL="3600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γ</a:t>
            </a: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線の荷電共役性 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    C |n,γ&gt;= (-1)^n |n,γ</a:t>
            </a: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＞</a:t>
            </a:r>
          </a:p>
        </p:txBody>
      </p:sp>
      <p:sp>
        <p:nvSpPr>
          <p:cNvPr id="3" name="フリーフォーム 2"/>
          <p:cNvSpPr/>
          <p:nvPr/>
        </p:nvSpPr>
        <p:spPr>
          <a:xfrm>
            <a:off x="5112000" y="2160000"/>
            <a:ext cx="5616000" cy="115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（</a:t>
            </a: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L</a:t>
            </a: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＝０が</a:t>
            </a: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Ps</a:t>
            </a: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の消滅ではきいてくる）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4392000" y="2592000"/>
            <a:ext cx="720000" cy="1440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1C1C1C"/>
          </a:solidFill>
          <a:ln w="0">
            <a:solidFill>
              <a:srgbClr val="1C1C1C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2808000" y="4176000"/>
            <a:ext cx="439200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荷電共役性の保存から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O-Ps</a:t>
            </a: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は奇数個の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γ</a:t>
            </a: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線に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/>
            </a:pP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P-Ps</a:t>
            </a: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は偶数個の</a:t>
            </a:r>
            <a:r>
              <a:rPr lang="en-US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γ</a:t>
            </a:r>
            <a:r>
              <a:rPr lang="ja-JP" sz="2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線になる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2808000" y="5616000"/>
            <a:ext cx="4464000" cy="1655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>
                <a:solidFill>
                  <a:srgbClr val="FF0066"/>
                </a:solidFill>
              </a:defRPr>
            </a:pPr>
            <a:r>
              <a:rPr lang="en-US" sz="3200" b="0" i="0" u="none" strike="noStrike" kern="1200" cap="none">
                <a:ln>
                  <a:noFill/>
                </a:ln>
                <a:solidFill>
                  <a:srgbClr val="FF0066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O-Ps</a:t>
            </a:r>
            <a:r>
              <a:rPr lang="ja-JP" sz="3200" b="0" i="0" u="none" strike="noStrike" kern="1200" cap="none">
                <a:ln>
                  <a:noFill/>
                </a:ln>
                <a:solidFill>
                  <a:srgbClr val="FF0066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は３</a:t>
            </a:r>
            <a:r>
              <a:rPr lang="en-US" sz="3200" b="0" i="0" u="none" strike="noStrike" kern="1200" cap="none">
                <a:ln>
                  <a:noFill/>
                </a:ln>
                <a:solidFill>
                  <a:srgbClr val="FF0066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γ</a:t>
            </a:r>
            <a:r>
              <a:rPr lang="ja-JP" sz="3200" b="0" i="0" u="none" strike="noStrike" kern="1200" cap="none">
                <a:ln>
                  <a:noFill/>
                </a:ln>
                <a:solidFill>
                  <a:srgbClr val="FF0066"/>
                </a:solidFill>
                <a:latin typeface="Liberation Sans" pitchFamily="18"/>
                <a:ea typeface="VL Pゴシック" pitchFamily="2"/>
                <a:cs typeface="Lohit Devanagari" pitchFamily="2"/>
              </a:rPr>
              <a:t>への崩壊が非常に優位である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Psの作り方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76000" y="1512000"/>
            <a:ext cx="5400000" cy="1224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3200"/>
            </a:pPr>
            <a:r>
              <a:rPr lang="en-US" sz="3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Na22</a:t>
            </a:r>
            <a:r>
              <a:rPr lang="ja-JP" sz="3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の</a:t>
            </a:r>
            <a:r>
              <a:rPr lang="en-US" sz="3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β </a:t>
            </a:r>
            <a:r>
              <a:rPr lang="ja-JP" sz="3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崩壊を利用する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720000" y="2736000"/>
            <a:ext cx="3816000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フリーフォーム 4"/>
          <p:cNvSpPr/>
          <p:nvPr/>
        </p:nvSpPr>
        <p:spPr>
          <a:xfrm>
            <a:off x="4896000" y="5040000"/>
            <a:ext cx="3600000" cy="180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β</a:t>
            </a: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崩壊で生じた陽子と物質中</a:t>
            </a: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(</a:t>
            </a: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本実験ではシリカ</a:t>
            </a: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の電子を反応させて</a:t>
            </a: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Ps</a:t>
            </a: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をつくる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936000" y="1944000"/>
            <a:ext cx="1800000" cy="1007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US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Na</a:t>
            </a:r>
            <a:r>
              <a:rPr lang="ja-JP" sz="22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の崩壊図式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ja-JP" altLang="en-US"/>
              <a:t>実験装置の概要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6000" y="1655999"/>
            <a:ext cx="7416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直線コネクタ 3"/>
          <p:cNvSpPr/>
          <p:nvPr/>
        </p:nvSpPr>
        <p:spPr>
          <a:xfrm flipV="1">
            <a:off x="5472000" y="3744000"/>
            <a:ext cx="0" cy="2519999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フリーフォーム 4"/>
          <p:cNvSpPr/>
          <p:nvPr/>
        </p:nvSpPr>
        <p:spPr>
          <a:xfrm>
            <a:off x="4896000" y="6480000"/>
            <a:ext cx="3816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この中に線源、シリカパウダー、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プラスチックシンチレーターと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それを入れた鉛ブロックがある</a:t>
            </a:r>
          </a:p>
        </p:txBody>
      </p:sp>
      <p:sp>
        <p:nvSpPr>
          <p:cNvPr id="6" name="直線コネクタ 5"/>
          <p:cNvSpPr/>
          <p:nvPr/>
        </p:nvSpPr>
        <p:spPr>
          <a:xfrm flipV="1">
            <a:off x="720000" y="3024000"/>
            <a:ext cx="1152000" cy="1224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72000" y="4248000"/>
            <a:ext cx="1080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NaI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2090880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4" name="テキスト プレースホルダー 3"/>
          <p:cNvSpPr txBox="1">
            <a:spLocks noGrp="1"/>
          </p:cNvSpPr>
          <p:nvPr>
            <p:ph type="body" idx="4294967295"/>
          </p:nvPr>
        </p:nvSpPr>
        <p:spPr>
          <a:xfrm>
            <a:off x="503999" y="4059000"/>
            <a:ext cx="4426920" cy="2090880"/>
          </a:xfrm>
        </p:spPr>
        <p:txBody>
          <a:bodyPr/>
          <a:lstStyle/>
          <a:p>
            <a:endParaRPr lang="en-US" altLang="ja-JP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5800">
            <a:off x="-428097" y="1522955"/>
            <a:ext cx="6976080" cy="4383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直線コネクタ 5"/>
          <p:cNvSpPr/>
          <p:nvPr/>
        </p:nvSpPr>
        <p:spPr>
          <a:xfrm flipH="1">
            <a:off x="2304000" y="1368000"/>
            <a:ext cx="3456000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直線コネクタ 6"/>
          <p:cNvSpPr/>
          <p:nvPr/>
        </p:nvSpPr>
        <p:spPr>
          <a:xfrm flipH="1" flipV="1">
            <a:off x="2592000" y="4059000"/>
            <a:ext cx="1224000" cy="2637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>
            <a:off x="3816000" y="6696000"/>
            <a:ext cx="2304000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6840000" y="1080000"/>
            <a:ext cx="1584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200"/>
            </a:pPr>
            <a:r>
              <a:rPr lang="ja-JP" sz="2200">
                <a:latin typeface="Liberation Serif" pitchFamily="18"/>
                <a:ea typeface="VL Pゴシック" pitchFamily="2"/>
                <a:cs typeface="VL Pゴシック" pitchFamily="2"/>
              </a:rPr>
              <a:t>シリカパウダーを入れる容器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6912000" y="6552000"/>
            <a:ext cx="1584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200"/>
            </a:pPr>
            <a:r>
              <a:rPr lang="ja-JP" sz="2200">
                <a:latin typeface="Liberation Serif" pitchFamily="18"/>
                <a:ea typeface="VL Pゴシック" pitchFamily="2"/>
                <a:cs typeface="VL Pゴシック" pitchFamily="2"/>
              </a:rPr>
              <a:t>鉛ブロック</a:t>
            </a:r>
          </a:p>
          <a:p>
            <a:pPr lvl="0" algn="ctr" rtl="0" hangingPunct="0">
              <a:buNone/>
              <a:tabLst/>
              <a:defRPr sz="2200"/>
            </a:pPr>
            <a:r>
              <a:rPr lang="en-US" sz="1800">
                <a:latin typeface="Liberation Serif" pitchFamily="18"/>
                <a:ea typeface="VL Pゴシック" pitchFamily="2"/>
                <a:cs typeface="VL Pゴシック" pitchFamily="2"/>
              </a:rPr>
              <a:t>(</a:t>
            </a:r>
            <a:r>
              <a:rPr lang="ja-JP" sz="1800">
                <a:latin typeface="Liberation Serif" pitchFamily="18"/>
                <a:ea typeface="VL Pゴシック" pitchFamily="2"/>
                <a:cs typeface="VL Pゴシック" pitchFamily="2"/>
              </a:rPr>
              <a:t>中に線源とプラスチックシンチレーター</a:t>
            </a:r>
            <a:r>
              <a:rPr lang="en-US" sz="1800">
                <a:latin typeface="Liberation Serif" pitchFamily="18"/>
                <a:ea typeface="VL Pゴシック" pitchFamily="2"/>
                <a:cs typeface="VL Pゴシック" pitchFamily="2"/>
              </a:rPr>
              <a:t>)</a:t>
            </a:r>
          </a:p>
        </p:txBody>
      </p:sp>
      <p:sp>
        <p:nvSpPr>
          <p:cNvPr id="11" name="直線コネクタ 10"/>
          <p:cNvSpPr/>
          <p:nvPr/>
        </p:nvSpPr>
        <p:spPr>
          <a:xfrm flipV="1">
            <a:off x="1800000" y="3671999"/>
            <a:ext cx="648000" cy="1008001"/>
          </a:xfrm>
          <a:prstGeom prst="line">
            <a:avLst/>
          </a:prstGeom>
          <a:noFill/>
          <a:ln w="0">
            <a:solidFill>
              <a:srgbClr val="0000FF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576000" y="4680000"/>
            <a:ext cx="1728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6666FF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400"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γ</a:t>
            </a:r>
            <a:r>
              <a:rPr lang="ja-JP" sz="2400">
                <a:latin typeface="Liberation Serif" pitchFamily="18"/>
                <a:ea typeface="VL Pゴシック" pitchFamily="2"/>
                <a:cs typeface="VL Pゴシック" pitchFamily="2"/>
              </a:rPr>
              <a:t>線の通る穴</a:t>
            </a:r>
          </a:p>
        </p:txBody>
      </p:sp>
      <p:sp>
        <p:nvSpPr>
          <p:cNvPr id="13" name="直線コネクタ 12"/>
          <p:cNvSpPr/>
          <p:nvPr/>
        </p:nvSpPr>
        <p:spPr>
          <a:xfrm flipH="1" flipV="1">
            <a:off x="4031999" y="1152000"/>
            <a:ext cx="1728001" cy="151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4" name="フリーフォーム 13"/>
          <p:cNvSpPr/>
          <p:nvPr/>
        </p:nvSpPr>
        <p:spPr>
          <a:xfrm>
            <a:off x="5903999" y="2592000"/>
            <a:ext cx="1944000" cy="503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中脇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2090880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3" name="テキスト プレースホルダー 2"/>
          <p:cNvSpPr txBox="1">
            <a:spLocks noGrp="1"/>
          </p:cNvSpPr>
          <p:nvPr>
            <p:ph type="body" idx="4294967295"/>
          </p:nvPr>
        </p:nvSpPr>
        <p:spPr>
          <a:xfrm>
            <a:off x="503999" y="4059000"/>
            <a:ext cx="4426920" cy="2090880"/>
          </a:xfrm>
        </p:spPr>
        <p:txBody>
          <a:bodyPr/>
          <a:lstStyle/>
          <a:p>
            <a:endParaRPr lang="en-US" altLang="ja-JP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2800">
            <a:off x="-53490" y="1576594"/>
            <a:ext cx="6154920" cy="4451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直線コネクタ 4"/>
          <p:cNvSpPr/>
          <p:nvPr/>
        </p:nvSpPr>
        <p:spPr>
          <a:xfrm flipH="1" flipV="1">
            <a:off x="2808000" y="4464000"/>
            <a:ext cx="576000" cy="136800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" name="直線コネクタ 5"/>
          <p:cNvSpPr/>
          <p:nvPr/>
        </p:nvSpPr>
        <p:spPr>
          <a:xfrm>
            <a:off x="3384000" y="5832000"/>
            <a:ext cx="2519999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直線コネクタ 6"/>
          <p:cNvSpPr/>
          <p:nvPr/>
        </p:nvSpPr>
        <p:spPr>
          <a:xfrm flipH="1">
            <a:off x="2592000" y="3311999"/>
            <a:ext cx="576000" cy="747001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>
            <a:off x="3168000" y="3311999"/>
            <a:ext cx="2664000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6120000" y="5544000"/>
            <a:ext cx="1368000" cy="60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400"/>
            </a:pPr>
            <a:r>
              <a:rPr lang="ja-JP" sz="2400">
                <a:latin typeface="Liberation Serif" pitchFamily="18"/>
                <a:ea typeface="VL Pゴシック" pitchFamily="2"/>
                <a:cs typeface="VL Pゴシック" pitchFamily="2"/>
              </a:rPr>
              <a:t>線源</a:t>
            </a: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(22Na)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7128000" y="2990880"/>
            <a:ext cx="1368000" cy="60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400"/>
            </a:pPr>
            <a:r>
              <a:rPr lang="ja-JP" sz="2400">
                <a:latin typeface="Liberation Serif" pitchFamily="18"/>
                <a:ea typeface="VL Pゴシック" pitchFamily="2"/>
                <a:cs typeface="VL Pゴシック" pitchFamily="2"/>
              </a:rPr>
              <a:t>プラスチックシンチレーター</a:t>
            </a:r>
          </a:p>
          <a:p>
            <a:pPr lvl="0" algn="ctr" rtl="0" hangingPunct="0">
              <a:buNone/>
              <a:tabLst/>
              <a:defRPr sz="2400"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(PS)</a:t>
            </a:r>
          </a:p>
        </p:txBody>
      </p:sp>
      <p:sp>
        <p:nvSpPr>
          <p:cNvPr id="11" name="直線コネクタ 10"/>
          <p:cNvSpPr/>
          <p:nvPr/>
        </p:nvSpPr>
        <p:spPr>
          <a:xfrm flipH="1">
            <a:off x="4824000" y="1440000"/>
            <a:ext cx="143999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6263999" y="1152000"/>
            <a:ext cx="1152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ja-JP" sz="1800" b="0" i="0" u="none" strike="noStrike" kern="1200" cap="none">
                <a:ln>
                  <a:noFill/>
                </a:ln>
                <a:latin typeface="Liberation Sans" pitchFamily="18"/>
                <a:ea typeface="VL Pゴシック" pitchFamily="2"/>
                <a:cs typeface="Lohit Devanagari" pitchFamily="2"/>
              </a:rPr>
              <a:t>中脇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リーフォーム 1"/>
          <p:cNvSpPr/>
          <p:nvPr/>
        </p:nvSpPr>
        <p:spPr>
          <a:xfrm>
            <a:off x="3024000" y="1296000"/>
            <a:ext cx="1584000" cy="1007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400"/>
            </a:pPr>
            <a:r>
              <a:rPr lang="ja-JP" sz="2400">
                <a:latin typeface="Liberation Serif" pitchFamily="18"/>
                <a:ea typeface="VL Pゴシック" pitchFamily="2"/>
                <a:cs typeface="VL Pゴシック" pitchFamily="2"/>
              </a:rPr>
              <a:t>シリカの</a:t>
            </a:r>
          </a:p>
          <a:p>
            <a:pPr lvl="0" algn="ctr" rtl="0" hangingPunct="0">
              <a:buNone/>
              <a:tabLst/>
              <a:defRPr sz="2400"/>
            </a:pPr>
            <a:r>
              <a:rPr lang="ja-JP" sz="2400">
                <a:latin typeface="Liberation Serif" pitchFamily="18"/>
                <a:ea typeface="VL Pゴシック" pitchFamily="2"/>
                <a:cs typeface="VL Pゴシック" pitchFamily="2"/>
              </a:rPr>
              <a:t>容器</a:t>
            </a:r>
          </a:p>
        </p:txBody>
      </p:sp>
      <p:sp>
        <p:nvSpPr>
          <p:cNvPr id="3" name="フリーフォーム 2"/>
          <p:cNvSpPr/>
          <p:nvPr/>
        </p:nvSpPr>
        <p:spPr>
          <a:xfrm>
            <a:off x="864000" y="2520000"/>
            <a:ext cx="4176000" cy="39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VL Pゴシック" pitchFamily="2"/>
              <a:cs typeface="VL Pゴシック" pitchFamily="2"/>
            </a:endParaRPr>
          </a:p>
        </p:txBody>
      </p:sp>
      <p:sp>
        <p:nvSpPr>
          <p:cNvPr id="4" name="直線コネクタ 3"/>
          <p:cNvSpPr/>
          <p:nvPr/>
        </p:nvSpPr>
        <p:spPr>
          <a:xfrm flipV="1">
            <a:off x="2448000" y="2520000"/>
            <a:ext cx="0" cy="151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" name="直線コネクタ 4"/>
          <p:cNvSpPr/>
          <p:nvPr/>
        </p:nvSpPr>
        <p:spPr>
          <a:xfrm>
            <a:off x="864000" y="5256000"/>
            <a:ext cx="4176000" cy="0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97000" sp="197000"/>
            </a:custDash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6" name="直線コネクタ 5"/>
          <p:cNvSpPr/>
          <p:nvPr/>
        </p:nvSpPr>
        <p:spPr>
          <a:xfrm flipV="1">
            <a:off x="3456000" y="2520000"/>
            <a:ext cx="0" cy="27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2520000" y="5328000"/>
            <a:ext cx="3456000" cy="14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VL Pゴシック" pitchFamily="2"/>
              <a:cs typeface="VL Pゴシック" pitchFamily="2"/>
            </a:endParaRPr>
          </a:p>
        </p:txBody>
      </p:sp>
      <p:sp>
        <p:nvSpPr>
          <p:cNvPr id="8" name="直線コネクタ 7"/>
          <p:cNvSpPr/>
          <p:nvPr/>
        </p:nvSpPr>
        <p:spPr>
          <a:xfrm>
            <a:off x="3600000" y="5544000"/>
            <a:ext cx="144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9" name="直線コネクタ 8"/>
          <p:cNvSpPr/>
          <p:nvPr/>
        </p:nvSpPr>
        <p:spPr>
          <a:xfrm>
            <a:off x="3600000" y="5544000"/>
            <a:ext cx="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0" name="直線コネクタ 9"/>
          <p:cNvSpPr/>
          <p:nvPr/>
        </p:nvSpPr>
        <p:spPr>
          <a:xfrm>
            <a:off x="2304000" y="5256000"/>
            <a:ext cx="0" cy="122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1" name="直線コネクタ 10"/>
          <p:cNvSpPr/>
          <p:nvPr/>
        </p:nvSpPr>
        <p:spPr>
          <a:xfrm flipH="1">
            <a:off x="864000" y="4031999"/>
            <a:ext cx="158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2" name="直線コネクタ 11"/>
          <p:cNvSpPr/>
          <p:nvPr/>
        </p:nvSpPr>
        <p:spPr>
          <a:xfrm>
            <a:off x="864000" y="4248000"/>
            <a:ext cx="158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3" name="直線コネクタ 12"/>
          <p:cNvSpPr/>
          <p:nvPr/>
        </p:nvSpPr>
        <p:spPr>
          <a:xfrm>
            <a:off x="2448000" y="4248000"/>
            <a:ext cx="0" cy="100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4" name="直線コネクタ 13"/>
          <p:cNvSpPr/>
          <p:nvPr/>
        </p:nvSpPr>
        <p:spPr>
          <a:xfrm flipH="1">
            <a:off x="864000" y="2520000"/>
            <a:ext cx="432000" cy="50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5" name="直線コネクタ 14"/>
          <p:cNvSpPr/>
          <p:nvPr/>
        </p:nvSpPr>
        <p:spPr>
          <a:xfrm flipH="1">
            <a:off x="864000" y="2520000"/>
            <a:ext cx="720000" cy="86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6" name="直線コネクタ 15"/>
          <p:cNvSpPr/>
          <p:nvPr/>
        </p:nvSpPr>
        <p:spPr>
          <a:xfrm flipH="1">
            <a:off x="864000" y="2520000"/>
            <a:ext cx="1008000" cy="122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7" name="直線コネクタ 16"/>
          <p:cNvSpPr/>
          <p:nvPr/>
        </p:nvSpPr>
        <p:spPr>
          <a:xfrm flipH="1">
            <a:off x="936000" y="2520000"/>
            <a:ext cx="1224000" cy="151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8" name="直線コネクタ 17"/>
          <p:cNvSpPr/>
          <p:nvPr/>
        </p:nvSpPr>
        <p:spPr>
          <a:xfrm flipH="1">
            <a:off x="1224000" y="2520000"/>
            <a:ext cx="1224000" cy="151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19" name="直線コネクタ 18"/>
          <p:cNvSpPr/>
          <p:nvPr/>
        </p:nvSpPr>
        <p:spPr>
          <a:xfrm flipH="1">
            <a:off x="1512000" y="2880000"/>
            <a:ext cx="936000" cy="115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0" name="直線コネクタ 19"/>
          <p:cNvSpPr/>
          <p:nvPr/>
        </p:nvSpPr>
        <p:spPr>
          <a:xfrm flipH="1">
            <a:off x="1800000" y="3240000"/>
            <a:ext cx="648000" cy="79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1" name="直線コネクタ 20"/>
          <p:cNvSpPr/>
          <p:nvPr/>
        </p:nvSpPr>
        <p:spPr>
          <a:xfrm flipH="1">
            <a:off x="2088000" y="3600000"/>
            <a:ext cx="360000" cy="43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2" name="直線コネクタ 21"/>
          <p:cNvSpPr/>
          <p:nvPr/>
        </p:nvSpPr>
        <p:spPr>
          <a:xfrm flipH="1">
            <a:off x="3456000" y="2520000"/>
            <a:ext cx="504000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3" name="直線コネクタ 22"/>
          <p:cNvSpPr/>
          <p:nvPr/>
        </p:nvSpPr>
        <p:spPr>
          <a:xfrm flipH="1">
            <a:off x="4104000" y="2520000"/>
            <a:ext cx="7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4" name="直線コネクタ 23"/>
          <p:cNvSpPr/>
          <p:nvPr/>
        </p:nvSpPr>
        <p:spPr>
          <a:xfrm flipH="1">
            <a:off x="3456000" y="2520000"/>
            <a:ext cx="792000" cy="108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5" name="直線コネクタ 24"/>
          <p:cNvSpPr/>
          <p:nvPr/>
        </p:nvSpPr>
        <p:spPr>
          <a:xfrm flipH="1">
            <a:off x="3456000" y="2520000"/>
            <a:ext cx="1080000" cy="15119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6" name="直線コネクタ 25"/>
          <p:cNvSpPr/>
          <p:nvPr/>
        </p:nvSpPr>
        <p:spPr>
          <a:xfrm flipH="1">
            <a:off x="3456000" y="2520000"/>
            <a:ext cx="1368000" cy="194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7" name="直線コネクタ 26"/>
          <p:cNvSpPr/>
          <p:nvPr/>
        </p:nvSpPr>
        <p:spPr>
          <a:xfrm flipH="1">
            <a:off x="3456000" y="2736000"/>
            <a:ext cx="1584000" cy="216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8" name="直線コネクタ 27"/>
          <p:cNvSpPr/>
          <p:nvPr/>
        </p:nvSpPr>
        <p:spPr>
          <a:xfrm flipH="1">
            <a:off x="3528000" y="3168000"/>
            <a:ext cx="1512000" cy="208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29" name="直線コネクタ 28"/>
          <p:cNvSpPr/>
          <p:nvPr/>
        </p:nvSpPr>
        <p:spPr>
          <a:xfrm flipH="1">
            <a:off x="3888000" y="3600000"/>
            <a:ext cx="1152000" cy="165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0" name="直線コネクタ 29"/>
          <p:cNvSpPr/>
          <p:nvPr/>
        </p:nvSpPr>
        <p:spPr>
          <a:xfrm flipH="1">
            <a:off x="4320000" y="4104000"/>
            <a:ext cx="720000" cy="115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1" name="直線コネクタ 30"/>
          <p:cNvSpPr/>
          <p:nvPr/>
        </p:nvSpPr>
        <p:spPr>
          <a:xfrm flipH="1">
            <a:off x="4680000" y="4536000"/>
            <a:ext cx="360000" cy="72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2" name="直線コネクタ 31"/>
          <p:cNvSpPr/>
          <p:nvPr/>
        </p:nvSpPr>
        <p:spPr>
          <a:xfrm flipH="1">
            <a:off x="3600000" y="5544000"/>
            <a:ext cx="431999" cy="57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3" name="直線コネクタ 32"/>
          <p:cNvSpPr/>
          <p:nvPr/>
        </p:nvSpPr>
        <p:spPr>
          <a:xfrm flipH="1">
            <a:off x="3600000" y="5544000"/>
            <a:ext cx="72000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4" name="直線コネクタ 33"/>
          <p:cNvSpPr/>
          <p:nvPr/>
        </p:nvSpPr>
        <p:spPr>
          <a:xfrm flipH="1">
            <a:off x="3888000" y="5544000"/>
            <a:ext cx="72000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5" name="直線コネクタ 34"/>
          <p:cNvSpPr/>
          <p:nvPr/>
        </p:nvSpPr>
        <p:spPr>
          <a:xfrm flipH="1">
            <a:off x="4752000" y="5544000"/>
            <a:ext cx="72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6" name="直線コネクタ 35"/>
          <p:cNvSpPr/>
          <p:nvPr/>
        </p:nvSpPr>
        <p:spPr>
          <a:xfrm flipH="1">
            <a:off x="4248000" y="5574240"/>
            <a:ext cx="64800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7" name="直線コネクタ 36"/>
          <p:cNvSpPr/>
          <p:nvPr/>
        </p:nvSpPr>
        <p:spPr>
          <a:xfrm flipH="1">
            <a:off x="4608000" y="5832000"/>
            <a:ext cx="432000" cy="64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8" name="直線コネクタ 37"/>
          <p:cNvSpPr/>
          <p:nvPr/>
        </p:nvSpPr>
        <p:spPr>
          <a:xfrm flipH="1">
            <a:off x="864000" y="4248000"/>
            <a:ext cx="360000" cy="43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39" name="直線コネクタ 38"/>
          <p:cNvSpPr/>
          <p:nvPr/>
        </p:nvSpPr>
        <p:spPr>
          <a:xfrm flipH="1">
            <a:off x="864000" y="4248000"/>
            <a:ext cx="648000" cy="79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0" name="直線コネクタ 39"/>
          <p:cNvSpPr/>
          <p:nvPr/>
        </p:nvSpPr>
        <p:spPr>
          <a:xfrm flipH="1">
            <a:off x="864000" y="4248000"/>
            <a:ext cx="936000" cy="115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1" name="直線コネクタ 40"/>
          <p:cNvSpPr/>
          <p:nvPr/>
        </p:nvSpPr>
        <p:spPr>
          <a:xfrm flipH="1">
            <a:off x="864000" y="4248000"/>
            <a:ext cx="1224000" cy="1512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2" name="直線コネクタ 41"/>
          <p:cNvSpPr/>
          <p:nvPr/>
        </p:nvSpPr>
        <p:spPr>
          <a:xfrm flipH="1">
            <a:off x="864000" y="4248000"/>
            <a:ext cx="1512000" cy="194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3" name="直線コネクタ 42"/>
          <p:cNvSpPr/>
          <p:nvPr/>
        </p:nvSpPr>
        <p:spPr>
          <a:xfrm flipH="1">
            <a:off x="1007999" y="4536000"/>
            <a:ext cx="1440001" cy="194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4" name="直線コネクタ 43"/>
          <p:cNvSpPr/>
          <p:nvPr/>
        </p:nvSpPr>
        <p:spPr>
          <a:xfrm flipH="1">
            <a:off x="1368000" y="4896000"/>
            <a:ext cx="1080000" cy="1584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5" name="直線コネクタ 44"/>
          <p:cNvSpPr/>
          <p:nvPr/>
        </p:nvSpPr>
        <p:spPr>
          <a:xfrm flipH="1">
            <a:off x="1728000" y="5544000"/>
            <a:ext cx="576000" cy="936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6" name="直線コネクタ 45"/>
          <p:cNvSpPr/>
          <p:nvPr/>
        </p:nvSpPr>
        <p:spPr>
          <a:xfrm flipH="1">
            <a:off x="2015999" y="5903999"/>
            <a:ext cx="288001" cy="576001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47" name="フリーフォーム 46"/>
          <p:cNvSpPr/>
          <p:nvPr/>
        </p:nvSpPr>
        <p:spPr>
          <a:xfrm>
            <a:off x="2448000" y="5903999"/>
            <a:ext cx="1007999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3CAF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400"/>
            </a:pPr>
            <a:r>
              <a:rPr lang="ja-JP" sz="2400">
                <a:latin typeface="Liberation Serif" pitchFamily="18"/>
                <a:ea typeface="VL Pゴシック" pitchFamily="2"/>
                <a:cs typeface="VL Pゴシック" pitchFamily="2"/>
              </a:rPr>
              <a:t>線源</a:t>
            </a:r>
          </a:p>
        </p:txBody>
      </p:sp>
      <p:sp>
        <p:nvSpPr>
          <p:cNvPr id="48" name="フリーフォーム 47"/>
          <p:cNvSpPr/>
          <p:nvPr/>
        </p:nvSpPr>
        <p:spPr>
          <a:xfrm>
            <a:off x="2448000" y="2160000"/>
            <a:ext cx="1007999" cy="230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en-US" sz="2400">
              <a:latin typeface="Liberation Serif" pitchFamily="18"/>
              <a:ea typeface="VL Pゴシック" pitchFamily="2"/>
              <a:cs typeface="VL Pゴシック" pitchFamily="2"/>
            </a:endParaRPr>
          </a:p>
        </p:txBody>
      </p:sp>
      <p:sp>
        <p:nvSpPr>
          <p:cNvPr id="49" name="直線コネクタ 48"/>
          <p:cNvSpPr/>
          <p:nvPr/>
        </p:nvSpPr>
        <p:spPr>
          <a:xfrm flipH="1">
            <a:off x="503999" y="4176000"/>
            <a:ext cx="1944001" cy="0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  <p:sp>
        <p:nvSpPr>
          <p:cNvPr id="50" name="フリーフォーム 49"/>
          <p:cNvSpPr/>
          <p:nvPr/>
        </p:nvSpPr>
        <p:spPr>
          <a:xfrm>
            <a:off x="2520000" y="3816000"/>
            <a:ext cx="86400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3CAF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/>
            </a:pPr>
            <a:r>
              <a:rPr lang="ja-JP" sz="1800">
                <a:latin typeface="Liberation Serif" pitchFamily="18"/>
                <a:ea typeface="VL Pゴシック" pitchFamily="2"/>
                <a:cs typeface="VL Pゴシック" pitchFamily="2"/>
              </a:rPr>
              <a:t>シリカ</a:t>
            </a:r>
          </a:p>
        </p:txBody>
      </p:sp>
      <p:sp>
        <p:nvSpPr>
          <p:cNvPr id="51" name="フリーフォーム 50"/>
          <p:cNvSpPr/>
          <p:nvPr/>
        </p:nvSpPr>
        <p:spPr>
          <a:xfrm>
            <a:off x="6048000" y="5040000"/>
            <a:ext cx="1080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FFFFFF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 sz="2400"/>
            </a:pPr>
            <a:r>
              <a:rPr lang="en-US" sz="2400">
                <a:latin typeface="Liberation Serif" pitchFamily="18"/>
                <a:ea typeface="VL Pゴシック" pitchFamily="2"/>
                <a:cs typeface="VL Pゴシック" pitchFamily="2"/>
              </a:rPr>
              <a:t>PS</a:t>
            </a:r>
          </a:p>
        </p:txBody>
      </p:sp>
      <p:sp>
        <p:nvSpPr>
          <p:cNvPr id="52" name="フリーフォーム 51"/>
          <p:cNvSpPr/>
          <p:nvPr/>
        </p:nvSpPr>
        <p:spPr>
          <a:xfrm>
            <a:off x="5760000" y="1512000"/>
            <a:ext cx="3528000" cy="22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3465A4"/>
            </a:solidFill>
            <a:prstDash val="solid"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lvl="0" algn="ctr" rtl="0" hangingPunct="0">
              <a:buNone/>
              <a:tabLst/>
              <a:defRPr/>
            </a:pPr>
            <a:r>
              <a:rPr lang="ja-JP" sz="3600">
                <a:latin typeface="Liberation Serif" pitchFamily="18"/>
                <a:ea typeface="VL Pゴシック" pitchFamily="2"/>
                <a:cs typeface="VL Pゴシック" pitchFamily="2"/>
              </a:rPr>
              <a:t>鉛ブロック内の</a:t>
            </a:r>
          </a:p>
          <a:p>
            <a:pPr lvl="0" algn="ctr" rtl="0" hangingPunct="0">
              <a:buNone/>
              <a:tabLst/>
              <a:defRPr/>
            </a:pPr>
            <a:r>
              <a:rPr lang="ja-JP" sz="3600">
                <a:latin typeface="Liberation Serif" pitchFamily="18"/>
                <a:ea typeface="VL Pゴシック" pitchFamily="2"/>
                <a:cs typeface="VL Pゴシック" pitchFamily="2"/>
              </a:rPr>
              <a:t>概念図</a:t>
            </a:r>
          </a:p>
        </p:txBody>
      </p:sp>
      <p:sp>
        <p:nvSpPr>
          <p:cNvPr id="53" name="直線コネクタ 52"/>
          <p:cNvSpPr/>
          <p:nvPr/>
        </p:nvSpPr>
        <p:spPr>
          <a:xfrm flipV="1">
            <a:off x="3024000" y="4536000"/>
            <a:ext cx="0" cy="1367999"/>
          </a:xfrm>
          <a:prstGeom prst="line">
            <a:avLst/>
          </a:prstGeom>
          <a:noFill/>
          <a:ln w="0">
            <a:solidFill>
              <a:srgbClr val="FF3333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Liberation Sans" pitchFamily="18"/>
              <a:ea typeface="VL Pゴシック" pitchFamily="2"/>
              <a:cs typeface="Lohit Devanagari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17347</TotalTime>
  <Words>964</Words>
  <Application>Microsoft Office PowerPoint</Application>
  <PresentationFormat>ユーザー設定</PresentationFormat>
  <Paragraphs>212</Paragraphs>
  <Slides>27</Slides>
  <Notes>27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Liberation Sans</vt:lpstr>
      <vt:lpstr>Liberation Serif</vt:lpstr>
      <vt:lpstr>Lohit Devanagari</vt:lpstr>
      <vt:lpstr>ＭＳ Ｐゴシック</vt:lpstr>
      <vt:lpstr>StarSymbol</vt:lpstr>
      <vt:lpstr>VL Pゴシック</vt:lpstr>
      <vt:lpstr>Arial</vt:lpstr>
      <vt:lpstr>Calibri</vt:lpstr>
      <vt:lpstr>標準</vt:lpstr>
      <vt:lpstr>ポジトロ二ウムの寿命測定と量子振動</vt:lpstr>
      <vt:lpstr>実験の概要</vt:lpstr>
      <vt:lpstr>理 論</vt:lpstr>
      <vt:lpstr>PowerPoint プレゼンテーション</vt:lpstr>
      <vt:lpstr>Psの作り方</vt:lpstr>
      <vt:lpstr>実験装置の概要</vt:lpstr>
      <vt:lpstr>PowerPoint プレゼンテーション</vt:lpstr>
      <vt:lpstr>PowerPoint プレゼンテーション</vt:lpstr>
      <vt:lpstr>PowerPoint プレゼンテーション</vt:lpstr>
      <vt:lpstr>実験に使用した回路</vt:lpstr>
      <vt:lpstr>信号の概念図</vt:lpstr>
      <vt:lpstr>余計なCOINCIDENCE</vt:lpstr>
      <vt:lpstr>改善した回路の詳細</vt:lpstr>
      <vt:lpstr>解析の方法(概要)</vt:lpstr>
      <vt:lpstr>時間:エネルギー分布</vt:lpstr>
      <vt:lpstr>一応、Fitting</vt:lpstr>
      <vt:lpstr>Signal/Noise比の改善</vt:lpstr>
      <vt:lpstr>鉛ブロックの底上げ</vt:lpstr>
      <vt:lpstr>PowerPoint プレゼンテーション</vt:lpstr>
      <vt:lpstr>新たな穴空きブロック</vt:lpstr>
      <vt:lpstr>線源からシンチレーターまでの距離について</vt:lpstr>
      <vt:lpstr>PowerPoint プレゼンテーション</vt:lpstr>
      <vt:lpstr>結果その1</vt:lpstr>
      <vt:lpstr>PowerPoint プレゼンテーション</vt:lpstr>
      <vt:lpstr>フィッティング</vt:lpstr>
      <vt:lpstr>反省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ポジトロ二ウムの寿命測定と量子振動</dc:title>
  <dc:creator>Atsuko Ichikawa</dc:creator>
  <cp:lastModifiedBy>Atsuko Ichikawa</cp:lastModifiedBy>
  <cp:revision>9</cp:revision>
  <cp:lastPrinted>2017-07-20T12:24:41Z</cp:lastPrinted>
  <dcterms:created xsi:type="dcterms:W3CDTF">2017-03-10T14:35:45Z</dcterms:created>
  <dcterms:modified xsi:type="dcterms:W3CDTF">2017-11-10T01:43:14Z</dcterms:modified>
</cp:coreProperties>
</file>