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5.xml" ContentType="application/inkml+xml"/>
  <Override PartName="/ppt/ink/ink6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1" r:id="rId10"/>
    <p:sldId id="277" r:id="rId11"/>
    <p:sldId id="278" r:id="rId12"/>
    <p:sldId id="279" r:id="rId13"/>
    <p:sldId id="280" r:id="rId14"/>
    <p:sldId id="266" r:id="rId15"/>
    <p:sldId id="281" r:id="rId16"/>
    <p:sldId id="282" r:id="rId17"/>
    <p:sldId id="283" r:id="rId18"/>
    <p:sldId id="284" r:id="rId19"/>
    <p:sldId id="285" r:id="rId20"/>
    <p:sldId id="484" r:id="rId21"/>
    <p:sldId id="286" r:id="rId22"/>
    <p:sldId id="287" r:id="rId23"/>
    <p:sldId id="265" r:id="rId24"/>
    <p:sldId id="264" r:id="rId25"/>
    <p:sldId id="276" r:id="rId26"/>
    <p:sldId id="267" r:id="rId27"/>
    <p:sldId id="268" r:id="rId28"/>
    <p:sldId id="272" r:id="rId29"/>
    <p:sldId id="273" r:id="rId30"/>
    <p:sldId id="269" r:id="rId31"/>
    <p:sldId id="270" r:id="rId32"/>
    <p:sldId id="302" r:id="rId33"/>
    <p:sldId id="274" r:id="rId34"/>
    <p:sldId id="275" r:id="rId35"/>
    <p:sldId id="300" r:id="rId36"/>
    <p:sldId id="483" r:id="rId37"/>
    <p:sldId id="482" r:id="rId38"/>
    <p:sldId id="288" r:id="rId39"/>
    <p:sldId id="289" r:id="rId40"/>
    <p:sldId id="290" r:id="rId41"/>
    <p:sldId id="301" r:id="rId42"/>
    <p:sldId id="292" r:id="rId43"/>
    <p:sldId id="305" r:id="rId44"/>
    <p:sldId id="304" r:id="rId45"/>
    <p:sldId id="295" r:id="rId46"/>
    <p:sldId id="297" r:id="rId47"/>
    <p:sldId id="303" r:id="rId48"/>
    <p:sldId id="299" r:id="rId49"/>
    <p:sldId id="325" r:id="rId50"/>
    <p:sldId id="326" r:id="rId51"/>
    <p:sldId id="327" r:id="rId52"/>
    <p:sldId id="328" r:id="rId53"/>
    <p:sldId id="479" r:id="rId54"/>
    <p:sldId id="329" r:id="rId55"/>
    <p:sldId id="480" r:id="rId56"/>
    <p:sldId id="331" r:id="rId57"/>
    <p:sldId id="481" r:id="rId5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イントロダクション" id="{DB31ACC9-364A-4F6C-86FF-8C6317360727}">
          <p14:sldIdLst>
            <p14:sldId id="256"/>
            <p14:sldId id="257"/>
            <p14:sldId id="258"/>
          </p14:sldIdLst>
        </p14:section>
        <p14:section name="理論" id="{6D9FB5C0-F95D-4DF3-B615-DEA0C72F1B3E}">
          <p14:sldIdLst>
            <p14:sldId id="260"/>
            <p14:sldId id="259"/>
            <p14:sldId id="261"/>
            <p14:sldId id="262"/>
            <p14:sldId id="263"/>
            <p14:sldId id="271"/>
          </p14:sldIdLst>
        </p14:section>
        <p14:section name="実験原理" id="{07BEF100-AA29-4D77-B00C-90A8E550B947}">
          <p14:sldIdLst>
            <p14:sldId id="277"/>
            <p14:sldId id="278"/>
            <p14:sldId id="279"/>
            <p14:sldId id="280"/>
            <p14:sldId id="266"/>
            <p14:sldId id="281"/>
            <p14:sldId id="282"/>
            <p14:sldId id="283"/>
            <p14:sldId id="284"/>
            <p14:sldId id="285"/>
            <p14:sldId id="484"/>
            <p14:sldId id="286"/>
            <p14:sldId id="287"/>
          </p14:sldIdLst>
        </p14:section>
        <p14:section name="解析" id="{04C57468-E23C-4676-9B43-6516C9B0CD67}">
          <p14:sldIdLst>
            <p14:sldId id="265"/>
            <p14:sldId id="264"/>
            <p14:sldId id="276"/>
            <p14:sldId id="267"/>
            <p14:sldId id="268"/>
            <p14:sldId id="272"/>
            <p14:sldId id="273"/>
            <p14:sldId id="269"/>
            <p14:sldId id="270"/>
            <p14:sldId id="302"/>
            <p14:sldId id="274"/>
            <p14:sldId id="275"/>
          </p14:sldIdLst>
        </p14:section>
        <p14:section name="結果" id="{3CDC8F2A-B0E1-4A84-BB41-BE5F83238D20}">
          <p14:sldIdLst>
            <p14:sldId id="300"/>
            <p14:sldId id="483"/>
            <p14:sldId id="482"/>
            <p14:sldId id="288"/>
            <p14:sldId id="289"/>
            <p14:sldId id="290"/>
          </p14:sldIdLst>
        </p14:section>
        <p14:section name="考察、結論" id="{B7943E07-98B1-461C-9A74-ADDC231453BB}">
          <p14:sldIdLst>
            <p14:sldId id="301"/>
            <p14:sldId id="292"/>
            <p14:sldId id="305"/>
            <p14:sldId id="304"/>
            <p14:sldId id="295"/>
            <p14:sldId id="297"/>
            <p14:sldId id="303"/>
            <p14:sldId id="299"/>
          </p14:sldIdLst>
        </p14:section>
        <p14:section name="出典(昨年p1)" id="{1AD602E7-06FB-493F-A2AC-92DB49DC7A60}">
          <p14:sldIdLst>
            <p14:sldId id="325"/>
            <p14:sldId id="326"/>
            <p14:sldId id="327"/>
            <p14:sldId id="328"/>
            <p14:sldId id="479"/>
            <p14:sldId id="329"/>
            <p14:sldId id="480"/>
            <p14:sldId id="331"/>
            <p14:sldId id="4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久代 翔大" initials="久代" lastIdx="1" clrIdx="0">
    <p:extLst>
      <p:ext uri="{19B8F6BF-5375-455C-9EA6-DF929625EA0E}">
        <p15:presenceInfo xmlns:p15="http://schemas.microsoft.com/office/powerpoint/2012/main" userId="0e254131378c40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33D49-661A-406C-B03B-67F3E784A1BF}" v="1114" dt="2020-03-12T22:38:57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1T17:42:40.099" idx="1">
    <p:pos x="3497" y="4077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2T12:33:33.31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1 191,'9'-1,"1"0,-1-1,1 0,-1 0,0-1,4-1,1-1,89-28,100-31,-13 16,-139 38,1 3,38-1,122 7,-100 3,-106-2,-1 0,0 0,1 1,-1-1,0 1,1 1,-1-1,0 1,0 0,3 1,-6-1,1 0,0 0,-1 0,0 0,1 0,-1 0,0 1,0-1,0 1,0-1,-1 1,1 0,-1 0,0 0,0 0,0 0,0 0,0 1,5 24,1 20,-5-29,0 0,2 0,0-1,2 1,0-1,-2-8,0 0,1 0,0-1,1 1,0-1,0 0,3 1,-6-6,1-1,0 1,-1-1,1 0,1 0,-1-1,0 1,1-1,-1 0,1 0,0-1,-1 1,1-1,0 0,0 0,5 0,45 0,36-4,4 0,-48 3,-10-1,1 1,-1 2,17 5,14 2,23-1,-23-2,-20-2,115 11,32-6,0-12,-1-8,122-26,-92-4,6 0,-142 29,54 0,-15 13,-45 2,-69-2,0 0,-1 1,10 2,28 5,38-7,-1-3,30-7,37 0,513 4,-373 6,913-2,-1172-2,0-1,3-2,0 0,21 1,93 4,44 0,-90-10,23 0,426 9,-287 2,35-1,-280-1,0-1,14-4,25-2,5 6,0 3,-1 0,3-3,-1-7,-41 5,0 1,5 0,219 3,-115 1,-112-2,0-2,16-3,-13 2,-1 1,4 1,-19 1,-1 0,0 0,0-1,0 0,0 0,0-1,-1-1,1 0,-1 0,4-2,-4 1,1 1,-1 0,1 0,0 1,1 1,-1 0,10-1,10 1,1 2,1 0,-24 1,1-2,-1 0,1 0,-1 0,1-1,-1-1,0 1,7-4,31-8,-9 8,1 3,0 1,0 2,11 2,26 0,5-2,-64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2T12:33:41.65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0 438,'366'0,"-356"0,-1 0,1 1,0 0,0 1,-1 0,1 0,-1 1,0 1,0-1,0 1,0 1,-1 0,1 0,4 4,-5-3,1 0,1-1,4 3,19 10,62 45,-89-59,1-1,0 0,0-1,0 1,0-1,0-1,1 1,-1-1,6 0,15 0,27-3,-20 1,129 1,72-3,-168-2,0-4,54-14,131-42,-162 39,-29 12,1 2,1 3,42 0,-21 4,154-7,39 13,-235-2,-1-3,26-5,-6 1,159-13,48 8,227 11,-443 2,27-3,-1-4,28-7,26-3,306-36,-204 24,-169 19,0-2,42-15,230-52,5 16,-226 43,1 6,1 5,102 5,333 8,-311-6,-151 2,21-1,70 10,-159-5,1 1,-1 1,-1 1,0 2,8 3,0 1,1-2,15 3,34 1,-41-8,-1 2,36 12,-47-13,0 0,1-2,0-2,0 0,11-2,82 15,44 2,-101-11,-31-3,30 0,-39-5,0-2,0 0,0-2,2-1,97-27,-73 17,118-29,21 4,-111 27,0 3,1 5,54 2,-92 5,-1 1,21 5,-43-4,1 1,-1 0,0 2,-1 0,0 1,6 3,28 16,2-3,22 5,-55-20,0 0,5 5,-15-7,0-1,1-1,-1 0,1 0,0-1,1 0,-1-1,1-1,8 1,135-4,-52-1,-48 0,-1-3,29-8,-27 4,1 3,12 2,50 4,-99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2T12:33:47.49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0 204,'75'88,"-70"-82,1 0,1-1,-1 1,8 3,7 7,-8-3,-10-10,1 0,-1 0,0 0,1 0,0 0,2 1,12-5,4 4,0 1,0 2,-1 0,1 1,-2 1,12 7,31 11,-5-8,1-2,1-3,1-2,0-3,14-2,-42-6,0 0,0-3,-1 0,6-3,-1 0,0 2,0 2,4 1,80 2,-18 0,14 6,-58-4,0-2,0-2,8-4,176-25,-128 14,172-27,-228 34,55-10,-2-5,-1-4,19-12,-44 13,0 4,74-9,-126 26,67-12,53 0,-46 10,-10 0,42 4,82 14,19 1,-104-15,27-8,-23 1,251-13,-325 21,0 3,1 3,-1 3,10 4,35 2,73-2,-7-1,114 4,65-14,-224-1,141-5,261-15,-68 38,-229-7,-147-6,20-5,96-13,-47 1,15 3,544-21,-521 33,308-8,-500 6,330-18,-185 16,36 8,19 5,0-8,89-16,38-22,-79 4,-171 26,1 4,4 4,-1 2,384 11,-59-11,-318-5,36-8,-50 3,1 3,12 4,-8 8,-2 3,32 11,-23-4,71 5,326 3,-424-25,63-2,104-15,-15 1,-146 12,0 3,5 5,11 3,78 6,-119-13,0-2,30-4,41-10,-28 2,1 5,14 3,-57 5,34 0,0-3,46-8,-92 5,-6 0,0 1,26 1,-47 3,-1 0,1 1,0 0,0 0,-1 1,1-1,-1 2,1-1,-1 1,0 0,0 1,6 4,-10-6,0 0,0 0,-1 0,1 1,-1-1,0 1,0-1,2 3,0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2T12:33:54.29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61 15,'-60'-15,"63"19,10 11,2 0,-1-1,2 0,11 7,-18-15,0 0,0-1,1 0,0 0,0-1,0-1,0 0,0 0,1-1,3 1,9-1,-1-2,1 0,15-2,70-12,-22 2,-52 8,-1 2,1 1,0 1,0 2,0 2,0 1,-1 1,23 8,-46-10,33 10,0-2,1-1,0-3,29 2,-17-8,-1-3,32-5,110-21,-70 9,10 5,483 8,-488 8,9 1,-26 0,56-7,382-4,-475 9,201-10,8 0,-218 12,59 11,-58-5,57 0,42-10,-32-1,34 9,51 22,-29-2,211 20,-394-47,26 4,260 36,-172-25,2-5,-1-6,6-5,61 5,18 1,-50-13,62 0,-155 8,-1 3,24 6,63 9,-27-3,45 14,-137-20,-1 0,8 6,-13-5,1-2,0 0,10 0,63 6,64 0,105-5,-264-9,410 22,-286-16,1-5,88-13,262-41,-410 43,42-8,71-6,-141 19,1 3,0 2,8 2,-20 0,171 14,-130-14,57-6,-27-5,126-4,-145 11,0-4,-1-4,70-16,139-25,-204 34,11-6,-37 7,0 2,1 4,8 1,67 7,113 15,-125-6,292 30,-351-33,53-4,-44-2,11 5,32 10,-56-5,37-1,92 1,94 19,-177-18,0-5,18-5,-46 0,108-3,21 0,-51 11,-7 0,-119-8,157 5,5 9,-19-1,0-8,72-11,-155 1,-27 0,0 3,4 3,358 1,-227-5,-135 5,0 4,34 8,-18-2,23-2,70-8,106-16,-3 0,-28 0,2 1,142 9,-372 4,198-8,-199 6,0-2,0-1,-1-1,7-2,-2 0,0 1,11-1,-28 7,0 0,1 1,-1 1,0-1,0 1,0 1,0 0,3 1,18 6,23 11,-5-2,-1-2,-40-13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6:33:26.66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357 6,'-2'-6,"1"6,0 15,1 24,7 59,4-2,4 0,5 0,3-2,5-1,4-1,3-1,5-2,18 26,-8-26,3-2,4-2,4-3,48 49,-50-68,4-2,2-4,2-2,2-3,52 28,-11-17,2-6,2-4,59 16,-33-21,3-7,118 17,-253-56,116 18,-100-17,1-2,-1-1,1 0,1-2,-13 0,-7-1</inkml:trace>
  <inkml:trace contextRef="#ctx0" brushRef="#br0" timeOffset="935.01">328 79,'-145'215,"105"-159,3 1,2 2,3 1,1 5,29-60,1-4,0 1,1-1,-1 1,1-1,-1 1,1-1,-1 1,1-1,0 3,0-4</inkml:trace>
  <inkml:trace contextRef="#ctx0" brushRef="#br0" timeOffset="1575.01">335 8,'4'9,"0"1,1-1,0 0,0 0,1-1,0 0,5 6,12 11,19 15,-26-26,148 126,-96-86,-2 4,41 47,-106-103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6:34:18.29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350 225,'36'4,"0"-2,-1-2,17-2,7 1,-25 0,270 2,-179 4,52 12,-143-12,-27-4</inkml:trace>
  <inkml:trace contextRef="#ctx0" brushRef="#br0" timeOffset="390.47">877 1,'0'0,"0"0,0 3,-1 6,1 6,-1 10,-1 7,0 9,1 7,-2 4,1 2,-2 0,1-8,1-12,0-12,1-10</inkml:trace>
  <inkml:trace contextRef="#ctx0" brushRef="#br0" timeOffset="968.48">579 637,'8'698,"0"-579,-9-116,0-8,1 2</inkml:trace>
  <inkml:trace contextRef="#ctx0" brushRef="#br0" timeOffset="1671.43">640 539,'9'-3,"1"1,-1 0,1 0,-1 1,1 0,0 0,4 2,6-2,150-3,42 11,-193-7,7 1,21 4,-40-4,0 1,-1-1,1 1,-1 0,0 1,1-1,-1 1,0 0,2 3,-5-4,-1 0,1 1,-1-1,0 1,0 0,0 0,0 0,0 0,-1 0,1 0,-1 0,0 0,0 1,0-1,0 0,-1 1,1 2,0 11,0-1,-2 0,0 7,-1 6,13 286,-3-151,-7 41,-1-190,0-10,0 1,0 0,-1 0,1 0,-1 0,0-1,-1 1,1 0,-1-1,-1 2,3-7,-1 0,1 1,0-1,0 0,-1 0,1 1,0-1,-1 0,1 0,-1 0,1 1,0-1,-1 0,1 0,0 0,-1 0,1 0,-1 0,1 0,0 0,-1 0,1 0,-1 0,1 0,0 0,-1 0,1 0,-1 0,1-1,0 1,-1 0,1 0,0 0,-1-1,1 1,0 0,-1 0,1-1,0 1,-1 0,1-1,0 1,0 0,0-1,-1 1,-1-3</inkml:trace>
  <inkml:trace contextRef="#ctx0" brushRef="#br0" timeOffset="2046.73">648 808,'0'0,"2"0,6-1,9-1,7-1,9 1,7 0,5 2,5 1,4 1,1 1,2 2,-1 0,-1 2,-9 0,-13-1,-12-2,-9-2</inkml:trace>
  <inkml:trace contextRef="#ctx0" brushRef="#br0" timeOffset="2438.36">712 1099,'47'-7,"0"2,34 2,95 7,-149-3,109 8,-124-8</inkml:trace>
  <inkml:trace contextRef="#ctx0" brushRef="#br0" timeOffset="2844.55">745 1415,'22'-3,"1"1,0 1,0 1,10 2,-8-1,194 10,45 15,-259-26</inkml:trace>
  <inkml:trace contextRef="#ctx0" brushRef="#br0" timeOffset="3947.21">35 685,'-1'272,"2"-89,-17 240,1-86,14-311,0-14,0 0,1 0,0 0,1 1,1-1,0 0,1 3,-3-15,0 1,0-1,1 0,-1 1,0-1,0 1,0-1,0 1,1-1,-1 0,0 1,1-1,-1 0,0 1,1-1,-1 0,0 1,1-1,-1 0,0 0,1 1,-1-1,1 0,-1 0,1 0,-1 1,1-1,-1 0,0 0,1 0,-1 0,1 0,-1 0,1 0,-1 0,1 0,-1 0,1-1,-1 1,1 0,-1 0,0 0,1 0,-1-1,1 1,-1 0,0 0,1-1,-1 1,0 0,1-1,19-20,-17 18,41-52,-24 27,2 2,0 0,2 2,24-20,-41 39,1-1,-1 1,1 0,0 1,1 0,-1 0,1 1,0 0,0 0,0 1,0 1,0-1,0 1,0 1,1-1,-1 2,0-1,0 1,1 1,0 0,10 3,0 2,-1 0,0 1,0 1,1 1,88 57,-30-19,-42-27,1-1,1-2,1-2,1-1,0-3,7 1,-25-8,-1-2,1-1,0 0,0-2,17-1,-22-1,-2 0,1-1,0-1,0 0,-1-1,0-1,0 0,4-4,-14 8,1-2,0 1,-1 0,0-1,0 0,0 0,0-1,-1 1,0-1,0 0,0 0,0-1,-1 1,0-1,0 1,0-1,-1 0,1-4,-2 8</inkml:trace>
  <inkml:trace contextRef="#ctx0" brushRef="#br0" timeOffset="4733.72">1803 64,'-4'26,"-34"244,29-178,2 86,10-132,-2-42</inkml:trace>
  <inkml:trace contextRef="#ctx0" brushRef="#br0" timeOffset="5080.37">1788 301,'0'0,"3"-1,6 1,9-2,8-1,9 0,8-1,5 0,4 1,3-1,0 1,1 0,-3-1,-2 0,-11 1,-11 1,-12 1,-7 0</inkml:trace>
  <inkml:trace contextRef="#ctx0" brushRef="#br0" timeOffset="5487.05">1668 859,'51'-6,"24"-8,6 0,41-2,0 5,1 6,76 8,-187-2,-7-1,0 1,0-1,0 0,0 0,0 0,-1-1,1 0,0 0,1 0,-4-1,-1 1</inkml:trace>
  <inkml:trace contextRef="#ctx0" brushRef="#br0" timeOffset="5877.1">2140 568,'-10'11,"0"-1,1 1,0 1,1 0,-4 8,-1 1,-285 491,232-393,34-61,-48 86,-26 75,98-202,4-9,0 1,1 1,0-1,0 1,-1 8,4-15</inkml:trace>
  <inkml:trace contextRef="#ctx0" brushRef="#br0" timeOffset="6283.22">1831 1228,'-7'254,"5"-76,-8 22,-2 33,12-225,0-4</inkml:trace>
  <inkml:trace contextRef="#ctx0" brushRef="#br0" timeOffset="6689.62">1837 1275,'0'0,"3"0,4-1,6-2,8-1,9 0,7-1,9 1,5 0,6 0,5 0,2 1,1 0,0 2,-11-1,-15 2,-14 0,-11 0</inkml:trace>
  <inkml:trace contextRef="#ctx0" brushRef="#br0" timeOffset="7095.7">1837 1575,'24'-9,"1"2,-1 1,1 1,20-1,102-3,-139 9,159-1,-136 2,0 2,0 1,0 2,9 3,-29-5,-5-2</inkml:trace>
  <inkml:trace contextRef="#ctx0" brushRef="#br0" timeOffset="7473">1922 1805,'50'-9,"1"2,13 2,102-1,-123 5,31 0,96-4,-164 4</inkml:trace>
  <inkml:trace contextRef="#ctx0" brushRef="#br0" timeOffset="7816.28">2224 1323,'16'138,"-5"77,-9-154,1 206,-3-250</inkml:trace>
  <inkml:trace contextRef="#ctx0" brushRef="#br0" timeOffset="8230.94">1955 2137,'227'-11,"-41"1,47 2,-219 8</inkml:trace>
  <inkml:trace contextRef="#ctx0" brushRef="#br0" timeOffset="8715.04">2191 1091,'0'0,"0"0,2 6,3 7,4 7,5 8,3 6,0-1,-3-8,-4-7,-4-7</inkml:trace>
  <inkml:trace contextRef="#ctx0" brushRef="#br0" timeOffset="9488.77">2731 320,'-18'438,"28"-2,1-302,5 107,-16-237</inkml:trace>
  <inkml:trace contextRef="#ctx0" brushRef="#br0" timeOffset="10235.92">2778 178,'189'-15,"-105"6,60 3,-117 6,1 1,0 1,-1 2,16 4,-35-6,0 0,0 1,-1 0,1 0,-1 0,1 1,-1 0,0 1,-1-1,1 1,-1 1,0-1,0 1,-1 0,1 1,-1-1,2 6,0 0,-2 1,0 0,0 0,-1 0,-1 1,0-1,-1 1,0 2,2 32,-3 32,-1-67,-9 351,1-102,11 6,-2-260,0 9,-1-18</inkml:trace>
  <inkml:trace contextRef="#ctx0" brushRef="#br0" timeOffset="10657.74">2687 698,'18'-5,"-1"2,1 0,-1 1,12 0,73 3,-62 0,-30-1,187 8,-138-3,0 2,19 8,-66-12</inkml:trace>
  <inkml:trace contextRef="#ctx0" brushRef="#br0" timeOffset="11032.4">2808 1083,'0'0,"2"0,6 0,7 0,7 1,7-1,7 1,5 1,5-1,3 0,3 0,1-1,1 0,-2 1,-9 0,-13 1,-10-2,-10 1</inkml:trace>
  <inkml:trace contextRef="#ctx0" brushRef="#br0" timeOffset="11470.76">2684 1523,'384'-52,"-309"47,1 2,-1 4,1 4,7 3,-74-7,-2 0,1 0,0 1,0-1,-1 1,1 1,2 1,-8-3</inkml:trace>
  <inkml:trace contextRef="#ctx0" brushRef="#br0" timeOffset="11861.44">3111 1453,'-19'42,"2"0,-6 24,4-10,-6 11,-43 125,47-122,-10 57,29-114,2-11</inkml:trace>
  <inkml:trace contextRef="#ctx0" brushRef="#br0" timeOffset="12455">3102 1443,'16'88,"3"67,-10-73,3-1,7 15,-16-83,1 0,0 0,1-1,0 1,7 10,-9-19,0 1,1 0,-1-1,1 1,0-1,0 0,0-1,1 1,-1-1,1 1,0-1,0-1,0 1,1-1,-1 0,7 2,1-1,-1 0,1-1,0-1,-1 0,1-1,0 0,4-1,27-4,31-8,-58 10,11-2,22-4,-1-2,46-16,-93 26,-1 1,0 0,0 0,0-1,0 1,0 0,0-1,0 1,0-1,0 0,-1 1,1-1,0 0,0 1,0-2,-2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082E-FB86-4CC3-958C-4E8B38DD1876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3CA8B-FDD8-47AF-B518-8B47C48700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02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AB5E9F-E86E-40A3-996A-57F296BE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72E2FB5-CD3B-43DC-B2C4-F764DCF8D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4B7BE5-69F8-4BCA-9232-BE6DCE8D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0AC12F-31BF-4AB1-8818-BAB5FEB6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BF5138-3534-4142-A138-7921EB8C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87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58839-B815-4F4B-B754-1B1C3A0E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44265DF-BC9D-4555-BC26-65FA2A04D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1B3BC4-EF2C-4395-A747-E3976B25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7AC9EF-EDE5-4C10-8BBC-19AFC8CD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8E3DAC-132E-4AFD-988B-F5881ED6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8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5728D0D-8D4E-45AB-8EB8-F7642A42F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71595A4-437C-48F5-A568-AB8418EA1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555505-1299-46E8-B17F-F286D459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0E561C-B1D3-42FE-9850-A0D16E03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A1BE08-3FEC-4E58-A7BD-750A7D24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054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2446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837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>
            <a:spLocks noGrp="1"/>
          </p:cNvSpPr>
          <p:nvPr>
            <p:ph type="pic" idx="13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タイトルテキスト</a:t>
            </a:r>
          </a:p>
        </p:txBody>
      </p:sp>
      <p:sp>
        <p:nvSpPr>
          <p:cNvPr id="4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85527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8557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860A2-6B34-4C05-A37E-D0A88A88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41123F-5076-4507-AFA0-E9B43ABDE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6CC59B-5208-4136-899D-3A315259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AFF00A-C999-47F4-A57D-A079EC4F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B15BC-517F-406A-9597-1C5D7B8E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817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2FE30D-2DEB-44ED-88F2-55CEED05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E5517E-F7A5-464B-ABB7-5A477BD8F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D77B0C-3FD1-4EBD-ADEB-A40A9365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71EB17-9CA9-4544-897E-D15A54E4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EB97FF-CA40-42A4-A17C-0D477A9C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93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A3A3AB-D8C7-453F-B2F2-AF654DF6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4D79D2-844E-47B3-AD2E-BEE1EB788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D76B27-3F5F-4BC9-8A6D-E4588A84D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BE07660-A3E0-463F-9276-602475A3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5D49DA-E067-4C10-8891-D2C12983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2C7B9F2-1D2D-4611-928D-9F3BC4E7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53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75BDE7-3A84-476D-A159-B19C60A5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B90745E-CF54-439C-8A47-6EEBE69FC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0041FAC-BCA9-4C46-8961-CBF2A571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25F239-D570-44EA-92DF-FF3211D65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F421B36-17EC-4D2D-8AE7-CBAB1E0E4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C239A1E-350B-4A88-9747-F10580C7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4A89A30-C0E5-4679-B17D-83BCDC07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474F580-2ACA-459D-A32C-D9CCF668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70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F8623-500A-467E-AFD7-CD5AD16F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A7800C9-5FE0-45C0-AB21-59AF1150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9491514-A3CB-49F8-BA8A-8ADF8C7E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89A91B-12E0-4369-B21B-1752450B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09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EBC715A-D717-425C-85F6-C48D2891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2BBBB13-04A7-4809-9A04-F339FEC2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90E108-5679-478F-96B0-597CF3ED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63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AF3E3C-7FD6-4E3C-815D-F9121146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D4D736-4157-4B38-9992-987A8A4BE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F049576-C7F9-4DDC-8892-254FC9DB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98C541-C438-4F5C-B399-D1D72DCD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2EF5B8-6BF2-4339-A46F-F864A279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231710-8C40-4D98-A818-230D3B4A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58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9164A4-4120-4582-BE71-3F35BB80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BB2DB6-A2ED-4ED0-B45A-AACF58A69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A0C8D60-3CF8-493D-A147-E3BCFF01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AC88DD-733B-494F-A94B-7DE38948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B9E0DC-AC6D-4AAE-B529-807B25D4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CDDAD6-7EDE-4525-8CCD-8C1865BA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65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4C1D8A1-D6EB-4940-AA16-F5955646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AA83C3-A93F-4DCA-B328-588372736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9AFDF3-7370-4131-B3F9-F948ACB5C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EF255-C9E8-42F4-80DB-424D670DEE33}" type="datetimeFigureOut">
              <a:rPr kumimoji="1" lang="ja-JP" altLang="en-US" smtClean="0"/>
              <a:t>2020/3/12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4D4DEE-4249-4F03-8A66-40DA343B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0DAB58-0A76-45CD-B9C4-3F9029F70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284D-12E2-443F-B8A3-B5196D56F3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9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customXml" Target="../ink/ink2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customXml" Target="../ink/ink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2.png"/><Relationship Id="rId18" Type="http://schemas.openxmlformats.org/officeDocument/2006/relationships/customXml" Target="../ink/ink6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customXml" Target="../ink/ink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0.png"/><Relationship Id="rId5" Type="http://schemas.openxmlformats.org/officeDocument/2006/relationships/tags" Target="../tags/tag5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50.png"/><Relationship Id="rId4" Type="http://schemas.openxmlformats.org/officeDocument/2006/relationships/tags" Target="../tags/tag4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44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4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6.png"/><Relationship Id="rId5" Type="http://schemas.openxmlformats.org/officeDocument/2006/relationships/tags" Target="../tags/tag12.xml"/><Relationship Id="rId10" Type="http://schemas.openxmlformats.org/officeDocument/2006/relationships/image" Target="../media/image45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3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5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1.png"/><Relationship Id="rId5" Type="http://schemas.openxmlformats.org/officeDocument/2006/relationships/tags" Target="../tags/tag20.xml"/><Relationship Id="rId1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tags" Target="../tags/tag19.xml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5.xml"/><Relationship Id="rId7" Type="http://schemas.openxmlformats.org/officeDocument/2006/relationships/image" Target="../media/image5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png"/><Relationship Id="rId3" Type="http://schemas.openxmlformats.org/officeDocument/2006/relationships/tags" Target="../tags/tag30.xml"/><Relationship Id="rId7" Type="http://schemas.openxmlformats.org/officeDocument/2006/relationships/image" Target="../media/image60.JPG"/><Relationship Id="rId12" Type="http://schemas.openxmlformats.org/officeDocument/2006/relationships/image" Target="../media/image6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9.png"/><Relationship Id="rId11" Type="http://schemas.openxmlformats.org/officeDocument/2006/relationships/image" Target="../media/image68.png"/><Relationship Id="rId5" Type="http://schemas.openxmlformats.org/officeDocument/2006/relationships/image" Target="../media/image58.JP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8.png"/><Relationship Id="rId3" Type="http://schemas.openxmlformats.org/officeDocument/2006/relationships/tags" Target="../tags/tag34.xml"/><Relationship Id="rId7" Type="http://schemas.openxmlformats.org/officeDocument/2006/relationships/image" Target="../media/image59.png"/><Relationship Id="rId12" Type="http://schemas.openxmlformats.org/officeDocument/2006/relationships/image" Target="../media/image77.png"/><Relationship Id="rId2" Type="http://schemas.openxmlformats.org/officeDocument/2006/relationships/tags" Target="../tags/tag33.xml"/><Relationship Id="rId16" Type="http://schemas.openxmlformats.org/officeDocument/2006/relationships/image" Target="../media/image81.png"/><Relationship Id="rId1" Type="http://schemas.openxmlformats.org/officeDocument/2006/relationships/tags" Target="../tags/tag32.xml"/><Relationship Id="rId6" Type="http://schemas.openxmlformats.org/officeDocument/2006/relationships/image" Target="../media/image64.JPG"/><Relationship Id="rId11" Type="http://schemas.openxmlformats.org/officeDocument/2006/relationships/image" Target="../media/image72.png"/><Relationship Id="rId5" Type="http://schemas.openxmlformats.org/officeDocument/2006/relationships/image" Target="../media/image65.JPG"/><Relationship Id="rId15" Type="http://schemas.openxmlformats.org/officeDocument/2006/relationships/image" Target="../media/image80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png"/><Relationship Id="rId1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38703A-1B58-4A96-BB9A-700084393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latin typeface="MS PGothic"/>
                <a:ea typeface="MS PGothic"/>
              </a:rPr>
              <a:t>オルソポジトロニウムの寿命測定と量子振動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AA9808-021D-455B-9AC7-C2511247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714" y="3602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ja-JP" sz="2800" dirty="0">
                <a:latin typeface="MS PGothic"/>
                <a:ea typeface="游ゴシック"/>
              </a:rPr>
              <a:t>P1</a:t>
            </a:r>
            <a:r>
              <a:rPr kumimoji="1" lang="ja-JP" altLang="en-US" sz="2800" dirty="0">
                <a:latin typeface="MS PGothic"/>
                <a:ea typeface="MS PGothic"/>
              </a:rPr>
              <a:t>　久代　古田</a:t>
            </a:r>
            <a:r>
              <a:rPr lang="ja-JP" altLang="en-US" sz="2800" dirty="0">
                <a:latin typeface="MS PGothic"/>
                <a:ea typeface="MS PGothic"/>
              </a:rPr>
              <a:t>　吉村</a:t>
            </a:r>
          </a:p>
        </p:txBody>
      </p:sp>
    </p:spTree>
    <p:extLst>
      <p:ext uri="{BB962C8B-B14F-4D97-AF65-F5344CB8AC3E}">
        <p14:creationId xmlns:p14="http://schemas.microsoft.com/office/powerpoint/2010/main" val="115935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2069D1-9F4E-4AA1-9ACC-E415FF06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/>
                <a:cs typeface="Calibri Light"/>
              </a:rPr>
              <a:t>実験原理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9C048B-C642-4BE0-A7E1-BBB65263D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94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A2B7B-E4D0-4A79-A2EC-B0EC7C59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崩壊時間測定の原理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99362E4B-0142-4D8F-A53A-7F0677391D29}"/>
              </a:ext>
            </a:extLst>
          </p:cNvPr>
          <p:cNvSpPr/>
          <p:nvPr/>
        </p:nvSpPr>
        <p:spPr>
          <a:xfrm>
            <a:off x="1635889" y="2344838"/>
            <a:ext cx="1523998" cy="1427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ea typeface="ＭＳ Ｐゴシック"/>
                <a:cs typeface="Calibri"/>
              </a:rPr>
              <a:t>Na22</a:t>
            </a:r>
          </a:p>
        </p:txBody>
      </p:sp>
      <p:sp>
        <p:nvSpPr>
          <p:cNvPr id="4" name="円柱 3">
            <a:extLst>
              <a:ext uri="{FF2B5EF4-FFF2-40B4-BE49-F238E27FC236}">
                <a16:creationId xmlns:a16="http://schemas.microsoft.com/office/drawing/2014/main" id="{82FB042C-A3D7-4908-B5D2-28618F9459EB}"/>
              </a:ext>
            </a:extLst>
          </p:cNvPr>
          <p:cNvSpPr/>
          <p:nvPr/>
        </p:nvSpPr>
        <p:spPr>
          <a:xfrm>
            <a:off x="5636990" y="2037823"/>
            <a:ext cx="1678329" cy="206415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ea typeface="ＭＳ Ｐゴシック"/>
                <a:cs typeface="Calibri"/>
              </a:rPr>
              <a:t>SiO2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9213EB1-EF3F-4F08-B13B-5C2A4AEAD573}"/>
              </a:ext>
            </a:extLst>
          </p:cNvPr>
          <p:cNvCxnSpPr/>
          <p:nvPr/>
        </p:nvCxnSpPr>
        <p:spPr>
          <a:xfrm flipV="1">
            <a:off x="3893555" y="3066928"/>
            <a:ext cx="1232702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A395BB0-AABA-4C7F-91A0-6D4B2EF29E1E}"/>
              </a:ext>
            </a:extLst>
          </p:cNvPr>
          <p:cNvCxnSpPr>
            <a:cxnSpLocks/>
          </p:cNvCxnSpPr>
          <p:nvPr/>
        </p:nvCxnSpPr>
        <p:spPr>
          <a:xfrm flipV="1">
            <a:off x="7828947" y="3066928"/>
            <a:ext cx="1232702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3D290DC-5A11-42DB-A7A6-B4F18225FF1B}"/>
              </a:ext>
            </a:extLst>
          </p:cNvPr>
          <p:cNvCxnSpPr/>
          <p:nvPr/>
        </p:nvCxnSpPr>
        <p:spPr>
          <a:xfrm>
            <a:off x="5638800" y="2971800"/>
            <a:ext cx="916214" cy="91621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280E132-6C51-4AA0-9043-0D0181252AD6}"/>
              </a:ext>
            </a:extLst>
          </p:cNvPr>
          <p:cNvCxnSpPr/>
          <p:nvPr/>
        </p:nvCxnSpPr>
        <p:spPr>
          <a:xfrm flipH="1">
            <a:off x="4502604" y="2606675"/>
            <a:ext cx="9072" cy="1732642"/>
          </a:xfrm>
          <a:prstGeom prst="straightConnector1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F15C0C9-6F3A-44AB-A974-EE60282A5AF8}"/>
              </a:ext>
            </a:extLst>
          </p:cNvPr>
          <p:cNvCxnSpPr>
            <a:cxnSpLocks/>
          </p:cNvCxnSpPr>
          <p:nvPr/>
        </p:nvCxnSpPr>
        <p:spPr>
          <a:xfrm flipH="1">
            <a:off x="8394246" y="2606674"/>
            <a:ext cx="9072" cy="1732642"/>
          </a:xfrm>
          <a:prstGeom prst="straightConnector1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矢印: 下 11">
            <a:extLst>
              <a:ext uri="{FF2B5EF4-FFF2-40B4-BE49-F238E27FC236}">
                <a16:creationId xmlns:a16="http://schemas.microsoft.com/office/drawing/2014/main" id="{A9C5A3DD-05FA-4E34-8C49-6674754EC2E6}"/>
              </a:ext>
            </a:extLst>
          </p:cNvPr>
          <p:cNvSpPr/>
          <p:nvPr/>
        </p:nvSpPr>
        <p:spPr>
          <a:xfrm>
            <a:off x="4266183" y="4763153"/>
            <a:ext cx="480785" cy="37192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67998ECE-D41C-435B-A4B6-F39215734587}"/>
              </a:ext>
            </a:extLst>
          </p:cNvPr>
          <p:cNvSpPr/>
          <p:nvPr/>
        </p:nvSpPr>
        <p:spPr>
          <a:xfrm>
            <a:off x="8157825" y="4763152"/>
            <a:ext cx="480785" cy="37192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CB0D84-C921-431D-83D9-1B5DB84468B0}"/>
              </a:ext>
            </a:extLst>
          </p:cNvPr>
          <p:cNvSpPr/>
          <p:nvPr/>
        </p:nvSpPr>
        <p:spPr>
          <a:xfrm>
            <a:off x="3630628" y="4246336"/>
            <a:ext cx="2133736" cy="444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>
                <a:ea typeface="游ゴシック"/>
                <a:cs typeface="Calibri"/>
              </a:rPr>
              <a:t>Plastic</a:t>
            </a:r>
            <a:r>
              <a:rPr lang="ja-JP" altLang="en-US">
                <a:ea typeface="游ゴシック"/>
                <a:cs typeface="Calibri"/>
              </a:rPr>
              <a:t> </a:t>
            </a:r>
            <a:r>
              <a:rPr lang="ja-JP">
                <a:ea typeface="游ゴシック"/>
                <a:cs typeface="Calibri"/>
              </a:rPr>
              <a:t>Scintillator</a:t>
            </a:r>
            <a:endParaRPr lang="ja-JP">
              <a:ea typeface="游ゴシック"/>
              <a:cs typeface="+mn-lt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F75FEEE-7BFC-4CA3-BDB2-8B575F5D3DAE}"/>
              </a:ext>
            </a:extLst>
          </p:cNvPr>
          <p:cNvSpPr/>
          <p:nvPr/>
        </p:nvSpPr>
        <p:spPr>
          <a:xfrm>
            <a:off x="7665689" y="4246335"/>
            <a:ext cx="1906952" cy="444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err="1">
                <a:ea typeface="ＭＳ Ｐゴシック"/>
                <a:cs typeface="+mn-lt"/>
              </a:rPr>
              <a:t>NaI</a:t>
            </a:r>
            <a:r>
              <a:rPr lang="en-US" altLang="ja-JP">
                <a:ea typeface="ＭＳ Ｐゴシック"/>
                <a:cs typeface="+mn-lt"/>
              </a:rPr>
              <a:t> Scintillator</a:t>
            </a:r>
            <a:endParaRPr lang="ja-JP">
              <a:ea typeface="ＭＳ Ｐゴシック"/>
              <a:cs typeface="+mn-lt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DAB2508-7D64-4043-ACD0-19CAF0477DEA}"/>
              </a:ext>
            </a:extLst>
          </p:cNvPr>
          <p:cNvSpPr/>
          <p:nvPr/>
        </p:nvSpPr>
        <p:spPr>
          <a:xfrm>
            <a:off x="3726996" y="5232853"/>
            <a:ext cx="1560285" cy="5715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>
                <a:solidFill>
                  <a:srgbClr val="FF0000"/>
                </a:solidFill>
                <a:ea typeface="ＭＳ Ｐゴシック"/>
                <a:cs typeface="Calibri"/>
              </a:rPr>
              <a:t>FADC</a:t>
            </a:r>
            <a:endParaRPr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D2AB9B05-A212-485B-AE7C-A73681723CBD}"/>
              </a:ext>
            </a:extLst>
          </p:cNvPr>
          <p:cNvSpPr/>
          <p:nvPr/>
        </p:nvSpPr>
        <p:spPr>
          <a:xfrm>
            <a:off x="7663995" y="5232852"/>
            <a:ext cx="1560285" cy="5715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>
                <a:solidFill>
                  <a:srgbClr val="FF0000"/>
                </a:solidFill>
                <a:ea typeface="ＭＳ Ｐゴシック"/>
                <a:cs typeface="Calibri"/>
              </a:rPr>
              <a:t>FADC</a:t>
            </a:r>
            <a:endParaRPr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6A62ED7-7E01-46ED-8395-BD92C055BD8D}"/>
              </a:ext>
            </a:extLst>
          </p:cNvPr>
          <p:cNvSpPr/>
          <p:nvPr/>
        </p:nvSpPr>
        <p:spPr>
          <a:xfrm>
            <a:off x="3486028" y="2854243"/>
            <a:ext cx="424405" cy="40511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2" name="図 22">
            <a:extLst>
              <a:ext uri="{FF2B5EF4-FFF2-40B4-BE49-F238E27FC236}">
                <a16:creationId xmlns:a16="http://schemas.microsoft.com/office/drawing/2014/main" id="{F283F515-4DE2-4176-88D8-60C7A9F1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161" y="2785761"/>
            <a:ext cx="371475" cy="476250"/>
          </a:xfrm>
          <a:prstGeom prst="rect">
            <a:avLst/>
          </a:prstGeom>
        </p:spPr>
      </p:pic>
      <p:sp>
        <p:nvSpPr>
          <p:cNvPr id="28" name="楕円 27">
            <a:extLst>
              <a:ext uri="{FF2B5EF4-FFF2-40B4-BE49-F238E27FC236}">
                <a16:creationId xmlns:a16="http://schemas.microsoft.com/office/drawing/2014/main" id="{B052FCA3-BE39-4F77-BDDC-02F735FD6F00}"/>
              </a:ext>
            </a:extLst>
          </p:cNvPr>
          <p:cNvSpPr/>
          <p:nvPr/>
        </p:nvSpPr>
        <p:spPr>
          <a:xfrm>
            <a:off x="5772028" y="3404040"/>
            <a:ext cx="424405" cy="4051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" name="図 24">
            <a:extLst>
              <a:ext uri="{FF2B5EF4-FFF2-40B4-BE49-F238E27FC236}">
                <a16:creationId xmlns:a16="http://schemas.microsoft.com/office/drawing/2014/main" id="{679E07AE-81D7-4097-BEA4-9632219C6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87" y="3364495"/>
            <a:ext cx="352425" cy="476250"/>
          </a:xfrm>
          <a:prstGeom prst="rect">
            <a:avLst/>
          </a:prstGeom>
        </p:spPr>
      </p:pic>
      <p:sp>
        <p:nvSpPr>
          <p:cNvPr id="35" name="楕円 34">
            <a:extLst>
              <a:ext uri="{FF2B5EF4-FFF2-40B4-BE49-F238E27FC236}">
                <a16:creationId xmlns:a16="http://schemas.microsoft.com/office/drawing/2014/main" id="{786F819A-473F-4236-A10A-FE0535B748CC}"/>
              </a:ext>
            </a:extLst>
          </p:cNvPr>
          <p:cNvSpPr/>
          <p:nvPr/>
        </p:nvSpPr>
        <p:spPr>
          <a:xfrm>
            <a:off x="6059587" y="1453827"/>
            <a:ext cx="1398607" cy="135037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61DFC590-7D45-474B-AE08-09FAAD248C02}"/>
              </a:ext>
            </a:extLst>
          </p:cNvPr>
          <p:cNvSpPr/>
          <p:nvPr/>
        </p:nvSpPr>
        <p:spPr>
          <a:xfrm>
            <a:off x="6244660" y="1928268"/>
            <a:ext cx="424405" cy="40511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2" name="図 22">
            <a:extLst>
              <a:ext uri="{FF2B5EF4-FFF2-40B4-BE49-F238E27FC236}">
                <a16:creationId xmlns:a16="http://schemas.microsoft.com/office/drawing/2014/main" id="{EF3CE050-6C96-4930-AD4D-7ABBD6A6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93" y="1869432"/>
            <a:ext cx="371475" cy="476250"/>
          </a:xfrm>
          <a:prstGeom prst="rect">
            <a:avLst/>
          </a:prstGeom>
        </p:spPr>
      </p:pic>
      <p:sp>
        <p:nvSpPr>
          <p:cNvPr id="33" name="楕円 32">
            <a:extLst>
              <a:ext uri="{FF2B5EF4-FFF2-40B4-BE49-F238E27FC236}">
                <a16:creationId xmlns:a16="http://schemas.microsoft.com/office/drawing/2014/main" id="{97689FC1-FCD6-49FA-8910-2D75E8F7C34E}"/>
              </a:ext>
            </a:extLst>
          </p:cNvPr>
          <p:cNvSpPr/>
          <p:nvPr/>
        </p:nvSpPr>
        <p:spPr>
          <a:xfrm>
            <a:off x="6833041" y="1937913"/>
            <a:ext cx="424405" cy="4051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4" name="図 24">
            <a:extLst>
              <a:ext uri="{FF2B5EF4-FFF2-40B4-BE49-F238E27FC236}">
                <a16:creationId xmlns:a16="http://schemas.microsoft.com/office/drawing/2014/main" id="{064E3A09-8AD9-43DE-AD87-93A06BC9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99" y="1869431"/>
            <a:ext cx="352425" cy="476250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7A6C30A-B585-4655-990D-177A6D518B48}"/>
              </a:ext>
            </a:extLst>
          </p:cNvPr>
          <p:cNvSpPr txBox="1"/>
          <p:nvPr/>
        </p:nvSpPr>
        <p:spPr>
          <a:xfrm>
            <a:off x="6098291" y="1564872"/>
            <a:ext cx="15567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>
                <a:ea typeface="+mn-lt"/>
                <a:cs typeface="+mn-lt"/>
              </a:rPr>
              <a:t>positronium</a:t>
            </a:r>
          </a:p>
        </p:txBody>
      </p:sp>
      <p:sp>
        <p:nvSpPr>
          <p:cNvPr id="41" name="星: 5 pt 40">
            <a:extLst>
              <a:ext uri="{FF2B5EF4-FFF2-40B4-BE49-F238E27FC236}">
                <a16:creationId xmlns:a16="http://schemas.microsoft.com/office/drawing/2014/main" id="{2A16C59F-0114-4210-8174-BBBC98EA6223}"/>
              </a:ext>
            </a:extLst>
          </p:cNvPr>
          <p:cNvSpPr/>
          <p:nvPr/>
        </p:nvSpPr>
        <p:spPr>
          <a:xfrm>
            <a:off x="7531742" y="2781299"/>
            <a:ext cx="453342" cy="44369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9" name="図 39">
            <a:extLst>
              <a:ext uri="{FF2B5EF4-FFF2-40B4-BE49-F238E27FC236}">
                <a16:creationId xmlns:a16="http://schemas.microsoft.com/office/drawing/2014/main" id="{7B9DD69B-0CC0-48C2-91D0-E50D3443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689" y="2708476"/>
            <a:ext cx="266700" cy="457200"/>
          </a:xfrm>
          <a:prstGeom prst="rect">
            <a:avLst/>
          </a:prstGeom>
        </p:spPr>
      </p:pic>
      <p:sp>
        <p:nvSpPr>
          <p:cNvPr id="7" name="矢印: 上 6">
            <a:extLst>
              <a:ext uri="{FF2B5EF4-FFF2-40B4-BE49-F238E27FC236}">
                <a16:creationId xmlns:a16="http://schemas.microsoft.com/office/drawing/2014/main" id="{5E356400-D0A0-48A1-A4C0-D81BB537221A}"/>
              </a:ext>
            </a:extLst>
          </p:cNvPr>
          <p:cNvSpPr/>
          <p:nvPr/>
        </p:nvSpPr>
        <p:spPr>
          <a:xfrm rot="-3300000">
            <a:off x="5312236" y="5316976"/>
            <a:ext cx="125392" cy="97420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矢印: 上 28">
            <a:extLst>
              <a:ext uri="{FF2B5EF4-FFF2-40B4-BE49-F238E27FC236}">
                <a16:creationId xmlns:a16="http://schemas.microsoft.com/office/drawing/2014/main" id="{3532211A-7DDD-4C9D-88A6-A61954B1099A}"/>
              </a:ext>
            </a:extLst>
          </p:cNvPr>
          <p:cNvSpPr/>
          <p:nvPr/>
        </p:nvSpPr>
        <p:spPr>
          <a:xfrm rot="3060000">
            <a:off x="7414970" y="5316975"/>
            <a:ext cx="125392" cy="97420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3934162-F312-463A-95F9-D63B116FC79A}"/>
              </a:ext>
            </a:extLst>
          </p:cNvPr>
          <p:cNvSpPr txBox="1"/>
          <p:nvPr/>
        </p:nvSpPr>
        <p:spPr>
          <a:xfrm>
            <a:off x="4587553" y="6159781"/>
            <a:ext cx="41610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400">
                <a:ea typeface="ＭＳ Ｐゴシック"/>
                <a:cs typeface="Calibri"/>
              </a:rPr>
              <a:t>この時間差が崩壊時間！！</a:t>
            </a:r>
            <a:endParaRPr lang="ja-JP" altLang="en-US" sz="2400" dirty="0">
              <a:ea typeface="ＭＳ Ｐゴシック"/>
              <a:cs typeface="Calibri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047D35-D84C-48A3-8771-53BC706867BE}"/>
              </a:ext>
            </a:extLst>
          </p:cNvPr>
          <p:cNvSpPr txBox="1"/>
          <p:nvPr/>
        </p:nvSpPr>
        <p:spPr>
          <a:xfrm>
            <a:off x="4888374" y="4685817"/>
            <a:ext cx="1315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游ゴシック"/>
              </a:rPr>
              <a:t>(以下P.S.)</a:t>
            </a:r>
            <a:endParaRPr lang="ja-JP" altLang="en-US" dirty="0"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20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2E4118-A292-42CF-80F3-8B797A84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モジュールの説明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306A56-55FD-4BD5-AAA8-E06C98FB65D5}"/>
              </a:ext>
            </a:extLst>
          </p:cNvPr>
          <p:cNvSpPr txBox="1"/>
          <p:nvPr/>
        </p:nvSpPr>
        <p:spPr>
          <a:xfrm>
            <a:off x="306616" y="2311400"/>
            <a:ext cx="1157876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MS PGothic"/>
                <a:ea typeface="ＭＳ ゴシック"/>
                <a:cs typeface="+mn-lt"/>
              </a:rPr>
              <a:t>• </a:t>
            </a:r>
            <a:r>
              <a:rPr lang="ja-JP" sz="2400">
                <a:latin typeface="MS PGothic"/>
                <a:ea typeface="MS PGothic"/>
                <a:cs typeface="+mn-lt"/>
              </a:rPr>
              <a:t>Discriminator：入力された信号がthresholdを超えたときNIM信号を出力する</a:t>
            </a:r>
            <a:r>
              <a:rPr lang="ja-JP" altLang="en-US" sz="2400">
                <a:latin typeface="MS PGothic"/>
                <a:ea typeface="MS PGothic"/>
                <a:cs typeface="+mn-lt"/>
              </a:rPr>
              <a:t> </a:t>
            </a:r>
          </a:p>
          <a:p>
            <a:r>
              <a:rPr lang="ja-JP" sz="2400">
                <a:latin typeface="MS PGothic"/>
                <a:ea typeface="MS PGothic"/>
                <a:cs typeface="+mn-lt"/>
              </a:rPr>
              <a:t>• Coincidence：入力されたNIM信号のandをとって出力する</a:t>
            </a:r>
            <a:r>
              <a:rPr lang="ja-JP" altLang="en-US" sz="2400">
                <a:latin typeface="MS PGothic"/>
                <a:ea typeface="MS PGothic"/>
                <a:cs typeface="+mn-lt"/>
              </a:rPr>
              <a:t> </a:t>
            </a:r>
          </a:p>
          <a:p>
            <a:r>
              <a:rPr lang="ja-JP" sz="2400">
                <a:latin typeface="MS PGothic"/>
                <a:ea typeface="MS PGothic"/>
                <a:cs typeface="+mn-lt"/>
              </a:rPr>
              <a:t>• FAN：入力されたNIM信号のorをとって出力する</a:t>
            </a:r>
          </a:p>
          <a:p>
            <a:r>
              <a:rPr lang="ja-JP" sz="2400">
                <a:latin typeface="MS PGothic"/>
                <a:ea typeface="MS PGothic"/>
                <a:cs typeface="+mn-lt"/>
              </a:rPr>
              <a:t>• Gate Generator：信号が入力されたとき一定の時間幅のNIM信号を出力する</a:t>
            </a:r>
            <a:r>
              <a:rPr lang="ja-JP" altLang="en-US" sz="2400">
                <a:latin typeface="MS PGothic"/>
                <a:ea typeface="MS PGothic"/>
                <a:cs typeface="+mn-lt"/>
              </a:rPr>
              <a:t> </a:t>
            </a:r>
            <a:endParaRPr lang="ja-JP" sz="2400">
              <a:latin typeface="MS PGothic"/>
              <a:ea typeface="MS PGothic"/>
              <a:cs typeface="+mn-lt"/>
            </a:endParaRPr>
          </a:p>
          <a:p>
            <a:r>
              <a:rPr lang="ja-JP" sz="2400">
                <a:latin typeface="MS PGothic"/>
                <a:ea typeface="MS PGothic"/>
                <a:cs typeface="+mn-lt"/>
              </a:rPr>
              <a:t>• Veto：gateの信号が出力されている間は次の信号が入力されないようにする</a:t>
            </a:r>
            <a:r>
              <a:rPr lang="ja-JP" altLang="en-US" sz="2400">
                <a:latin typeface="MS PGothic"/>
                <a:ea typeface="MS PGothic"/>
                <a:cs typeface="+mn-lt"/>
              </a:rPr>
              <a:t> </a:t>
            </a:r>
          </a:p>
          <a:p>
            <a:r>
              <a:rPr lang="ja-JP" sz="2400">
                <a:latin typeface="MS PGothic"/>
                <a:ea typeface="MS PGothic"/>
                <a:cs typeface="+mn-lt"/>
              </a:rPr>
              <a:t>• </a:t>
            </a:r>
            <a:r>
              <a:rPr lang="en-US" altLang="ja-JP" sz="2400">
                <a:latin typeface="MS PGothic"/>
                <a:ea typeface="MS PGothic"/>
                <a:cs typeface="+mn-lt"/>
              </a:rPr>
              <a:t>FA</a:t>
            </a:r>
            <a:r>
              <a:rPr lang="ja-JP" sz="2400">
                <a:latin typeface="MS PGothic"/>
                <a:ea typeface="MS PGothic"/>
                <a:cs typeface="+mn-lt"/>
              </a:rPr>
              <a:t>DC： trigの</a:t>
            </a:r>
            <a:r>
              <a:rPr lang="ja-JP" altLang="en-US" sz="2400">
                <a:latin typeface="MS PGothic"/>
                <a:ea typeface="MS PGothic"/>
                <a:cs typeface="+mn-lt"/>
              </a:rPr>
              <a:t>信号が入力されたときその前後の時刻の生の波形データをrootファイルに出力する</a:t>
            </a:r>
            <a:endParaRPr lang="ja-JP" sz="2400">
              <a:latin typeface="MS PGothic"/>
              <a:ea typeface="MS P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435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00789A-9C4C-4BA2-85DB-8958678C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回路図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13DF4F-D9EB-42AB-B56F-A2D7CC835885}"/>
              </a:ext>
            </a:extLst>
          </p:cNvPr>
          <p:cNvSpPr/>
          <p:nvPr/>
        </p:nvSpPr>
        <p:spPr>
          <a:xfrm>
            <a:off x="1143964" y="2103698"/>
            <a:ext cx="1456481" cy="55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P.S.</a:t>
            </a:r>
          </a:p>
          <a:p>
            <a:pPr algn="ctr"/>
            <a:r>
              <a:rPr lang="ja-JP" altLang="en-US" sz="1000">
                <a:ea typeface="ＭＳ Ｐゴシック"/>
                <a:cs typeface="Calibri"/>
              </a:rPr>
              <a:t>Hi-Vol: 1200V</a:t>
            </a:r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0FEC13-8BB0-4FA2-A7E0-D8A9DCFCD4B1}"/>
              </a:ext>
            </a:extLst>
          </p:cNvPr>
          <p:cNvSpPr/>
          <p:nvPr/>
        </p:nvSpPr>
        <p:spPr>
          <a:xfrm>
            <a:off x="1143963" y="2865697"/>
            <a:ext cx="1456481" cy="55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NaI1</a:t>
            </a:r>
          </a:p>
          <a:p>
            <a:pPr algn="ctr"/>
            <a:r>
              <a:rPr lang="ja-JP" sz="1000">
                <a:ea typeface="ＭＳ Ｐゴシック"/>
                <a:cs typeface="Calibri"/>
              </a:rPr>
              <a:t>Hi-Vol: </a:t>
            </a:r>
            <a:r>
              <a:rPr lang="ja-JP" altLang="en-US" sz="1000">
                <a:ea typeface="ＭＳ Ｐゴシック"/>
                <a:cs typeface="Calibri"/>
              </a:rPr>
              <a:t>870V</a:t>
            </a:r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8F0166-D36D-4CB1-A7C1-C5A96A826C59}"/>
              </a:ext>
            </a:extLst>
          </p:cNvPr>
          <p:cNvSpPr/>
          <p:nvPr/>
        </p:nvSpPr>
        <p:spPr>
          <a:xfrm>
            <a:off x="1143964" y="3627698"/>
            <a:ext cx="1456481" cy="55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NaI2</a:t>
            </a:r>
          </a:p>
          <a:p>
            <a:pPr algn="ctr"/>
            <a:r>
              <a:rPr lang="ja-JP" sz="1000">
                <a:ea typeface="ＭＳ Ｐゴシック"/>
                <a:cs typeface="Calibri"/>
              </a:rPr>
              <a:t>Hi-Vol: </a:t>
            </a:r>
            <a:r>
              <a:rPr lang="ja-JP" altLang="en-US" sz="1000">
                <a:ea typeface="ＭＳ Ｐゴシック"/>
                <a:cs typeface="Calibri"/>
              </a:rPr>
              <a:t>868V</a:t>
            </a:r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330F4B-309C-406E-BB4C-95D491C72AF5}"/>
              </a:ext>
            </a:extLst>
          </p:cNvPr>
          <p:cNvSpPr/>
          <p:nvPr/>
        </p:nvSpPr>
        <p:spPr>
          <a:xfrm>
            <a:off x="1143963" y="4389697"/>
            <a:ext cx="1456481" cy="55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NaI3</a:t>
            </a:r>
          </a:p>
          <a:p>
            <a:pPr algn="ctr"/>
            <a:r>
              <a:rPr lang="ja-JP" sz="1000">
                <a:ea typeface="ＭＳ Ｐゴシック"/>
                <a:cs typeface="Calibri"/>
              </a:rPr>
              <a:t>Hi-Vol: </a:t>
            </a:r>
            <a:r>
              <a:rPr lang="ja-JP" altLang="en-US" sz="1000">
                <a:ea typeface="ＭＳ Ｐゴシック"/>
                <a:cs typeface="Calibri"/>
              </a:rPr>
              <a:t>867V</a:t>
            </a:r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A31B98-2632-4257-A5AD-1C3F89A2FDAC}"/>
              </a:ext>
            </a:extLst>
          </p:cNvPr>
          <p:cNvSpPr/>
          <p:nvPr/>
        </p:nvSpPr>
        <p:spPr>
          <a:xfrm>
            <a:off x="3304571" y="2103698"/>
            <a:ext cx="954912" cy="5594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C15043-B068-475E-82FF-6EFA8BF42D86}"/>
              </a:ext>
            </a:extLst>
          </p:cNvPr>
          <p:cNvSpPr/>
          <p:nvPr/>
        </p:nvSpPr>
        <p:spPr>
          <a:xfrm>
            <a:off x="3304571" y="2865698"/>
            <a:ext cx="954912" cy="5594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376581-2C41-43CA-97F9-03FB0CF40EBA}"/>
              </a:ext>
            </a:extLst>
          </p:cNvPr>
          <p:cNvSpPr/>
          <p:nvPr/>
        </p:nvSpPr>
        <p:spPr>
          <a:xfrm>
            <a:off x="3304571" y="3627698"/>
            <a:ext cx="954912" cy="5594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  <a:endParaRPr lang="ja-JP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B45EE42-B061-4AE7-926B-A16A26E9C683}"/>
              </a:ext>
            </a:extLst>
          </p:cNvPr>
          <p:cNvSpPr/>
          <p:nvPr/>
        </p:nvSpPr>
        <p:spPr>
          <a:xfrm>
            <a:off x="3304571" y="4389698"/>
            <a:ext cx="954912" cy="5594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  <a:endParaRPr lang="ja-JP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0611A0-4225-4CE2-AD4B-FDA1B2C2C7EA}"/>
              </a:ext>
            </a:extLst>
          </p:cNvPr>
          <p:cNvSpPr/>
          <p:nvPr/>
        </p:nvSpPr>
        <p:spPr>
          <a:xfrm>
            <a:off x="5696673" y="3627697"/>
            <a:ext cx="1456481" cy="55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FAN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5C7606D-5D55-4A7F-9A8B-7DDE83E781C5}"/>
              </a:ext>
            </a:extLst>
          </p:cNvPr>
          <p:cNvSpPr/>
          <p:nvPr/>
        </p:nvSpPr>
        <p:spPr>
          <a:xfrm>
            <a:off x="5696672" y="2012982"/>
            <a:ext cx="1456481" cy="7408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GATE1</a:t>
            </a:r>
          </a:p>
          <a:p>
            <a:pPr algn="ctr"/>
            <a:r>
              <a:rPr lang="ja-JP" sz="1000">
                <a:ea typeface="ＭＳ Ｐゴシック"/>
                <a:cs typeface="Calibri"/>
              </a:rPr>
              <a:t>Widch: 1000ns</a:t>
            </a:r>
            <a:endParaRPr lang="en-US" altLang="ja-JP" sz="1000">
              <a:ea typeface="+mn-lt"/>
              <a:cs typeface="+mn-lt"/>
            </a:endParaRPr>
          </a:p>
          <a:p>
            <a:pPr algn="ctr"/>
            <a:r>
              <a:rPr lang="ja-JP" sz="1000">
                <a:ea typeface="ＭＳ Ｐゴシック"/>
                <a:cs typeface="Calibri"/>
              </a:rPr>
              <a:t>Delay: 20ns</a:t>
            </a:r>
            <a:endParaRPr lang="ja-JP" sz="1000">
              <a:ea typeface="+mn-lt"/>
              <a:cs typeface="+mn-lt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0E8A51-BE2C-42E4-AD97-E7206DCCBEA3}"/>
              </a:ext>
            </a:extLst>
          </p:cNvPr>
          <p:cNvSpPr/>
          <p:nvPr/>
        </p:nvSpPr>
        <p:spPr>
          <a:xfrm>
            <a:off x="7973027" y="3627697"/>
            <a:ext cx="1465552" cy="74087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GATE2</a:t>
            </a:r>
          </a:p>
          <a:p>
            <a:pPr algn="ctr"/>
            <a:r>
              <a:rPr lang="ja-JP" altLang="en-US" sz="1000">
                <a:ea typeface="ＭＳ Ｐゴシック"/>
                <a:cs typeface="Calibri"/>
              </a:rPr>
              <a:t>Widch: 500ns</a:t>
            </a:r>
          </a:p>
          <a:p>
            <a:pPr algn="ctr"/>
            <a:r>
              <a:rPr lang="ja-JP" sz="1000">
                <a:ea typeface="ＭＳ Ｐゴシック"/>
                <a:cs typeface="Calibri"/>
              </a:rPr>
              <a:t>Delay:</a:t>
            </a:r>
            <a:r>
              <a:rPr lang="ja-JP" altLang="en-US" sz="1000">
                <a:ea typeface="ＭＳ Ｐゴシック"/>
                <a:cs typeface="Calibri"/>
              </a:rPr>
              <a:t> </a:t>
            </a:r>
            <a:r>
              <a:rPr lang="ja-JP" sz="1000">
                <a:ea typeface="ＭＳ Ｐゴシック"/>
                <a:cs typeface="Calibri"/>
              </a:rPr>
              <a:t>20ns</a:t>
            </a:r>
            <a:endParaRPr lang="ja-JP" sz="1000">
              <a:ea typeface="+mn-lt"/>
              <a:cs typeface="+mn-lt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1B4026-2644-40E7-8C13-C3755625047C}"/>
              </a:ext>
            </a:extLst>
          </p:cNvPr>
          <p:cNvSpPr/>
          <p:nvPr/>
        </p:nvSpPr>
        <p:spPr>
          <a:xfrm>
            <a:off x="7973026" y="2103696"/>
            <a:ext cx="1456481" cy="55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Coin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3D2C8F-BB43-451B-AA2B-B44363BD7E21}"/>
              </a:ext>
            </a:extLst>
          </p:cNvPr>
          <p:cNvSpPr/>
          <p:nvPr/>
        </p:nvSpPr>
        <p:spPr>
          <a:xfrm>
            <a:off x="8426370" y="5180637"/>
            <a:ext cx="916329" cy="1186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FADC</a:t>
            </a:r>
            <a:endParaRPr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4F0FA43-5A63-4B76-96C4-60F4CA0F121D}"/>
              </a:ext>
            </a:extLst>
          </p:cNvPr>
          <p:cNvCxnSpPr/>
          <p:nvPr/>
        </p:nvCxnSpPr>
        <p:spPr>
          <a:xfrm flipV="1">
            <a:off x="4260087" y="2382093"/>
            <a:ext cx="1329157" cy="11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E438876-AA75-45D4-8385-DAC66AE326D2}"/>
              </a:ext>
            </a:extLst>
          </p:cNvPr>
          <p:cNvCxnSpPr>
            <a:cxnSpLocks/>
          </p:cNvCxnSpPr>
          <p:nvPr/>
        </p:nvCxnSpPr>
        <p:spPr>
          <a:xfrm flipV="1">
            <a:off x="2601049" y="2285636"/>
            <a:ext cx="682904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1F97F26-AB15-4C4C-A8F6-5BB9E89B7F70}"/>
              </a:ext>
            </a:extLst>
          </p:cNvPr>
          <p:cNvCxnSpPr>
            <a:cxnSpLocks/>
          </p:cNvCxnSpPr>
          <p:nvPr/>
        </p:nvCxnSpPr>
        <p:spPr>
          <a:xfrm flipV="1">
            <a:off x="4260087" y="3906093"/>
            <a:ext cx="1329157" cy="11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0608FB9-3F0B-478C-A134-F87574FDA5D5}"/>
              </a:ext>
            </a:extLst>
          </p:cNvPr>
          <p:cNvCxnSpPr>
            <a:cxnSpLocks/>
          </p:cNvCxnSpPr>
          <p:nvPr/>
        </p:nvCxnSpPr>
        <p:spPr>
          <a:xfrm flipV="1">
            <a:off x="7153758" y="2285636"/>
            <a:ext cx="702196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3">
            <a:extLst>
              <a:ext uri="{FF2B5EF4-FFF2-40B4-BE49-F238E27FC236}">
                <a16:creationId xmlns:a16="http://schemas.microsoft.com/office/drawing/2014/main" id="{66A3D594-7CED-4637-9281-EE97EDB08B6A}"/>
              </a:ext>
            </a:extLst>
          </p:cNvPr>
          <p:cNvCxnSpPr/>
          <p:nvPr/>
        </p:nvCxnSpPr>
        <p:spPr>
          <a:xfrm>
            <a:off x="4259484" y="3145419"/>
            <a:ext cx="1329158" cy="6057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5314895E-3012-48D5-B7BE-07EA478A1DC7}"/>
              </a:ext>
            </a:extLst>
          </p:cNvPr>
          <p:cNvCxnSpPr/>
          <p:nvPr/>
        </p:nvCxnSpPr>
        <p:spPr>
          <a:xfrm flipV="1">
            <a:off x="4257674" y="4058010"/>
            <a:ext cx="1319513" cy="62889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8EB60CF-5FFC-4DE9-8D0E-10333AFA4429}"/>
              </a:ext>
            </a:extLst>
          </p:cNvPr>
          <p:cNvCxnSpPr/>
          <p:nvPr/>
        </p:nvCxnSpPr>
        <p:spPr>
          <a:xfrm>
            <a:off x="2596827" y="2485904"/>
            <a:ext cx="491923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80EA8A8-709D-40E7-9176-75CA7BA10980}"/>
              </a:ext>
            </a:extLst>
          </p:cNvPr>
          <p:cNvCxnSpPr>
            <a:cxnSpLocks/>
          </p:cNvCxnSpPr>
          <p:nvPr/>
        </p:nvCxnSpPr>
        <p:spPr>
          <a:xfrm flipV="1">
            <a:off x="2601048" y="4523408"/>
            <a:ext cx="682904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1ABAF8C-CF4E-468D-AB5C-9DB8D22A8195}"/>
              </a:ext>
            </a:extLst>
          </p:cNvPr>
          <p:cNvCxnSpPr>
            <a:cxnSpLocks/>
          </p:cNvCxnSpPr>
          <p:nvPr/>
        </p:nvCxnSpPr>
        <p:spPr>
          <a:xfrm flipV="1">
            <a:off x="2601049" y="3799990"/>
            <a:ext cx="682904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7521ABC9-56A6-413A-BD96-650AA2925C4E}"/>
              </a:ext>
            </a:extLst>
          </p:cNvPr>
          <p:cNvCxnSpPr>
            <a:cxnSpLocks/>
          </p:cNvCxnSpPr>
          <p:nvPr/>
        </p:nvCxnSpPr>
        <p:spPr>
          <a:xfrm flipV="1">
            <a:off x="2601048" y="2999408"/>
            <a:ext cx="682904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7D7B171-2E31-444A-A02D-BBC6AF7D551B}"/>
              </a:ext>
            </a:extLst>
          </p:cNvPr>
          <p:cNvCxnSpPr>
            <a:cxnSpLocks/>
          </p:cNvCxnSpPr>
          <p:nvPr/>
        </p:nvCxnSpPr>
        <p:spPr>
          <a:xfrm>
            <a:off x="2596826" y="4009903"/>
            <a:ext cx="289367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DEFFBBC-3A3C-4335-8FB9-80A92E9CF3DE}"/>
              </a:ext>
            </a:extLst>
          </p:cNvPr>
          <p:cNvCxnSpPr>
            <a:cxnSpLocks/>
          </p:cNvCxnSpPr>
          <p:nvPr/>
        </p:nvCxnSpPr>
        <p:spPr>
          <a:xfrm flipV="1">
            <a:off x="2596827" y="3296132"/>
            <a:ext cx="395467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89B31D0E-45FA-4B30-A72A-0214291821AF}"/>
              </a:ext>
            </a:extLst>
          </p:cNvPr>
          <p:cNvCxnSpPr>
            <a:cxnSpLocks/>
          </p:cNvCxnSpPr>
          <p:nvPr/>
        </p:nvCxnSpPr>
        <p:spPr>
          <a:xfrm>
            <a:off x="2596826" y="4714031"/>
            <a:ext cx="192911" cy="964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8A24059-5BF2-41E6-B4D7-8964A4C434C2}"/>
              </a:ext>
            </a:extLst>
          </p:cNvPr>
          <p:cNvCxnSpPr/>
          <p:nvPr/>
        </p:nvCxnSpPr>
        <p:spPr>
          <a:xfrm>
            <a:off x="3086943" y="2484095"/>
            <a:ext cx="9645" cy="284544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09F58652-1156-4800-A6FF-4054BED25A2C}"/>
              </a:ext>
            </a:extLst>
          </p:cNvPr>
          <p:cNvCxnSpPr>
            <a:cxnSpLocks/>
          </p:cNvCxnSpPr>
          <p:nvPr/>
        </p:nvCxnSpPr>
        <p:spPr>
          <a:xfrm>
            <a:off x="3000133" y="3294322"/>
            <a:ext cx="9645" cy="228599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6CFA43E-AD74-4CF1-BFBA-E679FA80CBFE}"/>
              </a:ext>
            </a:extLst>
          </p:cNvPr>
          <p:cNvCxnSpPr>
            <a:cxnSpLocks/>
          </p:cNvCxnSpPr>
          <p:nvPr/>
        </p:nvCxnSpPr>
        <p:spPr>
          <a:xfrm>
            <a:off x="2894030" y="4008094"/>
            <a:ext cx="9646" cy="188088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01A675E9-BB86-4134-905A-A37C1DD6940A}"/>
              </a:ext>
            </a:extLst>
          </p:cNvPr>
          <p:cNvCxnSpPr>
            <a:cxnSpLocks/>
          </p:cNvCxnSpPr>
          <p:nvPr/>
        </p:nvCxnSpPr>
        <p:spPr>
          <a:xfrm>
            <a:off x="2787928" y="4721865"/>
            <a:ext cx="9646" cy="14661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8B709B06-FB5D-4C03-856F-997E21F363B8}"/>
              </a:ext>
            </a:extLst>
          </p:cNvPr>
          <p:cNvCxnSpPr/>
          <p:nvPr/>
        </p:nvCxnSpPr>
        <p:spPr>
          <a:xfrm flipV="1">
            <a:off x="3090561" y="5331224"/>
            <a:ext cx="5129514" cy="1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DDEFBF4-4CE4-4CE8-AAB7-9036AF29F9CB}"/>
              </a:ext>
            </a:extLst>
          </p:cNvPr>
          <p:cNvCxnSpPr/>
          <p:nvPr/>
        </p:nvCxnSpPr>
        <p:spPr>
          <a:xfrm>
            <a:off x="3001943" y="5572485"/>
            <a:ext cx="5225966" cy="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156BB52A-CE53-4CED-B318-38AA860F668D}"/>
              </a:ext>
            </a:extLst>
          </p:cNvPr>
          <p:cNvCxnSpPr/>
          <p:nvPr/>
        </p:nvCxnSpPr>
        <p:spPr>
          <a:xfrm flipV="1">
            <a:off x="2884387" y="5877407"/>
            <a:ext cx="5341714" cy="1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6EAED43-347B-463C-9E9E-1C7B21C9B933}"/>
              </a:ext>
            </a:extLst>
          </p:cNvPr>
          <p:cNvCxnSpPr/>
          <p:nvPr/>
        </p:nvCxnSpPr>
        <p:spPr>
          <a:xfrm flipV="1">
            <a:off x="2795769" y="6174610"/>
            <a:ext cx="5428525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AB88F840-3952-4259-8918-FA1C96EABF3A}"/>
              </a:ext>
            </a:extLst>
          </p:cNvPr>
          <p:cNvCxnSpPr/>
          <p:nvPr/>
        </p:nvCxnSpPr>
        <p:spPr>
          <a:xfrm flipV="1">
            <a:off x="7153757" y="2488195"/>
            <a:ext cx="731132" cy="12654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792F425-BE4A-4D0B-B1E3-60BFE79B7D1A}"/>
              </a:ext>
            </a:extLst>
          </p:cNvPr>
          <p:cNvCxnSpPr>
            <a:cxnSpLocks/>
          </p:cNvCxnSpPr>
          <p:nvPr/>
        </p:nvCxnSpPr>
        <p:spPr>
          <a:xfrm flipV="1">
            <a:off x="7153757" y="4012192"/>
            <a:ext cx="702196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88D1A1C-DA95-4979-8AD2-07941D88B10B}"/>
              </a:ext>
            </a:extLst>
          </p:cNvPr>
          <p:cNvCxnSpPr/>
          <p:nvPr/>
        </p:nvCxnSpPr>
        <p:spPr>
          <a:xfrm flipH="1" flipV="1">
            <a:off x="8702955" y="2766107"/>
            <a:ext cx="1930" cy="860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CA75AF51-276A-43E0-BDFB-509DADC26F8D}"/>
              </a:ext>
            </a:extLst>
          </p:cNvPr>
          <p:cNvCxnSpPr/>
          <p:nvPr/>
        </p:nvCxnSpPr>
        <p:spPr>
          <a:xfrm>
            <a:off x="10555025" y="2390051"/>
            <a:ext cx="9645" cy="350134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B8337384-12B9-4BCC-B14D-16B424BCC305}"/>
              </a:ext>
            </a:extLst>
          </p:cNvPr>
          <p:cNvCxnSpPr/>
          <p:nvPr/>
        </p:nvCxnSpPr>
        <p:spPr>
          <a:xfrm>
            <a:off x="9434331" y="2378597"/>
            <a:ext cx="1128531" cy="964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5712F6B-132B-4301-AD26-DCF252B181DE}"/>
              </a:ext>
            </a:extLst>
          </p:cNvPr>
          <p:cNvCxnSpPr/>
          <p:nvPr/>
        </p:nvCxnSpPr>
        <p:spPr>
          <a:xfrm flipH="1">
            <a:off x="9449885" y="5878130"/>
            <a:ext cx="1091879" cy="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223E4B0-541A-4D4F-8490-A7DD7CDFF20F}"/>
              </a:ext>
            </a:extLst>
          </p:cNvPr>
          <p:cNvSpPr txBox="1"/>
          <p:nvPr/>
        </p:nvSpPr>
        <p:spPr>
          <a:xfrm>
            <a:off x="9831614" y="5523834"/>
            <a:ext cx="8076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TRIG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2AC6995-9995-4EBB-AC9F-009D8B8B0B75}"/>
              </a:ext>
            </a:extLst>
          </p:cNvPr>
          <p:cNvSpPr txBox="1"/>
          <p:nvPr/>
        </p:nvSpPr>
        <p:spPr>
          <a:xfrm>
            <a:off x="8651755" y="3000254"/>
            <a:ext cx="796286" cy="378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VETO</a:t>
            </a:r>
          </a:p>
        </p:txBody>
      </p:sp>
    </p:spTree>
    <p:extLst>
      <p:ext uri="{BB962C8B-B14F-4D97-AF65-F5344CB8AC3E}">
        <p14:creationId xmlns:p14="http://schemas.microsoft.com/office/powerpoint/2010/main" val="190329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0AA35C85-4F39-4ECF-820C-B9A331C5377A}"/>
              </a:ext>
            </a:extLst>
          </p:cNvPr>
          <p:cNvSpPr/>
          <p:nvPr/>
        </p:nvSpPr>
        <p:spPr>
          <a:xfrm flipV="1">
            <a:off x="4697920" y="5328876"/>
            <a:ext cx="774549" cy="1104932"/>
          </a:xfrm>
          <a:custGeom>
            <a:avLst/>
            <a:gdLst>
              <a:gd name="connsiteX0" fmla="*/ 0 w 2047765"/>
              <a:gd name="connsiteY0" fmla="*/ 1903712 h 1962358"/>
              <a:gd name="connsiteX1" fmla="*/ 517585 w 2047765"/>
              <a:gd name="connsiteY1" fmla="*/ 1305614 h 1962358"/>
              <a:gd name="connsiteX2" fmla="*/ 1564256 w 2047765"/>
              <a:gd name="connsiteY2" fmla="*/ 1863455 h 1962358"/>
              <a:gd name="connsiteX3" fmla="*/ 1892060 w 2047765"/>
              <a:gd name="connsiteY3" fmla="*/ 150 h 1962358"/>
              <a:gd name="connsiteX4" fmla="*/ 2030083 w 2047765"/>
              <a:gd name="connsiteY4" fmla="*/ 1759938 h 1962358"/>
              <a:gd name="connsiteX5" fmla="*/ 2041585 w 2047765"/>
              <a:gd name="connsiteY5" fmla="*/ 1851953 h 196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65" h="1962358">
                <a:moveTo>
                  <a:pt x="0" y="1903712"/>
                </a:moveTo>
                <a:cubicBezTo>
                  <a:pt x="128438" y="1608018"/>
                  <a:pt x="256876" y="1312324"/>
                  <a:pt x="517585" y="1305614"/>
                </a:cubicBezTo>
                <a:cubicBezTo>
                  <a:pt x="778294" y="1298904"/>
                  <a:pt x="1335177" y="2081032"/>
                  <a:pt x="1564256" y="1863455"/>
                </a:cubicBezTo>
                <a:cubicBezTo>
                  <a:pt x="1793335" y="1645878"/>
                  <a:pt x="1814422" y="17403"/>
                  <a:pt x="1892060" y="150"/>
                </a:cubicBezTo>
                <a:cubicBezTo>
                  <a:pt x="1969698" y="-17103"/>
                  <a:pt x="2005162" y="1451304"/>
                  <a:pt x="2030083" y="1759938"/>
                </a:cubicBezTo>
                <a:cubicBezTo>
                  <a:pt x="2055004" y="2068572"/>
                  <a:pt x="2048294" y="1960262"/>
                  <a:pt x="2041585" y="18519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8BFA64-EDAD-4F26-A300-E2E6685D21D4}"/>
              </a:ext>
            </a:extLst>
          </p:cNvPr>
          <p:cNvSpPr/>
          <p:nvPr/>
        </p:nvSpPr>
        <p:spPr>
          <a:xfrm>
            <a:off x="5262622" y="5325318"/>
            <a:ext cx="916329" cy="115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F8F6B711-2E6E-462F-A72F-061D80F74487}"/>
              </a:ext>
            </a:extLst>
          </p:cNvPr>
          <p:cNvSpPr/>
          <p:nvPr/>
        </p:nvSpPr>
        <p:spPr>
          <a:xfrm flipV="1">
            <a:off x="3636907" y="2425559"/>
            <a:ext cx="774549" cy="1104932"/>
          </a:xfrm>
          <a:custGeom>
            <a:avLst/>
            <a:gdLst>
              <a:gd name="connsiteX0" fmla="*/ 0 w 2047765"/>
              <a:gd name="connsiteY0" fmla="*/ 1903712 h 1962358"/>
              <a:gd name="connsiteX1" fmla="*/ 517585 w 2047765"/>
              <a:gd name="connsiteY1" fmla="*/ 1305614 h 1962358"/>
              <a:gd name="connsiteX2" fmla="*/ 1564256 w 2047765"/>
              <a:gd name="connsiteY2" fmla="*/ 1863455 h 1962358"/>
              <a:gd name="connsiteX3" fmla="*/ 1892060 w 2047765"/>
              <a:gd name="connsiteY3" fmla="*/ 150 h 1962358"/>
              <a:gd name="connsiteX4" fmla="*/ 2030083 w 2047765"/>
              <a:gd name="connsiteY4" fmla="*/ 1759938 h 1962358"/>
              <a:gd name="connsiteX5" fmla="*/ 2041585 w 2047765"/>
              <a:gd name="connsiteY5" fmla="*/ 1851953 h 196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65" h="1962358">
                <a:moveTo>
                  <a:pt x="0" y="1903712"/>
                </a:moveTo>
                <a:cubicBezTo>
                  <a:pt x="128438" y="1608018"/>
                  <a:pt x="256876" y="1312324"/>
                  <a:pt x="517585" y="1305614"/>
                </a:cubicBezTo>
                <a:cubicBezTo>
                  <a:pt x="778294" y="1298904"/>
                  <a:pt x="1335177" y="2081032"/>
                  <a:pt x="1564256" y="1863455"/>
                </a:cubicBezTo>
                <a:cubicBezTo>
                  <a:pt x="1793335" y="1645878"/>
                  <a:pt x="1814422" y="17403"/>
                  <a:pt x="1892060" y="150"/>
                </a:cubicBezTo>
                <a:cubicBezTo>
                  <a:pt x="1969698" y="-17103"/>
                  <a:pt x="2005162" y="1451304"/>
                  <a:pt x="2030083" y="1759938"/>
                </a:cubicBezTo>
                <a:cubicBezTo>
                  <a:pt x="2055004" y="2068572"/>
                  <a:pt x="2048294" y="1960262"/>
                  <a:pt x="2041585" y="18519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3DACCF4-D8D4-4AA6-8B97-610A177AD540}"/>
              </a:ext>
            </a:extLst>
          </p:cNvPr>
          <p:cNvSpPr/>
          <p:nvPr/>
        </p:nvSpPr>
        <p:spPr>
          <a:xfrm>
            <a:off x="4201609" y="2422001"/>
            <a:ext cx="916329" cy="115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A81B8B-6D8A-4A1E-B2E4-415AEB5A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/>
                <a:cs typeface="Calibri Light"/>
              </a:rPr>
              <a:t>信号の概念図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B0CCF973-A4A0-44F6-AA96-69B64C0C12EA}"/>
              </a:ext>
            </a:extLst>
          </p:cNvPr>
          <p:cNvCxnSpPr/>
          <p:nvPr/>
        </p:nvCxnSpPr>
        <p:spPr>
          <a:xfrm flipH="1">
            <a:off x="2999014" y="2100943"/>
            <a:ext cx="0" cy="416378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E2E9D8BC-64A3-4DE3-920E-21E93C5B2F9C}"/>
              </a:ext>
            </a:extLst>
          </p:cNvPr>
          <p:cNvCxnSpPr>
            <a:cxnSpLocks/>
          </p:cNvCxnSpPr>
          <p:nvPr/>
        </p:nvCxnSpPr>
        <p:spPr>
          <a:xfrm>
            <a:off x="2999013" y="2100943"/>
            <a:ext cx="6440715" cy="1814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C5F938-6A19-4C7D-9660-156C00DECB21}"/>
              </a:ext>
            </a:extLst>
          </p:cNvPr>
          <p:cNvSpPr txBox="1"/>
          <p:nvPr/>
        </p:nvSpPr>
        <p:spPr>
          <a:xfrm>
            <a:off x="8513989" y="1692274"/>
            <a:ext cx="693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time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852656-E61F-4AC5-8C7E-0EEE06B49C1D}"/>
              </a:ext>
            </a:extLst>
          </p:cNvPr>
          <p:cNvSpPr/>
          <p:nvPr/>
        </p:nvSpPr>
        <p:spPr>
          <a:xfrm>
            <a:off x="971550" y="2450193"/>
            <a:ext cx="916214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P.S.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9D5125-C1E2-4847-81AD-E4BDBF428D5F}"/>
              </a:ext>
            </a:extLst>
          </p:cNvPr>
          <p:cNvSpPr/>
          <p:nvPr/>
        </p:nvSpPr>
        <p:spPr>
          <a:xfrm>
            <a:off x="971549" y="5398406"/>
            <a:ext cx="916214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0A88C9-2E3B-442C-9B66-02E7ADE7FCAF}"/>
              </a:ext>
            </a:extLst>
          </p:cNvPr>
          <p:cNvSpPr/>
          <p:nvPr/>
        </p:nvSpPr>
        <p:spPr>
          <a:xfrm>
            <a:off x="1526571" y="3038056"/>
            <a:ext cx="909554" cy="3417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BBC48A-2186-4436-BAAF-6087A1F56459}"/>
              </a:ext>
            </a:extLst>
          </p:cNvPr>
          <p:cNvSpPr/>
          <p:nvPr/>
        </p:nvSpPr>
        <p:spPr>
          <a:xfrm>
            <a:off x="1526570" y="4806984"/>
            <a:ext cx="909554" cy="3417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27236C4-8700-4433-8B3C-B02B2F222F82}"/>
              </a:ext>
            </a:extLst>
          </p:cNvPr>
          <p:cNvSpPr/>
          <p:nvPr/>
        </p:nvSpPr>
        <p:spPr>
          <a:xfrm>
            <a:off x="1523814" y="3627696"/>
            <a:ext cx="912196" cy="34172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GATE1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B5B75A-1CC6-41D4-9A82-DE46B6DE6E9C}"/>
              </a:ext>
            </a:extLst>
          </p:cNvPr>
          <p:cNvSpPr/>
          <p:nvPr/>
        </p:nvSpPr>
        <p:spPr>
          <a:xfrm>
            <a:off x="1523813" y="4217338"/>
            <a:ext cx="912196" cy="3417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Coin</a:t>
            </a:r>
            <a:endParaRPr lang="ja-JP" altLang="en-US" dirty="0">
              <a:ea typeface="ＭＳ Ｐゴシック"/>
              <a:cs typeface="Calibri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31E057E-DDA5-4303-9FC2-E841F02C5298}"/>
              </a:ext>
            </a:extLst>
          </p:cNvPr>
          <p:cNvCxnSpPr>
            <a:cxnSpLocks/>
          </p:cNvCxnSpPr>
          <p:nvPr/>
        </p:nvCxnSpPr>
        <p:spPr>
          <a:xfrm flipV="1">
            <a:off x="2999012" y="3035297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矢印: 上 21">
            <a:extLst>
              <a:ext uri="{FF2B5EF4-FFF2-40B4-BE49-F238E27FC236}">
                <a16:creationId xmlns:a16="http://schemas.microsoft.com/office/drawing/2014/main" id="{8C92CDF8-B0FD-46EF-A802-6A5ADFF2FFB8}"/>
              </a:ext>
            </a:extLst>
          </p:cNvPr>
          <p:cNvSpPr/>
          <p:nvPr/>
        </p:nvSpPr>
        <p:spPr>
          <a:xfrm>
            <a:off x="1705771" y="5205385"/>
            <a:ext cx="181429" cy="145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1AEEAE46-F2E7-495B-A7E7-8FD5DD08A5C1}"/>
              </a:ext>
            </a:extLst>
          </p:cNvPr>
          <p:cNvSpPr/>
          <p:nvPr/>
        </p:nvSpPr>
        <p:spPr>
          <a:xfrm>
            <a:off x="1705770" y="4615741"/>
            <a:ext cx="181429" cy="145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A8D10A2B-0808-407D-A935-1901F4F8AA94}"/>
              </a:ext>
            </a:extLst>
          </p:cNvPr>
          <p:cNvSpPr/>
          <p:nvPr/>
        </p:nvSpPr>
        <p:spPr>
          <a:xfrm>
            <a:off x="1703503" y="2844546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A59799E8-8C79-459F-B9D4-97882766C9CC}"/>
              </a:ext>
            </a:extLst>
          </p:cNvPr>
          <p:cNvSpPr/>
          <p:nvPr/>
        </p:nvSpPr>
        <p:spPr>
          <a:xfrm>
            <a:off x="1703502" y="3434188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21FA699E-6541-4480-A1CC-3728AAAEE9AD}"/>
              </a:ext>
            </a:extLst>
          </p:cNvPr>
          <p:cNvSpPr/>
          <p:nvPr/>
        </p:nvSpPr>
        <p:spPr>
          <a:xfrm>
            <a:off x="1703502" y="4023831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1E10BAF-BF18-442E-AD4B-BE77B890B8A8}"/>
              </a:ext>
            </a:extLst>
          </p:cNvPr>
          <p:cNvSpPr/>
          <p:nvPr/>
        </p:nvSpPr>
        <p:spPr>
          <a:xfrm>
            <a:off x="270782" y="3853996"/>
            <a:ext cx="916214" cy="2449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SiO2</a:t>
            </a:r>
            <a:endParaRPr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F97409E-EF0A-475F-89B6-39244EB0D334}"/>
              </a:ext>
            </a:extLst>
          </p:cNvPr>
          <p:cNvCxnSpPr/>
          <p:nvPr/>
        </p:nvCxnSpPr>
        <p:spPr>
          <a:xfrm>
            <a:off x="1139372" y="1583871"/>
            <a:ext cx="7257" cy="227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図 22">
            <a:extLst>
              <a:ext uri="{FF2B5EF4-FFF2-40B4-BE49-F238E27FC236}">
                <a16:creationId xmlns:a16="http://schemas.microsoft.com/office/drawing/2014/main" id="{2C73A1BB-B217-414A-B299-CD204656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89" y="1842331"/>
            <a:ext cx="280761" cy="349251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02F0A2C-390C-4E8B-ABAD-AA554AF958B1}"/>
              </a:ext>
            </a:extLst>
          </p:cNvPr>
          <p:cNvCxnSpPr>
            <a:cxnSpLocks/>
          </p:cNvCxnSpPr>
          <p:nvPr/>
        </p:nvCxnSpPr>
        <p:spPr>
          <a:xfrm>
            <a:off x="1139371" y="4187370"/>
            <a:ext cx="7257" cy="2275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" name="図 39">
            <a:extLst>
              <a:ext uri="{FF2B5EF4-FFF2-40B4-BE49-F238E27FC236}">
                <a16:creationId xmlns:a16="http://schemas.microsoft.com/office/drawing/2014/main" id="{8266970C-99A1-4EAB-A391-755CEC70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32" y="4559047"/>
            <a:ext cx="175986" cy="321129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78FB776-37EF-4844-8EDB-3B99AB2778F0}"/>
              </a:ext>
            </a:extLst>
          </p:cNvPr>
          <p:cNvSpPr/>
          <p:nvPr/>
        </p:nvSpPr>
        <p:spPr>
          <a:xfrm>
            <a:off x="3819978" y="3629478"/>
            <a:ext cx="4689928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3AD2194-1597-42BE-AD2B-0424A5C8CBF9}"/>
              </a:ext>
            </a:extLst>
          </p:cNvPr>
          <p:cNvSpPr/>
          <p:nvPr/>
        </p:nvSpPr>
        <p:spPr>
          <a:xfrm>
            <a:off x="3715657" y="3035299"/>
            <a:ext cx="208644" cy="34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F07CC9F-7586-4BCC-9106-E51A1812F6E7}"/>
              </a:ext>
            </a:extLst>
          </p:cNvPr>
          <p:cNvCxnSpPr>
            <a:cxnSpLocks/>
          </p:cNvCxnSpPr>
          <p:nvPr/>
        </p:nvCxnSpPr>
        <p:spPr>
          <a:xfrm flipV="1">
            <a:off x="2999011" y="2454725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5FDB988-9AE4-4DFF-8970-00F401A969CF}"/>
              </a:ext>
            </a:extLst>
          </p:cNvPr>
          <p:cNvCxnSpPr>
            <a:cxnSpLocks/>
          </p:cNvCxnSpPr>
          <p:nvPr/>
        </p:nvCxnSpPr>
        <p:spPr>
          <a:xfrm flipV="1">
            <a:off x="2999011" y="3624939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E298C73-60FC-48FA-914B-20C9E61D30E8}"/>
              </a:ext>
            </a:extLst>
          </p:cNvPr>
          <p:cNvCxnSpPr>
            <a:cxnSpLocks/>
          </p:cNvCxnSpPr>
          <p:nvPr/>
        </p:nvCxnSpPr>
        <p:spPr>
          <a:xfrm flipV="1">
            <a:off x="2999011" y="4214582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9AE689A3-CBFB-4D0F-A7BA-5E58137E36F6}"/>
              </a:ext>
            </a:extLst>
          </p:cNvPr>
          <p:cNvCxnSpPr>
            <a:cxnSpLocks/>
          </p:cNvCxnSpPr>
          <p:nvPr/>
        </p:nvCxnSpPr>
        <p:spPr>
          <a:xfrm flipV="1">
            <a:off x="2999012" y="5366654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461A729E-B64F-495E-A9BF-11C10B208C5F}"/>
              </a:ext>
            </a:extLst>
          </p:cNvPr>
          <p:cNvCxnSpPr>
            <a:cxnSpLocks/>
          </p:cNvCxnSpPr>
          <p:nvPr/>
        </p:nvCxnSpPr>
        <p:spPr>
          <a:xfrm flipV="1">
            <a:off x="2999012" y="4804225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7DD4639-2CDD-4FC7-B7E7-A82CBD78713A}"/>
              </a:ext>
            </a:extLst>
          </p:cNvPr>
          <p:cNvSpPr/>
          <p:nvPr/>
        </p:nvSpPr>
        <p:spPr>
          <a:xfrm>
            <a:off x="4758870" y="4804227"/>
            <a:ext cx="208644" cy="34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08680BC-7AA3-4FDB-9F90-65FD8B10E501}"/>
              </a:ext>
            </a:extLst>
          </p:cNvPr>
          <p:cNvSpPr/>
          <p:nvPr/>
        </p:nvSpPr>
        <p:spPr>
          <a:xfrm>
            <a:off x="4758870" y="4214583"/>
            <a:ext cx="208644" cy="3447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4A96A73-217F-4D5F-86FE-41C867D23B9C}"/>
              </a:ext>
            </a:extLst>
          </p:cNvPr>
          <p:cNvCxnSpPr>
            <a:cxnSpLocks/>
          </p:cNvCxnSpPr>
          <p:nvPr/>
        </p:nvCxnSpPr>
        <p:spPr>
          <a:xfrm flipH="1">
            <a:off x="3715656" y="1583871"/>
            <a:ext cx="0" cy="4163784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C007BDC-B4B3-40B1-9023-7A22ABFCE93C}"/>
              </a:ext>
            </a:extLst>
          </p:cNvPr>
          <p:cNvCxnSpPr>
            <a:cxnSpLocks/>
          </p:cNvCxnSpPr>
          <p:nvPr/>
        </p:nvCxnSpPr>
        <p:spPr>
          <a:xfrm flipH="1">
            <a:off x="4758870" y="1583871"/>
            <a:ext cx="0" cy="4163784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89B6E73D-4873-4EE8-82B0-0D34176E10B1}"/>
              </a:ext>
            </a:extLst>
          </p:cNvPr>
          <p:cNvCxnSpPr/>
          <p:nvPr/>
        </p:nvCxnSpPr>
        <p:spPr>
          <a:xfrm>
            <a:off x="3758747" y="1962603"/>
            <a:ext cx="950684" cy="72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9242DAD-B55B-4AC4-AFE8-4793C44A06BB}"/>
              </a:ext>
            </a:extLst>
          </p:cNvPr>
          <p:cNvCxnSpPr>
            <a:cxnSpLocks/>
          </p:cNvCxnSpPr>
          <p:nvPr/>
        </p:nvCxnSpPr>
        <p:spPr>
          <a:xfrm>
            <a:off x="3822246" y="3550102"/>
            <a:ext cx="4688112" cy="72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F35D8E1-0F12-44BC-B606-E84D9EEF619D}"/>
              </a:ext>
            </a:extLst>
          </p:cNvPr>
          <p:cNvSpPr txBox="1"/>
          <p:nvPr/>
        </p:nvSpPr>
        <p:spPr>
          <a:xfrm>
            <a:off x="5688239" y="3320595"/>
            <a:ext cx="8109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1400">
                <a:ea typeface="ＭＳ Ｐゴシック"/>
                <a:cs typeface="Calibri"/>
              </a:rPr>
              <a:t>1000ns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748186F-1458-4432-845A-68EA01E78228}"/>
              </a:ext>
            </a:extLst>
          </p:cNvPr>
          <p:cNvSpPr txBox="1"/>
          <p:nvPr/>
        </p:nvSpPr>
        <p:spPr>
          <a:xfrm>
            <a:off x="3672115" y="1585686"/>
            <a:ext cx="1137558" cy="378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崩壊時間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8571EAE-24FE-45E2-B904-37AD0380BB90}"/>
              </a:ext>
            </a:extLst>
          </p:cNvPr>
          <p:cNvSpPr/>
          <p:nvPr/>
        </p:nvSpPr>
        <p:spPr>
          <a:xfrm>
            <a:off x="5551989" y="5614685"/>
            <a:ext cx="916329" cy="115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04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C89F8A14-4146-4588-8DD3-387D0B31D78D}"/>
              </a:ext>
            </a:extLst>
          </p:cNvPr>
          <p:cNvSpPr/>
          <p:nvPr/>
        </p:nvSpPr>
        <p:spPr>
          <a:xfrm flipV="1">
            <a:off x="4697920" y="5348167"/>
            <a:ext cx="774549" cy="1104932"/>
          </a:xfrm>
          <a:custGeom>
            <a:avLst/>
            <a:gdLst>
              <a:gd name="connsiteX0" fmla="*/ 0 w 2047765"/>
              <a:gd name="connsiteY0" fmla="*/ 1903712 h 1962358"/>
              <a:gd name="connsiteX1" fmla="*/ 517585 w 2047765"/>
              <a:gd name="connsiteY1" fmla="*/ 1305614 h 1962358"/>
              <a:gd name="connsiteX2" fmla="*/ 1564256 w 2047765"/>
              <a:gd name="connsiteY2" fmla="*/ 1863455 h 1962358"/>
              <a:gd name="connsiteX3" fmla="*/ 1892060 w 2047765"/>
              <a:gd name="connsiteY3" fmla="*/ 150 h 1962358"/>
              <a:gd name="connsiteX4" fmla="*/ 2030083 w 2047765"/>
              <a:gd name="connsiteY4" fmla="*/ 1759938 h 1962358"/>
              <a:gd name="connsiteX5" fmla="*/ 2041585 w 2047765"/>
              <a:gd name="connsiteY5" fmla="*/ 1851953 h 196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65" h="1962358">
                <a:moveTo>
                  <a:pt x="0" y="1903712"/>
                </a:moveTo>
                <a:cubicBezTo>
                  <a:pt x="128438" y="1608018"/>
                  <a:pt x="256876" y="1312324"/>
                  <a:pt x="517585" y="1305614"/>
                </a:cubicBezTo>
                <a:cubicBezTo>
                  <a:pt x="778294" y="1298904"/>
                  <a:pt x="1335177" y="2081032"/>
                  <a:pt x="1564256" y="1863455"/>
                </a:cubicBezTo>
                <a:cubicBezTo>
                  <a:pt x="1793335" y="1645878"/>
                  <a:pt x="1814422" y="17403"/>
                  <a:pt x="1892060" y="150"/>
                </a:cubicBezTo>
                <a:cubicBezTo>
                  <a:pt x="1969698" y="-17103"/>
                  <a:pt x="2005162" y="1451304"/>
                  <a:pt x="2030083" y="1759938"/>
                </a:cubicBezTo>
                <a:cubicBezTo>
                  <a:pt x="2055004" y="2068572"/>
                  <a:pt x="2048294" y="1960262"/>
                  <a:pt x="2041585" y="18519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7574F5D-F884-44BE-BEBC-3033DC5C81B8}"/>
              </a:ext>
            </a:extLst>
          </p:cNvPr>
          <p:cNvSpPr/>
          <p:nvPr/>
        </p:nvSpPr>
        <p:spPr>
          <a:xfrm>
            <a:off x="5262622" y="5344609"/>
            <a:ext cx="916329" cy="115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2D04DBE9-349F-47EA-9D69-5E490825D1E6}"/>
              </a:ext>
            </a:extLst>
          </p:cNvPr>
          <p:cNvSpPr/>
          <p:nvPr/>
        </p:nvSpPr>
        <p:spPr>
          <a:xfrm flipV="1">
            <a:off x="3646553" y="2435205"/>
            <a:ext cx="774549" cy="1104932"/>
          </a:xfrm>
          <a:custGeom>
            <a:avLst/>
            <a:gdLst>
              <a:gd name="connsiteX0" fmla="*/ 0 w 2047765"/>
              <a:gd name="connsiteY0" fmla="*/ 1903712 h 1962358"/>
              <a:gd name="connsiteX1" fmla="*/ 517585 w 2047765"/>
              <a:gd name="connsiteY1" fmla="*/ 1305614 h 1962358"/>
              <a:gd name="connsiteX2" fmla="*/ 1564256 w 2047765"/>
              <a:gd name="connsiteY2" fmla="*/ 1863455 h 1962358"/>
              <a:gd name="connsiteX3" fmla="*/ 1892060 w 2047765"/>
              <a:gd name="connsiteY3" fmla="*/ 150 h 1962358"/>
              <a:gd name="connsiteX4" fmla="*/ 2030083 w 2047765"/>
              <a:gd name="connsiteY4" fmla="*/ 1759938 h 1962358"/>
              <a:gd name="connsiteX5" fmla="*/ 2041585 w 2047765"/>
              <a:gd name="connsiteY5" fmla="*/ 1851953 h 196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65" h="1962358">
                <a:moveTo>
                  <a:pt x="0" y="1903712"/>
                </a:moveTo>
                <a:cubicBezTo>
                  <a:pt x="128438" y="1608018"/>
                  <a:pt x="256876" y="1312324"/>
                  <a:pt x="517585" y="1305614"/>
                </a:cubicBezTo>
                <a:cubicBezTo>
                  <a:pt x="778294" y="1298904"/>
                  <a:pt x="1335177" y="2081032"/>
                  <a:pt x="1564256" y="1863455"/>
                </a:cubicBezTo>
                <a:cubicBezTo>
                  <a:pt x="1793335" y="1645878"/>
                  <a:pt x="1814422" y="17403"/>
                  <a:pt x="1892060" y="150"/>
                </a:cubicBezTo>
                <a:cubicBezTo>
                  <a:pt x="1969698" y="-17103"/>
                  <a:pt x="2005162" y="1451304"/>
                  <a:pt x="2030083" y="1759938"/>
                </a:cubicBezTo>
                <a:cubicBezTo>
                  <a:pt x="2055004" y="2068572"/>
                  <a:pt x="2048294" y="1960262"/>
                  <a:pt x="2041585" y="18519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32C96F-8611-475C-8823-432887043293}"/>
              </a:ext>
            </a:extLst>
          </p:cNvPr>
          <p:cNvSpPr/>
          <p:nvPr/>
        </p:nvSpPr>
        <p:spPr>
          <a:xfrm>
            <a:off x="4211255" y="2431647"/>
            <a:ext cx="916329" cy="115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A81B8B-6D8A-4A1E-B2E4-415AEB5A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信号の概念図</a:t>
            </a:r>
            <a:endParaRPr lang="ja-JP" altLang="en-US" dirty="0">
              <a:ea typeface="ＭＳ Ｐゴシック"/>
              <a:cs typeface="Calibri Light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B0CCF973-A4A0-44F6-AA96-69B64C0C12EA}"/>
              </a:ext>
            </a:extLst>
          </p:cNvPr>
          <p:cNvCxnSpPr/>
          <p:nvPr/>
        </p:nvCxnSpPr>
        <p:spPr>
          <a:xfrm flipH="1">
            <a:off x="2999014" y="2100943"/>
            <a:ext cx="0" cy="416378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E2E9D8BC-64A3-4DE3-920E-21E93C5B2F9C}"/>
              </a:ext>
            </a:extLst>
          </p:cNvPr>
          <p:cNvCxnSpPr>
            <a:cxnSpLocks/>
          </p:cNvCxnSpPr>
          <p:nvPr/>
        </p:nvCxnSpPr>
        <p:spPr>
          <a:xfrm>
            <a:off x="2999013" y="2100943"/>
            <a:ext cx="6440715" cy="1814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C5F938-6A19-4C7D-9660-156C00DECB21}"/>
              </a:ext>
            </a:extLst>
          </p:cNvPr>
          <p:cNvSpPr txBox="1"/>
          <p:nvPr/>
        </p:nvSpPr>
        <p:spPr>
          <a:xfrm>
            <a:off x="8513989" y="1692274"/>
            <a:ext cx="693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time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852656-E61F-4AC5-8C7E-0EEE06B49C1D}"/>
              </a:ext>
            </a:extLst>
          </p:cNvPr>
          <p:cNvSpPr/>
          <p:nvPr/>
        </p:nvSpPr>
        <p:spPr>
          <a:xfrm>
            <a:off x="971550" y="2450193"/>
            <a:ext cx="916214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P.S.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9D5125-C1E2-4847-81AD-E4BDBF428D5F}"/>
              </a:ext>
            </a:extLst>
          </p:cNvPr>
          <p:cNvSpPr/>
          <p:nvPr/>
        </p:nvSpPr>
        <p:spPr>
          <a:xfrm>
            <a:off x="971549" y="5398406"/>
            <a:ext cx="916214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0A88C9-2E3B-442C-9B66-02E7ADE7FCAF}"/>
              </a:ext>
            </a:extLst>
          </p:cNvPr>
          <p:cNvSpPr/>
          <p:nvPr/>
        </p:nvSpPr>
        <p:spPr>
          <a:xfrm>
            <a:off x="1526571" y="3038056"/>
            <a:ext cx="909554" cy="3417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BBC48A-2186-4436-BAAF-6087A1F56459}"/>
              </a:ext>
            </a:extLst>
          </p:cNvPr>
          <p:cNvSpPr/>
          <p:nvPr/>
        </p:nvSpPr>
        <p:spPr>
          <a:xfrm>
            <a:off x="1526570" y="4806984"/>
            <a:ext cx="909554" cy="3417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Discri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27236C4-8700-4433-8B3C-B02B2F222F82}"/>
              </a:ext>
            </a:extLst>
          </p:cNvPr>
          <p:cNvSpPr/>
          <p:nvPr/>
        </p:nvSpPr>
        <p:spPr>
          <a:xfrm>
            <a:off x="1523814" y="3627696"/>
            <a:ext cx="912196" cy="34172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GATE1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B5B75A-1CC6-41D4-9A82-DE46B6DE6E9C}"/>
              </a:ext>
            </a:extLst>
          </p:cNvPr>
          <p:cNvSpPr/>
          <p:nvPr/>
        </p:nvSpPr>
        <p:spPr>
          <a:xfrm>
            <a:off x="1523813" y="4217338"/>
            <a:ext cx="912196" cy="3417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Coin</a:t>
            </a:r>
            <a:endParaRPr lang="ja-JP" altLang="en-US" dirty="0">
              <a:ea typeface="ＭＳ Ｐゴシック"/>
              <a:cs typeface="Calibri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31E057E-DDA5-4303-9FC2-E841F02C5298}"/>
              </a:ext>
            </a:extLst>
          </p:cNvPr>
          <p:cNvCxnSpPr>
            <a:cxnSpLocks/>
          </p:cNvCxnSpPr>
          <p:nvPr/>
        </p:nvCxnSpPr>
        <p:spPr>
          <a:xfrm flipV="1">
            <a:off x="2999012" y="3035297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矢印: 上 21">
            <a:extLst>
              <a:ext uri="{FF2B5EF4-FFF2-40B4-BE49-F238E27FC236}">
                <a16:creationId xmlns:a16="http://schemas.microsoft.com/office/drawing/2014/main" id="{8C92CDF8-B0FD-46EF-A802-6A5ADFF2FFB8}"/>
              </a:ext>
            </a:extLst>
          </p:cNvPr>
          <p:cNvSpPr/>
          <p:nvPr/>
        </p:nvSpPr>
        <p:spPr>
          <a:xfrm>
            <a:off x="1705771" y="5205385"/>
            <a:ext cx="181429" cy="145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1AEEAE46-F2E7-495B-A7E7-8FD5DD08A5C1}"/>
              </a:ext>
            </a:extLst>
          </p:cNvPr>
          <p:cNvSpPr/>
          <p:nvPr/>
        </p:nvSpPr>
        <p:spPr>
          <a:xfrm>
            <a:off x="1705770" y="4615741"/>
            <a:ext cx="181429" cy="145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A8D10A2B-0808-407D-A935-1901F4F8AA94}"/>
              </a:ext>
            </a:extLst>
          </p:cNvPr>
          <p:cNvSpPr/>
          <p:nvPr/>
        </p:nvSpPr>
        <p:spPr>
          <a:xfrm>
            <a:off x="1703503" y="2844546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A59799E8-8C79-459F-B9D4-97882766C9CC}"/>
              </a:ext>
            </a:extLst>
          </p:cNvPr>
          <p:cNvSpPr/>
          <p:nvPr/>
        </p:nvSpPr>
        <p:spPr>
          <a:xfrm>
            <a:off x="1703502" y="3434188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21FA699E-6541-4480-A1CC-3728AAAEE9AD}"/>
              </a:ext>
            </a:extLst>
          </p:cNvPr>
          <p:cNvSpPr/>
          <p:nvPr/>
        </p:nvSpPr>
        <p:spPr>
          <a:xfrm>
            <a:off x="1703502" y="4023831"/>
            <a:ext cx="181429" cy="1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1E10BAF-BF18-442E-AD4B-BE77B890B8A8}"/>
              </a:ext>
            </a:extLst>
          </p:cNvPr>
          <p:cNvSpPr/>
          <p:nvPr/>
        </p:nvSpPr>
        <p:spPr>
          <a:xfrm>
            <a:off x="270782" y="3853996"/>
            <a:ext cx="916214" cy="2449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SiO2</a:t>
            </a:r>
            <a:endParaRPr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F97409E-EF0A-475F-89B6-39244EB0D334}"/>
              </a:ext>
            </a:extLst>
          </p:cNvPr>
          <p:cNvCxnSpPr/>
          <p:nvPr/>
        </p:nvCxnSpPr>
        <p:spPr>
          <a:xfrm>
            <a:off x="1139372" y="1583871"/>
            <a:ext cx="7257" cy="227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図 22">
            <a:extLst>
              <a:ext uri="{FF2B5EF4-FFF2-40B4-BE49-F238E27FC236}">
                <a16:creationId xmlns:a16="http://schemas.microsoft.com/office/drawing/2014/main" id="{2C73A1BB-B217-414A-B299-CD204656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89" y="1842331"/>
            <a:ext cx="280761" cy="349251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02F0A2C-390C-4E8B-ABAD-AA554AF958B1}"/>
              </a:ext>
            </a:extLst>
          </p:cNvPr>
          <p:cNvCxnSpPr>
            <a:cxnSpLocks/>
          </p:cNvCxnSpPr>
          <p:nvPr/>
        </p:nvCxnSpPr>
        <p:spPr>
          <a:xfrm>
            <a:off x="1139371" y="4187370"/>
            <a:ext cx="7257" cy="2275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" name="図 39">
            <a:extLst>
              <a:ext uri="{FF2B5EF4-FFF2-40B4-BE49-F238E27FC236}">
                <a16:creationId xmlns:a16="http://schemas.microsoft.com/office/drawing/2014/main" id="{8266970C-99A1-4EAB-A391-755CEC70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32" y="4559047"/>
            <a:ext cx="175986" cy="321129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78FB776-37EF-4844-8EDB-3B99AB2778F0}"/>
              </a:ext>
            </a:extLst>
          </p:cNvPr>
          <p:cNvSpPr/>
          <p:nvPr/>
        </p:nvSpPr>
        <p:spPr>
          <a:xfrm>
            <a:off x="3819978" y="3629478"/>
            <a:ext cx="4689928" cy="3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3AD2194-1597-42BE-AD2B-0424A5C8CBF9}"/>
              </a:ext>
            </a:extLst>
          </p:cNvPr>
          <p:cNvSpPr/>
          <p:nvPr/>
        </p:nvSpPr>
        <p:spPr>
          <a:xfrm>
            <a:off x="3715657" y="3035299"/>
            <a:ext cx="208644" cy="34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F07CC9F-7586-4BCC-9106-E51A1812F6E7}"/>
              </a:ext>
            </a:extLst>
          </p:cNvPr>
          <p:cNvCxnSpPr>
            <a:cxnSpLocks/>
          </p:cNvCxnSpPr>
          <p:nvPr/>
        </p:nvCxnSpPr>
        <p:spPr>
          <a:xfrm flipV="1">
            <a:off x="2999011" y="2454725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5FDB988-9AE4-4DFF-8970-00F401A969CF}"/>
              </a:ext>
            </a:extLst>
          </p:cNvPr>
          <p:cNvCxnSpPr>
            <a:cxnSpLocks/>
          </p:cNvCxnSpPr>
          <p:nvPr/>
        </p:nvCxnSpPr>
        <p:spPr>
          <a:xfrm flipV="1">
            <a:off x="2999011" y="3624939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E298C73-60FC-48FA-914B-20C9E61D30E8}"/>
              </a:ext>
            </a:extLst>
          </p:cNvPr>
          <p:cNvCxnSpPr>
            <a:cxnSpLocks/>
          </p:cNvCxnSpPr>
          <p:nvPr/>
        </p:nvCxnSpPr>
        <p:spPr>
          <a:xfrm flipV="1">
            <a:off x="2999011" y="4214582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9AE689A3-CBFB-4D0F-A7BA-5E58137E36F6}"/>
              </a:ext>
            </a:extLst>
          </p:cNvPr>
          <p:cNvCxnSpPr>
            <a:cxnSpLocks/>
          </p:cNvCxnSpPr>
          <p:nvPr/>
        </p:nvCxnSpPr>
        <p:spPr>
          <a:xfrm flipV="1">
            <a:off x="2999012" y="5366654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461A729E-B64F-495E-A9BF-11C10B208C5F}"/>
              </a:ext>
            </a:extLst>
          </p:cNvPr>
          <p:cNvCxnSpPr>
            <a:cxnSpLocks/>
          </p:cNvCxnSpPr>
          <p:nvPr/>
        </p:nvCxnSpPr>
        <p:spPr>
          <a:xfrm flipV="1">
            <a:off x="2999012" y="4804225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7DD4639-2CDD-4FC7-B7E7-A82CBD78713A}"/>
              </a:ext>
            </a:extLst>
          </p:cNvPr>
          <p:cNvSpPr/>
          <p:nvPr/>
        </p:nvSpPr>
        <p:spPr>
          <a:xfrm>
            <a:off x="4758870" y="4804227"/>
            <a:ext cx="208644" cy="34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08680BC-7AA3-4FDB-9F90-65FD8B10E501}"/>
              </a:ext>
            </a:extLst>
          </p:cNvPr>
          <p:cNvSpPr/>
          <p:nvPr/>
        </p:nvSpPr>
        <p:spPr>
          <a:xfrm>
            <a:off x="4758870" y="4214583"/>
            <a:ext cx="208644" cy="3447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4A96A73-217F-4D5F-86FE-41C867D23B9C}"/>
              </a:ext>
            </a:extLst>
          </p:cNvPr>
          <p:cNvCxnSpPr>
            <a:cxnSpLocks/>
          </p:cNvCxnSpPr>
          <p:nvPr/>
        </p:nvCxnSpPr>
        <p:spPr>
          <a:xfrm flipH="1">
            <a:off x="3715656" y="1583871"/>
            <a:ext cx="0" cy="4163784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C007BDC-B4B3-40B1-9023-7A22ABFCE93C}"/>
              </a:ext>
            </a:extLst>
          </p:cNvPr>
          <p:cNvCxnSpPr>
            <a:cxnSpLocks/>
          </p:cNvCxnSpPr>
          <p:nvPr/>
        </p:nvCxnSpPr>
        <p:spPr>
          <a:xfrm flipH="1">
            <a:off x="4758870" y="1583871"/>
            <a:ext cx="0" cy="4163784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89B6E73D-4873-4EE8-82B0-0D34176E10B1}"/>
              </a:ext>
            </a:extLst>
          </p:cNvPr>
          <p:cNvCxnSpPr/>
          <p:nvPr/>
        </p:nvCxnSpPr>
        <p:spPr>
          <a:xfrm>
            <a:off x="3758747" y="1962603"/>
            <a:ext cx="950684" cy="72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9242DAD-B55B-4AC4-AFE8-4793C44A06BB}"/>
              </a:ext>
            </a:extLst>
          </p:cNvPr>
          <p:cNvCxnSpPr>
            <a:cxnSpLocks/>
          </p:cNvCxnSpPr>
          <p:nvPr/>
        </p:nvCxnSpPr>
        <p:spPr>
          <a:xfrm>
            <a:off x="3822246" y="3550102"/>
            <a:ext cx="4688112" cy="72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F35D8E1-0F12-44BC-B606-E84D9EEF619D}"/>
              </a:ext>
            </a:extLst>
          </p:cNvPr>
          <p:cNvSpPr txBox="1"/>
          <p:nvPr/>
        </p:nvSpPr>
        <p:spPr>
          <a:xfrm>
            <a:off x="5688239" y="3320595"/>
            <a:ext cx="8109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1400">
                <a:ea typeface="ＭＳ Ｐゴシック"/>
                <a:cs typeface="Calibri"/>
              </a:rPr>
              <a:t>1000ns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748186F-1458-4432-845A-68EA01E78228}"/>
              </a:ext>
            </a:extLst>
          </p:cNvPr>
          <p:cNvSpPr txBox="1"/>
          <p:nvPr/>
        </p:nvSpPr>
        <p:spPr>
          <a:xfrm>
            <a:off x="3672115" y="1585686"/>
            <a:ext cx="1137558" cy="378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崩壊時間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ED08A58-5451-4BFF-99A5-A831F3A0AD54}"/>
              </a:ext>
            </a:extLst>
          </p:cNvPr>
          <p:cNvSpPr/>
          <p:nvPr/>
        </p:nvSpPr>
        <p:spPr>
          <a:xfrm>
            <a:off x="5189510" y="3984969"/>
            <a:ext cx="979714" cy="8889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22BCF18-E5B1-45C0-918F-4C70612380EE}"/>
              </a:ext>
            </a:extLst>
          </p:cNvPr>
          <p:cNvSpPr/>
          <p:nvPr/>
        </p:nvSpPr>
        <p:spPr>
          <a:xfrm>
            <a:off x="6296479" y="4092121"/>
            <a:ext cx="2485571" cy="907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FADCでP.S.とNaIの</a:t>
            </a:r>
            <a:endParaRPr lang="ja-JP">
              <a:solidFill>
                <a:schemeClr val="tx1"/>
              </a:solidFill>
            </a:endParaRPr>
          </a:p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波形を取得する</a:t>
            </a:r>
            <a:endParaRPr lang="ja-JP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D4AE575-EB61-4A17-9E78-378B5CC0E0CE}"/>
              </a:ext>
            </a:extLst>
          </p:cNvPr>
          <p:cNvSpPr/>
          <p:nvPr/>
        </p:nvSpPr>
        <p:spPr>
          <a:xfrm>
            <a:off x="1523813" y="6039088"/>
            <a:ext cx="912196" cy="34172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GATE2</a:t>
            </a: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3EDF9BBF-4574-453C-B596-4608C2024A61}"/>
              </a:ext>
            </a:extLst>
          </p:cNvPr>
          <p:cNvCxnSpPr>
            <a:cxnSpLocks/>
          </p:cNvCxnSpPr>
          <p:nvPr/>
        </p:nvCxnSpPr>
        <p:spPr>
          <a:xfrm flipV="1">
            <a:off x="2999012" y="6041843"/>
            <a:ext cx="7239001" cy="1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矢印: 下 50">
            <a:extLst>
              <a:ext uri="{FF2B5EF4-FFF2-40B4-BE49-F238E27FC236}">
                <a16:creationId xmlns:a16="http://schemas.microsoft.com/office/drawing/2014/main" id="{574DDCA7-EFEA-4B5E-8970-FBD532B0FFCA}"/>
              </a:ext>
            </a:extLst>
          </p:cNvPr>
          <p:cNvSpPr/>
          <p:nvPr/>
        </p:nvSpPr>
        <p:spPr>
          <a:xfrm>
            <a:off x="2098970" y="5248818"/>
            <a:ext cx="113911" cy="743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5C3B9F67-FFDC-4D80-B769-D54885262CB8}"/>
              </a:ext>
            </a:extLst>
          </p:cNvPr>
          <p:cNvSpPr/>
          <p:nvPr/>
        </p:nvSpPr>
        <p:spPr>
          <a:xfrm>
            <a:off x="5016029" y="6040870"/>
            <a:ext cx="3995447" cy="3447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この間は新たなCoinを取らない</a:t>
            </a:r>
            <a:endParaRPr lang="ja-JP" altLang="en-US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04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DA14C3-98FF-442C-AAE2-6771EBBA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シリカケース</a:t>
            </a:r>
          </a:p>
        </p:txBody>
      </p:sp>
      <p:sp>
        <p:nvSpPr>
          <p:cNvPr id="6" name="円柱 5">
            <a:extLst>
              <a:ext uri="{FF2B5EF4-FFF2-40B4-BE49-F238E27FC236}">
                <a16:creationId xmlns:a16="http://schemas.microsoft.com/office/drawing/2014/main" id="{D7A9BA73-C9AF-44AD-ACAA-3162CDF43FBC}"/>
              </a:ext>
            </a:extLst>
          </p:cNvPr>
          <p:cNvSpPr/>
          <p:nvPr/>
        </p:nvSpPr>
        <p:spPr>
          <a:xfrm>
            <a:off x="2324944" y="1937751"/>
            <a:ext cx="2054506" cy="761999"/>
          </a:xfrm>
          <a:prstGeom prst="ca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真空</a:t>
            </a:r>
            <a:endParaRPr lang="ja-JP" altLang="en-US"/>
          </a:p>
        </p:txBody>
      </p:sp>
      <p:sp>
        <p:nvSpPr>
          <p:cNvPr id="5" name="円柱 4">
            <a:extLst>
              <a:ext uri="{FF2B5EF4-FFF2-40B4-BE49-F238E27FC236}">
                <a16:creationId xmlns:a16="http://schemas.microsoft.com/office/drawing/2014/main" id="{D0C290FE-5296-4C22-BCAA-276F6923F0A4}"/>
              </a:ext>
            </a:extLst>
          </p:cNvPr>
          <p:cNvSpPr/>
          <p:nvPr/>
        </p:nvSpPr>
        <p:spPr>
          <a:xfrm>
            <a:off x="2326752" y="2499003"/>
            <a:ext cx="2054506" cy="7619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SiO2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0C420C7-81F4-4234-AED0-ACE36E9310CB}"/>
              </a:ext>
            </a:extLst>
          </p:cNvPr>
          <p:cNvCxnSpPr/>
          <p:nvPr/>
        </p:nvCxnSpPr>
        <p:spPr>
          <a:xfrm flipV="1">
            <a:off x="4378245" y="2193522"/>
            <a:ext cx="1958050" cy="1929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0BE18F5-6AE4-460D-8038-186C7B55A03A}"/>
              </a:ext>
            </a:extLst>
          </p:cNvPr>
          <p:cNvCxnSpPr>
            <a:cxnSpLocks/>
          </p:cNvCxnSpPr>
          <p:nvPr/>
        </p:nvCxnSpPr>
        <p:spPr>
          <a:xfrm flipV="1">
            <a:off x="4378244" y="2367142"/>
            <a:ext cx="1958050" cy="1929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0632E985-063D-4D4B-A335-77BF0B119141}"/>
              </a:ext>
            </a:extLst>
          </p:cNvPr>
          <p:cNvSpPr/>
          <p:nvPr/>
        </p:nvSpPr>
        <p:spPr>
          <a:xfrm>
            <a:off x="5813625" y="1757664"/>
            <a:ext cx="694481" cy="15047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ポ</a:t>
            </a:r>
            <a:endParaRPr lang="ja-JP" altLang="en-US">
              <a:ea typeface="ＭＳ Ｐゴシック" panose="020B0600070205080204" pitchFamily="34" charset="-128"/>
              <a:cs typeface="Calibri"/>
            </a:endParaRPr>
          </a:p>
          <a:p>
            <a:pPr algn="ctr"/>
            <a:r>
              <a:rPr lang="ja-JP" altLang="en-US">
                <a:ea typeface="ＭＳ Ｐゴシック"/>
                <a:cs typeface="Calibri"/>
              </a:rPr>
              <a:t>ン</a:t>
            </a:r>
          </a:p>
          <a:p>
            <a:pPr algn="ctr"/>
            <a:r>
              <a:rPr lang="ja-JP" altLang="en-US">
                <a:ea typeface="ＭＳ Ｐゴシック"/>
                <a:cs typeface="Calibri"/>
              </a:rPr>
              <a:t>プ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EECBC8-CC99-499D-9CAD-BE7217489CBC}"/>
              </a:ext>
            </a:extLst>
          </p:cNvPr>
          <p:cNvSpPr txBox="1"/>
          <p:nvPr/>
        </p:nvSpPr>
        <p:spPr>
          <a:xfrm>
            <a:off x="883655" y="2407654"/>
            <a:ext cx="1277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フィルター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51B5BC4-39E6-48D1-847D-E893BC737299}"/>
              </a:ext>
            </a:extLst>
          </p:cNvPr>
          <p:cNvSpPr txBox="1"/>
          <p:nvPr/>
        </p:nvSpPr>
        <p:spPr>
          <a:xfrm>
            <a:off x="795036" y="2984580"/>
            <a:ext cx="14410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ポリエチレン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D2614BB-FDCF-4D34-B6CD-B51CCF104A15}"/>
              </a:ext>
            </a:extLst>
          </p:cNvPr>
          <p:cNvCxnSpPr>
            <a:cxnSpLocks/>
          </p:cNvCxnSpPr>
          <p:nvPr/>
        </p:nvCxnSpPr>
        <p:spPr>
          <a:xfrm flipV="1">
            <a:off x="2111534" y="3177369"/>
            <a:ext cx="578734" cy="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FB8DC34-8A70-4575-95DF-A1C77024C2D3}"/>
              </a:ext>
            </a:extLst>
          </p:cNvPr>
          <p:cNvCxnSpPr>
            <a:cxnSpLocks/>
          </p:cNvCxnSpPr>
          <p:nvPr/>
        </p:nvCxnSpPr>
        <p:spPr>
          <a:xfrm flipV="1">
            <a:off x="2111533" y="2588989"/>
            <a:ext cx="578734" cy="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1E55C6-9A06-4E3E-B51C-CDAC45F57580}"/>
              </a:ext>
            </a:extLst>
          </p:cNvPr>
          <p:cNvSpPr txBox="1"/>
          <p:nvPr/>
        </p:nvSpPr>
        <p:spPr>
          <a:xfrm>
            <a:off x="547867" y="5235614"/>
            <a:ext cx="70837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latin typeface="MS PGothic"/>
                <a:ea typeface="+mn-lt"/>
                <a:cs typeface="+mn-lt"/>
              </a:rPr>
              <a:t>3γ</a:t>
            </a:r>
            <a:r>
              <a:rPr lang="ja-JP">
                <a:latin typeface="MS PGothic"/>
                <a:ea typeface="MS PGothic"/>
                <a:cs typeface="+mn-lt"/>
              </a:rPr>
              <a:t>崩壊する</a:t>
            </a:r>
            <a:r>
              <a:rPr lang="en-US" altLang="ja-JP" dirty="0">
                <a:latin typeface="MS PGothic"/>
                <a:ea typeface="+mn-lt"/>
                <a:cs typeface="+mn-lt"/>
              </a:rPr>
              <a:t>o-Ps</a:t>
            </a:r>
            <a:r>
              <a:rPr lang="ja-JP">
                <a:latin typeface="MS PGothic"/>
                <a:ea typeface="MS PGothic"/>
                <a:cs typeface="+mn-lt"/>
              </a:rPr>
              <a:t>の割合を上げるため</a:t>
            </a:r>
            <a:r>
              <a:rPr lang="ja-JP" altLang="en-US">
                <a:latin typeface="MS PGothic"/>
                <a:ea typeface="MS PGothic"/>
                <a:cs typeface="+mn-lt"/>
              </a:rPr>
              <a:t>に</a:t>
            </a:r>
            <a:r>
              <a:rPr lang="ja-JP">
                <a:latin typeface="MS PGothic"/>
                <a:ea typeface="MS PGothic"/>
                <a:cs typeface="+mn-lt"/>
              </a:rPr>
              <a:t>、シリカ以外の物質</a:t>
            </a:r>
            <a:endParaRPr lang="ja-JP" altLang="en-US">
              <a:latin typeface="MS PGothic"/>
              <a:ea typeface="MS PGothic"/>
              <a:cs typeface="+mn-lt"/>
            </a:endParaRPr>
          </a:p>
          <a:p>
            <a:r>
              <a:rPr lang="ja-JP">
                <a:latin typeface="MS PGothic"/>
                <a:ea typeface="MS PGothic"/>
                <a:cs typeface="+mn-lt"/>
              </a:rPr>
              <a:t>（空気</a:t>
            </a:r>
            <a:r>
              <a:rPr lang="ja-JP" altLang="en-US">
                <a:latin typeface="MS PGothic"/>
                <a:ea typeface="MS PGothic"/>
                <a:cs typeface="+mn-lt"/>
              </a:rPr>
              <a:t>、</a:t>
            </a:r>
            <a:r>
              <a:rPr lang="ja-JP">
                <a:latin typeface="MS PGothic"/>
                <a:ea typeface="MS PGothic"/>
                <a:cs typeface="+mn-lt"/>
              </a:rPr>
              <a:t>シリカ</a:t>
            </a:r>
            <a:r>
              <a:rPr lang="ja-JP" altLang="en-US">
                <a:latin typeface="MS PGothic"/>
                <a:ea typeface="MS PGothic"/>
                <a:cs typeface="+mn-lt"/>
              </a:rPr>
              <a:t>ケ</a:t>
            </a:r>
            <a:r>
              <a:rPr lang="ja-JP">
                <a:latin typeface="MS PGothic"/>
                <a:ea typeface="MS PGothic"/>
                <a:cs typeface="+mn-lt"/>
              </a:rPr>
              <a:t>ー</a:t>
            </a:r>
            <a:r>
              <a:rPr lang="ja-JP" altLang="en-US">
                <a:latin typeface="MS PGothic"/>
                <a:ea typeface="MS PGothic"/>
                <a:cs typeface="+mn-lt"/>
              </a:rPr>
              <a:t>ス、</a:t>
            </a:r>
            <a:r>
              <a:rPr lang="en-US" altLang="ja-JP" dirty="0" err="1">
                <a:ea typeface="+mn-lt"/>
                <a:cs typeface="+mn-lt"/>
              </a:rPr>
              <a:t>PlasticScintillator</a:t>
            </a:r>
            <a:r>
              <a:rPr lang="ja-JP">
                <a:latin typeface="MS PGothic"/>
                <a:ea typeface="MS PGothic"/>
                <a:cs typeface="+mn-lt"/>
              </a:rPr>
              <a:t>など）はできるだけ減らした</a:t>
            </a:r>
            <a:r>
              <a:rPr lang="ja-JP" altLang="en-US">
                <a:latin typeface="MS PGothic"/>
                <a:ea typeface="MS PGothic"/>
                <a:cs typeface="+mn-lt"/>
              </a:rPr>
              <a:t>い</a:t>
            </a:r>
            <a:endParaRPr lang="en-US" altLang="ja-JP">
              <a:latin typeface="MS PGothic"/>
              <a:ea typeface="MS PGothic"/>
              <a:cs typeface="Calibri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E6154DE2-AD7E-4619-ACDF-C45EEF37408F}"/>
              </a:ext>
            </a:extLst>
          </p:cNvPr>
          <p:cNvSpPr/>
          <p:nvPr/>
        </p:nvSpPr>
        <p:spPr>
          <a:xfrm>
            <a:off x="4949089" y="1940597"/>
            <a:ext cx="482278" cy="173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416AC39-DD04-43DF-A70E-8BB0BA0A9069}"/>
              </a:ext>
            </a:extLst>
          </p:cNvPr>
          <p:cNvSpPr txBox="1"/>
          <p:nvPr/>
        </p:nvSpPr>
        <p:spPr>
          <a:xfrm>
            <a:off x="4846176" y="1566681"/>
            <a:ext cx="688693" cy="378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空気</a:t>
            </a:r>
          </a:p>
        </p:txBody>
      </p:sp>
      <p:sp>
        <p:nvSpPr>
          <p:cNvPr id="25" name="矢印: 上 24">
            <a:extLst>
              <a:ext uri="{FF2B5EF4-FFF2-40B4-BE49-F238E27FC236}">
                <a16:creationId xmlns:a16="http://schemas.microsoft.com/office/drawing/2014/main" id="{D115D14B-FDCA-40CC-826B-2F259DAE2285}"/>
              </a:ext>
            </a:extLst>
          </p:cNvPr>
          <p:cNvSpPr/>
          <p:nvPr/>
        </p:nvSpPr>
        <p:spPr>
          <a:xfrm>
            <a:off x="3272892" y="3455232"/>
            <a:ext cx="163975" cy="100313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38B4FC0F-ED76-4B8F-8073-3269CFFD04D9}"/>
              </a:ext>
            </a:extLst>
          </p:cNvPr>
          <p:cNvSpPr/>
          <p:nvPr/>
        </p:nvSpPr>
        <p:spPr>
          <a:xfrm>
            <a:off x="2805414" y="4498210"/>
            <a:ext cx="1099594" cy="414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Na22</a:t>
            </a:r>
            <a:endParaRPr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A99EEE75-FAF7-4D3D-A577-994C11BC4274}"/>
              </a:ext>
            </a:extLst>
          </p:cNvPr>
          <p:cNvSpPr/>
          <p:nvPr/>
        </p:nvSpPr>
        <p:spPr>
          <a:xfrm>
            <a:off x="582057" y="6090603"/>
            <a:ext cx="974202" cy="482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9A15B2C-6313-4654-BD01-3A609224DA81}"/>
              </a:ext>
            </a:extLst>
          </p:cNvPr>
          <p:cNvSpPr txBox="1"/>
          <p:nvPr/>
        </p:nvSpPr>
        <p:spPr>
          <a:xfrm>
            <a:off x="1762004" y="6034991"/>
            <a:ext cx="33508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MS PGothic"/>
                <a:ea typeface="+mn-lt"/>
                <a:cs typeface="Calibri"/>
              </a:rPr>
              <a:t>•</a:t>
            </a:r>
            <a:r>
              <a:rPr lang="en-US" altLang="ja-JP">
                <a:latin typeface="MS PGothic"/>
                <a:ea typeface="ＭＳ Ｐゴシック"/>
                <a:cs typeface="Calibri"/>
              </a:rPr>
              <a:t> </a:t>
            </a:r>
            <a:r>
              <a:rPr lang="ja-JP" altLang="en-US">
                <a:ea typeface="ＭＳ Ｐゴシック"/>
                <a:cs typeface="Calibri"/>
              </a:rPr>
              <a:t>底を薄いポリエチレン製にする</a:t>
            </a:r>
          </a:p>
          <a:p>
            <a:r>
              <a:rPr lang="en-US">
                <a:latin typeface="MS PGothic"/>
                <a:ea typeface="+mn-lt"/>
                <a:cs typeface="Calibri"/>
              </a:rPr>
              <a:t>•</a:t>
            </a:r>
            <a:r>
              <a:rPr lang="en-US" altLang="ja-JP">
                <a:latin typeface="MS PGothic"/>
                <a:ea typeface="+mn-lt"/>
                <a:cs typeface="Calibri"/>
              </a:rPr>
              <a:t> </a:t>
            </a:r>
            <a:r>
              <a:rPr lang="ja-JP" altLang="en-US">
                <a:ea typeface="ＭＳ Ｐゴシック"/>
                <a:cs typeface="Calibri"/>
              </a:rPr>
              <a:t>真空引きをする</a:t>
            </a:r>
            <a:endParaRPr lang="ja-JP"/>
          </a:p>
        </p:txBody>
      </p:sp>
      <p:pic>
        <p:nvPicPr>
          <p:cNvPr id="29" name="図 29">
            <a:extLst>
              <a:ext uri="{FF2B5EF4-FFF2-40B4-BE49-F238E27FC236}">
                <a16:creationId xmlns:a16="http://schemas.microsoft.com/office/drawing/2014/main" id="{5A20282E-78F3-484B-85B5-8E10D6671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60" y="3798546"/>
            <a:ext cx="352425" cy="476250"/>
          </a:xfrm>
          <a:prstGeom prst="rect">
            <a:avLst/>
          </a:prstGeom>
        </p:spPr>
      </p:pic>
      <p:pic>
        <p:nvPicPr>
          <p:cNvPr id="3" name="図 3" descr="屋内, テーブル, 座る, コンピュータ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648F736-8C92-4603-8C98-9877AEFC7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36" y="1812840"/>
            <a:ext cx="3852440" cy="28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FB3207-F601-4090-A77D-4F4E55BD6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ハルバッハ配列</a:t>
            </a: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62ED6504-BDE1-442C-9F54-98A2A98CD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90" y="2290668"/>
            <a:ext cx="9417933" cy="43311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B14985-E421-4862-A18C-B09428673EBC}"/>
              </a:ext>
            </a:extLst>
          </p:cNvPr>
          <p:cNvSpPr txBox="1"/>
          <p:nvPr/>
        </p:nvSpPr>
        <p:spPr>
          <a:xfrm>
            <a:off x="1801792" y="1714982"/>
            <a:ext cx="4228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一様で強力な磁場をつくりたい！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3" name="矢印: 上 2">
            <a:extLst>
              <a:ext uri="{FF2B5EF4-FFF2-40B4-BE49-F238E27FC236}">
                <a16:creationId xmlns:a16="http://schemas.microsoft.com/office/drawing/2014/main" id="{5E066AE6-CCCC-44F9-B2B8-FFD6010AC265}"/>
              </a:ext>
            </a:extLst>
          </p:cNvPr>
          <p:cNvSpPr/>
          <p:nvPr/>
        </p:nvSpPr>
        <p:spPr>
          <a:xfrm>
            <a:off x="3606266" y="2814404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矢印: 上 5">
            <a:extLst>
              <a:ext uri="{FF2B5EF4-FFF2-40B4-BE49-F238E27FC236}">
                <a16:creationId xmlns:a16="http://schemas.microsoft.com/office/drawing/2014/main" id="{95B495BB-E321-4336-A00A-15E8E0767EA5}"/>
              </a:ext>
            </a:extLst>
          </p:cNvPr>
          <p:cNvSpPr/>
          <p:nvPr/>
        </p:nvSpPr>
        <p:spPr>
          <a:xfrm>
            <a:off x="3606265" y="5466935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7B3642D0-9F73-4A95-A35B-EB73E9C851D3}"/>
              </a:ext>
            </a:extLst>
          </p:cNvPr>
          <p:cNvSpPr/>
          <p:nvPr/>
        </p:nvSpPr>
        <p:spPr>
          <a:xfrm>
            <a:off x="2283015" y="4298012"/>
            <a:ext cx="212203" cy="43405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0E34857E-FFC9-484B-B18A-453596A44F4A}"/>
              </a:ext>
            </a:extLst>
          </p:cNvPr>
          <p:cNvSpPr/>
          <p:nvPr/>
        </p:nvSpPr>
        <p:spPr>
          <a:xfrm>
            <a:off x="4916255" y="4298011"/>
            <a:ext cx="212203" cy="43405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矢印: 上 10">
            <a:extLst>
              <a:ext uri="{FF2B5EF4-FFF2-40B4-BE49-F238E27FC236}">
                <a16:creationId xmlns:a16="http://schemas.microsoft.com/office/drawing/2014/main" id="{6D13B5B7-3056-4C7F-83B5-EC99B62FE571}"/>
              </a:ext>
            </a:extLst>
          </p:cNvPr>
          <p:cNvSpPr/>
          <p:nvPr/>
        </p:nvSpPr>
        <p:spPr>
          <a:xfrm rot="3660000">
            <a:off x="3027531" y="5351189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矢印: 上 11">
            <a:extLst>
              <a:ext uri="{FF2B5EF4-FFF2-40B4-BE49-F238E27FC236}">
                <a16:creationId xmlns:a16="http://schemas.microsoft.com/office/drawing/2014/main" id="{FD0E706D-7CDA-4C8E-BBF8-D8FA17B33F58}"/>
              </a:ext>
            </a:extLst>
          </p:cNvPr>
          <p:cNvSpPr/>
          <p:nvPr/>
        </p:nvSpPr>
        <p:spPr>
          <a:xfrm rot="3660000">
            <a:off x="4329682" y="3065189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矢印: 上 12">
            <a:extLst>
              <a:ext uri="{FF2B5EF4-FFF2-40B4-BE49-F238E27FC236}">
                <a16:creationId xmlns:a16="http://schemas.microsoft.com/office/drawing/2014/main" id="{8CF165C1-3021-4110-A8E8-B86C21C45C34}"/>
              </a:ext>
            </a:extLst>
          </p:cNvPr>
          <p:cNvSpPr/>
          <p:nvPr/>
        </p:nvSpPr>
        <p:spPr>
          <a:xfrm rot="7200000">
            <a:off x="4811961" y="3605341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矢印: 上 13">
            <a:extLst>
              <a:ext uri="{FF2B5EF4-FFF2-40B4-BE49-F238E27FC236}">
                <a16:creationId xmlns:a16="http://schemas.microsoft.com/office/drawing/2014/main" id="{9661D75A-87A6-41F3-9CAC-2062F413438A}"/>
              </a:ext>
            </a:extLst>
          </p:cNvPr>
          <p:cNvSpPr/>
          <p:nvPr/>
        </p:nvSpPr>
        <p:spPr>
          <a:xfrm rot="7200000">
            <a:off x="2545252" y="4926784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矢印: 上 14">
            <a:extLst>
              <a:ext uri="{FF2B5EF4-FFF2-40B4-BE49-F238E27FC236}">
                <a16:creationId xmlns:a16="http://schemas.microsoft.com/office/drawing/2014/main" id="{D43C5C72-9219-4C62-9E5D-F88AF79AD96C}"/>
              </a:ext>
            </a:extLst>
          </p:cNvPr>
          <p:cNvSpPr/>
          <p:nvPr/>
        </p:nvSpPr>
        <p:spPr>
          <a:xfrm rot="14580000">
            <a:off x="4676923" y="4917138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矢印: 上 15">
            <a:extLst>
              <a:ext uri="{FF2B5EF4-FFF2-40B4-BE49-F238E27FC236}">
                <a16:creationId xmlns:a16="http://schemas.microsoft.com/office/drawing/2014/main" id="{AC0902EC-452E-4591-BFBF-D2A9D18E002F}"/>
              </a:ext>
            </a:extLst>
          </p:cNvPr>
          <p:cNvSpPr/>
          <p:nvPr/>
        </p:nvSpPr>
        <p:spPr>
          <a:xfrm rot="14580000">
            <a:off x="2390922" y="3605340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矢印: 上 16">
            <a:extLst>
              <a:ext uri="{FF2B5EF4-FFF2-40B4-BE49-F238E27FC236}">
                <a16:creationId xmlns:a16="http://schemas.microsoft.com/office/drawing/2014/main" id="{85C054FB-CBA9-428D-8BC4-0755D3263BEA}"/>
              </a:ext>
            </a:extLst>
          </p:cNvPr>
          <p:cNvSpPr/>
          <p:nvPr/>
        </p:nvSpPr>
        <p:spPr>
          <a:xfrm rot="-3540000">
            <a:off x="4194644" y="5312606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CE837406-968B-47D1-A5F8-658E194AD1C2}"/>
              </a:ext>
            </a:extLst>
          </p:cNvPr>
          <p:cNvSpPr/>
          <p:nvPr/>
        </p:nvSpPr>
        <p:spPr>
          <a:xfrm rot="-3540000">
            <a:off x="2873201" y="3036252"/>
            <a:ext cx="212203" cy="43405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896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D03A60-7D92-4180-B552-89FD580BD581}"/>
              </a:ext>
            </a:extLst>
          </p:cNvPr>
          <p:cNvSpPr/>
          <p:nvPr/>
        </p:nvSpPr>
        <p:spPr>
          <a:xfrm>
            <a:off x="2909103" y="1505672"/>
            <a:ext cx="2411392" cy="54015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図 2" descr="屋内, 座る, 水, 男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3788FCA-551B-49BC-93CB-AA3F632C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41" y="3030436"/>
            <a:ext cx="9581908" cy="28575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C34BF2-0219-499F-8B40-E8219F64847D}"/>
              </a:ext>
            </a:extLst>
          </p:cNvPr>
          <p:cNvSpPr txBox="1"/>
          <p:nvPr/>
        </p:nvSpPr>
        <p:spPr>
          <a:xfrm>
            <a:off x="3274580" y="5899275"/>
            <a:ext cx="7079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よこ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8A5445-933B-47BD-AA3C-2D8100A7B77A}"/>
              </a:ext>
            </a:extLst>
          </p:cNvPr>
          <p:cNvSpPr txBox="1"/>
          <p:nvPr/>
        </p:nvSpPr>
        <p:spPr>
          <a:xfrm>
            <a:off x="8211303" y="5897467"/>
            <a:ext cx="6018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たて</a:t>
            </a:r>
            <a:endParaRPr lang="ja-JP" altLang="en-US" dirty="0">
              <a:ea typeface="ＭＳ Ｐゴシック"/>
              <a:cs typeface="Calibri"/>
            </a:endParaRPr>
          </a:p>
        </p:txBody>
      </p:sp>
      <p:pic>
        <p:nvPicPr>
          <p:cNvPr id="3" name="図 7" descr="建物, ドア, コンピュータ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C569A15-6EF5-40FC-B8AC-A994569A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18" y="279933"/>
            <a:ext cx="3641271" cy="2288219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7A5981D-2A31-460C-9431-0F68EA4311E5}"/>
              </a:ext>
            </a:extLst>
          </p:cNvPr>
          <p:cNvCxnSpPr/>
          <p:nvPr/>
        </p:nvCxnSpPr>
        <p:spPr>
          <a:xfrm flipV="1">
            <a:off x="8821838" y="1503743"/>
            <a:ext cx="1464197" cy="19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7316350-F50F-4AE7-AD7D-1A8BCD4B0451}"/>
              </a:ext>
            </a:extLst>
          </p:cNvPr>
          <p:cNvCxnSpPr>
            <a:cxnSpLocks/>
          </p:cNvCxnSpPr>
          <p:nvPr/>
        </p:nvCxnSpPr>
        <p:spPr>
          <a:xfrm flipH="1">
            <a:off x="9543326" y="782254"/>
            <a:ext cx="1929" cy="134844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0F60C0-A494-4F54-ADCC-22B44129AB25}"/>
              </a:ext>
            </a:extLst>
          </p:cNvPr>
          <p:cNvSpPr txBox="1"/>
          <p:nvPr/>
        </p:nvSpPr>
        <p:spPr>
          <a:xfrm>
            <a:off x="2973126" y="1506999"/>
            <a:ext cx="25020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3200">
                <a:ea typeface="ＭＳ Ｐゴシック"/>
                <a:cs typeface="Calibri"/>
              </a:rPr>
              <a:t>誤差0.2% !!!</a:t>
            </a:r>
            <a:endParaRPr lang="ja-JP" altLang="en-US" sz="3200" dirty="0">
              <a:ea typeface="ＭＳ Ｐゴシック"/>
              <a:cs typeface="Calibri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6925EC9-4649-4339-B0A2-55A74F0ABE6E}"/>
              </a:ext>
            </a:extLst>
          </p:cNvPr>
          <p:cNvCxnSpPr>
            <a:cxnSpLocks/>
          </p:cNvCxnSpPr>
          <p:nvPr/>
        </p:nvCxnSpPr>
        <p:spPr>
          <a:xfrm flipV="1">
            <a:off x="2783710" y="4021237"/>
            <a:ext cx="1859665" cy="19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B8DE1AA-8B43-4344-9EBD-B8C201B29054}"/>
              </a:ext>
            </a:extLst>
          </p:cNvPr>
          <p:cNvCxnSpPr>
            <a:cxnSpLocks/>
          </p:cNvCxnSpPr>
          <p:nvPr/>
        </p:nvCxnSpPr>
        <p:spPr>
          <a:xfrm flipV="1">
            <a:off x="7500393" y="4021236"/>
            <a:ext cx="1859665" cy="19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79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8" descr="テキスト, 地図 が含まれている画像&#10;&#10;非常に高い精度で生成された説明">
            <a:extLst>
              <a:ext uri="{FF2B5EF4-FFF2-40B4-BE49-F238E27FC236}">
                <a16:creationId xmlns:a16="http://schemas.microsoft.com/office/drawing/2014/main" id="{76902E89-47BE-401A-9082-10121AF9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1310655"/>
            <a:ext cx="6248400" cy="4236691"/>
          </a:xfrm>
          <a:prstGeom prst="rect">
            <a:avLst/>
          </a:prstGeom>
        </p:spPr>
      </p:pic>
      <p:pic>
        <p:nvPicPr>
          <p:cNvPr id="10" name="図 10" descr="時計, ホワイト, ボックス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6578E03-D490-4D93-B9C0-848270832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396330"/>
            <a:ext cx="4429760" cy="437013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C9EFAD5-B5FE-4EF9-99DB-D923E3E3B4B2}"/>
              </a:ext>
            </a:extLst>
          </p:cNvPr>
          <p:cNvSpPr txBox="1"/>
          <p:nvPr/>
        </p:nvSpPr>
        <p:spPr>
          <a:xfrm>
            <a:off x="1209040" y="690880"/>
            <a:ext cx="71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設計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546730DB-6A7E-44B9-9177-092B5FEBD535}"/>
              </a:ext>
            </a:extLst>
          </p:cNvPr>
          <p:cNvSpPr/>
          <p:nvPr/>
        </p:nvSpPr>
        <p:spPr>
          <a:xfrm rot="-3120000">
            <a:off x="708129" y="5008985"/>
            <a:ext cx="2286000" cy="163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0E0A73-C01C-4905-BB0F-E3D6C9638FB8}"/>
              </a:ext>
            </a:extLst>
          </p:cNvPr>
          <p:cNvSpPr txBox="1"/>
          <p:nvPr/>
        </p:nvSpPr>
        <p:spPr>
          <a:xfrm>
            <a:off x="439959" y="6101907"/>
            <a:ext cx="2106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ここに線源を入れる</a:t>
            </a:r>
            <a:endParaRPr lang="ja-JP" altLang="en-US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79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8CDD52-78C2-4F98-946F-E6F0553B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目次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5D8EE9-3EAE-4012-8AED-36AD37493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600">
                <a:latin typeface="MS PGothic"/>
                <a:ea typeface="MS PGothic"/>
              </a:rPr>
              <a:t>目的</a:t>
            </a:r>
          </a:p>
          <a:p>
            <a:r>
              <a:rPr kumimoji="1" lang="ja-JP" altLang="en-US" sz="3600" dirty="0">
                <a:latin typeface="MS PGothic"/>
                <a:ea typeface="MS PGothic"/>
              </a:rPr>
              <a:t>理論</a:t>
            </a:r>
            <a:endParaRPr lang="en-US" altLang="ja-JP" sz="3600">
              <a:latin typeface="MS PGothic"/>
              <a:ea typeface="MS PGothic"/>
            </a:endParaRPr>
          </a:p>
          <a:p>
            <a:r>
              <a:rPr lang="ja-JP" altLang="en-US" sz="3600" dirty="0">
                <a:latin typeface="MS PGothic"/>
                <a:ea typeface="MS PGothic"/>
              </a:rPr>
              <a:t>実験原理</a:t>
            </a:r>
            <a:endParaRPr lang="en-US" altLang="ja-JP" sz="3600">
              <a:latin typeface="MS PGothic"/>
              <a:ea typeface="MS PGothic"/>
            </a:endParaRPr>
          </a:p>
          <a:p>
            <a:r>
              <a:rPr kumimoji="1" lang="ja-JP" altLang="en-US" sz="3600" dirty="0">
                <a:latin typeface="MS PGothic"/>
                <a:ea typeface="MS PGothic"/>
              </a:rPr>
              <a:t>解析</a:t>
            </a:r>
            <a:endParaRPr lang="en-US" altLang="ja-JP" sz="3600">
              <a:latin typeface="MS PGothic"/>
              <a:ea typeface="MS PGothic"/>
            </a:endParaRPr>
          </a:p>
          <a:p>
            <a:r>
              <a:rPr lang="ja-JP" altLang="en-US" sz="3600" dirty="0">
                <a:latin typeface="MS PGothic"/>
                <a:ea typeface="MS PGothic"/>
              </a:rPr>
              <a:t>結果</a:t>
            </a:r>
            <a:endParaRPr lang="en-US" altLang="ja-JP" sz="3600">
              <a:latin typeface="MS PGothic"/>
              <a:ea typeface="MS PGothic"/>
            </a:endParaRPr>
          </a:p>
          <a:p>
            <a:r>
              <a:rPr lang="ja-JP" altLang="en-US" sz="3600" dirty="0">
                <a:latin typeface="MS PGothic"/>
                <a:ea typeface="MS PGothic"/>
              </a:rPr>
              <a:t>考察</a:t>
            </a:r>
            <a:endParaRPr lang="en-US" altLang="ja-JP" sz="3600">
              <a:latin typeface="MS PGothic"/>
              <a:ea typeface="MS PGothic"/>
            </a:endParaRPr>
          </a:p>
          <a:p>
            <a:r>
              <a:rPr kumimoji="1" lang="ja-JP" altLang="en-US" sz="3600" dirty="0">
                <a:latin typeface="MS PGothic"/>
                <a:ea typeface="MS PGothic"/>
              </a:rPr>
              <a:t>結論</a:t>
            </a:r>
            <a:endParaRPr lang="ja-JP" altLang="en-US"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257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 descr="屋内, テーブル, ドーナツ, 紙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EB70904-7239-41AC-9049-A1B6BF0A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6" y="2342509"/>
            <a:ext cx="2743200" cy="27855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77C037-98C0-40A1-80F8-BF1DFB4FA6CA}"/>
              </a:ext>
            </a:extLst>
          </p:cNvPr>
          <p:cNvSpPr txBox="1"/>
          <p:nvPr/>
        </p:nvSpPr>
        <p:spPr>
          <a:xfrm>
            <a:off x="1520262" y="951173"/>
            <a:ext cx="33894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latin typeface="MS PGothic"/>
                <a:ea typeface="MS PGothic"/>
              </a:rPr>
              <a:t>できあがったものがこちら</a:t>
            </a:r>
            <a:endParaRPr lang="ja-JP" altLang="en-US" dirty="0">
              <a:latin typeface="MS PGothic"/>
              <a:ea typeface="MS PGothic"/>
            </a:endParaRPr>
          </a:p>
        </p:txBody>
      </p:sp>
      <p:pic>
        <p:nvPicPr>
          <p:cNvPr id="7" name="図 7" descr="人, 屋内, 持つ, 使用中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AFD5726-CA4E-4E40-8827-70441C24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02" y="3036189"/>
            <a:ext cx="2743200" cy="1982401"/>
          </a:xfrm>
          <a:prstGeom prst="rect">
            <a:avLst/>
          </a:prstGeom>
        </p:spPr>
      </p:pic>
      <p:pic>
        <p:nvPicPr>
          <p:cNvPr id="9" name="図 9" descr="屋内, 人, テーブル, 持つ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EDE6861-8118-4335-8256-5789B6385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71" y="531218"/>
            <a:ext cx="2752845" cy="197591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A735A1-2A05-4C01-82FB-5FCA25CDC0C4}"/>
              </a:ext>
            </a:extLst>
          </p:cNvPr>
          <p:cNvSpPr txBox="1"/>
          <p:nvPr/>
        </p:nvSpPr>
        <p:spPr>
          <a:xfrm>
            <a:off x="9151716" y="1223057"/>
            <a:ext cx="1566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MS PGothic"/>
                <a:ea typeface="MS PGothic"/>
              </a:rPr>
              <a:t>MAX 87.4mT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5ABFA1A-D064-45B9-952C-E0DDF2485DF7}"/>
              </a:ext>
            </a:extLst>
          </p:cNvPr>
          <p:cNvSpPr txBox="1"/>
          <p:nvPr/>
        </p:nvSpPr>
        <p:spPr>
          <a:xfrm>
            <a:off x="9151716" y="3904525"/>
            <a:ext cx="1566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MS PGothic"/>
                <a:ea typeface="MS PGothic"/>
              </a:rPr>
              <a:t>MIN 86.5mT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3AE42F4-2000-4B97-ADB4-18E9DB734208}"/>
              </a:ext>
            </a:extLst>
          </p:cNvPr>
          <p:cNvSpPr/>
          <p:nvPr/>
        </p:nvSpPr>
        <p:spPr>
          <a:xfrm>
            <a:off x="6001714" y="5476030"/>
            <a:ext cx="4359797" cy="916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S PGothic"/>
                <a:ea typeface="MS PGothic"/>
              </a:rPr>
              <a:t>86.9</a:t>
            </a:r>
            <a:r>
              <a:rPr lang="en-US" altLang="ja-JP" sz="2800" dirty="0">
                <a:solidFill>
                  <a:schemeClr val="tx1"/>
                </a:solidFill>
                <a:latin typeface="MS PGothic"/>
                <a:ea typeface="+mn-lt"/>
              </a:rPr>
              <a:t>±0.5</a:t>
            </a:r>
            <a:r>
              <a:rPr lang="ja-JP" altLang="en-US" sz="2800">
                <a:solidFill>
                  <a:schemeClr val="tx1"/>
                </a:solidFill>
                <a:latin typeface="MS PGothic"/>
                <a:ea typeface="MS PGothic"/>
              </a:rPr>
              <a:t>mT 　　 誤差1.2％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C60A0ECB-5DFB-4CAA-A9B4-F9CA3A4B5293}"/>
              </a:ext>
            </a:extLst>
          </p:cNvPr>
          <p:cNvSpPr/>
          <p:nvPr/>
        </p:nvSpPr>
        <p:spPr>
          <a:xfrm>
            <a:off x="8182163" y="5694532"/>
            <a:ext cx="395468" cy="4822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1" name="図 21" descr="人, 切る, 男, テーブル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9EE4AAC-5175-437A-966F-F4B893DA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805" y="1823656"/>
            <a:ext cx="2743200" cy="36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30BF38-9E76-40CC-9FEB-328C77C1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装置概観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E5B1D9-EA29-4A63-9E8C-B1B7502B5362}"/>
              </a:ext>
            </a:extLst>
          </p:cNvPr>
          <p:cNvSpPr/>
          <p:nvPr/>
        </p:nvSpPr>
        <p:spPr>
          <a:xfrm>
            <a:off x="3478192" y="3319040"/>
            <a:ext cx="2093088" cy="54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</a:t>
            </a:r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ECC7B91-0361-4C1C-BBA2-D8590ED706D1}"/>
              </a:ext>
            </a:extLst>
          </p:cNvPr>
          <p:cNvSpPr/>
          <p:nvPr/>
        </p:nvSpPr>
        <p:spPr>
          <a:xfrm>
            <a:off x="1962027" y="4252851"/>
            <a:ext cx="462988" cy="1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D9195DA-362E-45D9-8367-C15BDF337A9F}"/>
              </a:ext>
            </a:extLst>
          </p:cNvPr>
          <p:cNvCxnSpPr/>
          <p:nvPr/>
        </p:nvCxnSpPr>
        <p:spPr>
          <a:xfrm flipH="1" flipV="1">
            <a:off x="2164465" y="4445641"/>
            <a:ext cx="677121" cy="1034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5976F5-4130-48A2-B7B4-6ECFF917E359}"/>
              </a:ext>
            </a:extLst>
          </p:cNvPr>
          <p:cNvSpPr txBox="1"/>
          <p:nvPr/>
        </p:nvSpPr>
        <p:spPr>
          <a:xfrm>
            <a:off x="2291908" y="5523173"/>
            <a:ext cx="1701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Na22(線源)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CA93C76-A222-4FD9-B29B-ABCFC24F4396}"/>
              </a:ext>
            </a:extLst>
          </p:cNvPr>
          <p:cNvSpPr/>
          <p:nvPr/>
        </p:nvSpPr>
        <p:spPr>
          <a:xfrm>
            <a:off x="918498" y="4009904"/>
            <a:ext cx="1861595" cy="578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CEA34F7-C1C7-495D-9F50-2EF2D5FE71DA}"/>
              </a:ext>
            </a:extLst>
          </p:cNvPr>
          <p:cNvCxnSpPr>
            <a:cxnSpLocks/>
          </p:cNvCxnSpPr>
          <p:nvPr/>
        </p:nvCxnSpPr>
        <p:spPr>
          <a:xfrm flipV="1">
            <a:off x="1028217" y="4146627"/>
            <a:ext cx="625033" cy="648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365277-6972-4251-AAD6-446EC8AD46F0}"/>
              </a:ext>
            </a:extLst>
          </p:cNvPr>
          <p:cNvSpPr txBox="1"/>
          <p:nvPr/>
        </p:nvSpPr>
        <p:spPr>
          <a:xfrm>
            <a:off x="-26646" y="4718973"/>
            <a:ext cx="1865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>
                <a:latin typeface="MS PGothic"/>
                <a:ea typeface="MS PGothic"/>
                <a:cs typeface="+mn-lt"/>
              </a:rPr>
              <a:t>PlasticScintillator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B6F324-852C-4FF4-81E4-6A054F8C38AD}"/>
              </a:ext>
            </a:extLst>
          </p:cNvPr>
          <p:cNvSpPr/>
          <p:nvPr/>
        </p:nvSpPr>
        <p:spPr>
          <a:xfrm>
            <a:off x="92597" y="3839900"/>
            <a:ext cx="1089949" cy="3954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PMT</a:t>
            </a:r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F0FBBB4-C168-41B9-8B17-75FAC323FC32}"/>
              </a:ext>
            </a:extLst>
          </p:cNvPr>
          <p:cNvSpPr/>
          <p:nvPr/>
        </p:nvSpPr>
        <p:spPr>
          <a:xfrm>
            <a:off x="1846281" y="3539078"/>
            <a:ext cx="684836" cy="221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>
              <a:cs typeface="Calibri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C2D6A32-3A4A-4B4E-8981-69455C4E6A40}"/>
              </a:ext>
            </a:extLst>
          </p:cNvPr>
          <p:cNvSpPr/>
          <p:nvPr/>
        </p:nvSpPr>
        <p:spPr>
          <a:xfrm>
            <a:off x="1846280" y="3317230"/>
            <a:ext cx="684836" cy="2218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>
              <a:cs typeface="Calibri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95B4880-BE41-4BEE-99BE-894D6EB485AB}"/>
              </a:ext>
            </a:extLst>
          </p:cNvPr>
          <p:cNvSpPr/>
          <p:nvPr/>
        </p:nvSpPr>
        <p:spPr>
          <a:xfrm>
            <a:off x="108270" y="1878232"/>
            <a:ext cx="810227" cy="7812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ポンプ</a:t>
            </a:r>
          </a:p>
        </p:txBody>
      </p:sp>
      <p:cxnSp>
        <p:nvCxnSpPr>
          <p:cNvPr id="14" name="コネクタ: 曲線 13">
            <a:extLst>
              <a:ext uri="{FF2B5EF4-FFF2-40B4-BE49-F238E27FC236}">
                <a16:creationId xmlns:a16="http://schemas.microsoft.com/office/drawing/2014/main" id="{100B7E5C-D656-454B-BE83-0CD588287640}"/>
              </a:ext>
            </a:extLst>
          </p:cNvPr>
          <p:cNvCxnSpPr/>
          <p:nvPr/>
        </p:nvCxnSpPr>
        <p:spPr>
          <a:xfrm>
            <a:off x="916691" y="2233310"/>
            <a:ext cx="924044" cy="114589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曲線 14">
            <a:extLst>
              <a:ext uri="{FF2B5EF4-FFF2-40B4-BE49-F238E27FC236}">
                <a16:creationId xmlns:a16="http://schemas.microsoft.com/office/drawing/2014/main" id="{630665F4-13BF-48C2-9AE9-20B107F40FB8}"/>
              </a:ext>
            </a:extLst>
          </p:cNvPr>
          <p:cNvCxnSpPr>
            <a:cxnSpLocks/>
          </p:cNvCxnSpPr>
          <p:nvPr/>
        </p:nvCxnSpPr>
        <p:spPr>
          <a:xfrm>
            <a:off x="907045" y="2320120"/>
            <a:ext cx="924044" cy="114589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517921-805F-49D9-812E-BEDACAF21634}"/>
              </a:ext>
            </a:extLst>
          </p:cNvPr>
          <p:cNvSpPr txBox="1"/>
          <p:nvPr/>
        </p:nvSpPr>
        <p:spPr>
          <a:xfrm>
            <a:off x="1522071" y="2949614"/>
            <a:ext cx="14410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シリカケース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A2DD46D-B69A-41CF-98E8-5C11C3449A54}"/>
              </a:ext>
            </a:extLst>
          </p:cNvPr>
          <p:cNvSpPr/>
          <p:nvPr/>
        </p:nvSpPr>
        <p:spPr>
          <a:xfrm>
            <a:off x="1402585" y="3529433"/>
            <a:ext cx="231494" cy="2411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7366624-9DE3-4126-A68C-2DFDA986D06C}"/>
              </a:ext>
            </a:extLst>
          </p:cNvPr>
          <p:cNvCxnSpPr/>
          <p:nvPr/>
        </p:nvCxnSpPr>
        <p:spPr>
          <a:xfrm>
            <a:off x="1410422" y="3556562"/>
            <a:ext cx="183266" cy="16397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0A1753B-2413-4090-9351-0CFEA304223D}"/>
              </a:ext>
            </a:extLst>
          </p:cNvPr>
          <p:cNvCxnSpPr>
            <a:cxnSpLocks/>
          </p:cNvCxnSpPr>
          <p:nvPr/>
        </p:nvCxnSpPr>
        <p:spPr>
          <a:xfrm flipV="1">
            <a:off x="1449004" y="3546917"/>
            <a:ext cx="154330" cy="19291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1C09ECF-87FA-4BCE-8A60-C897A72AA92E}"/>
              </a:ext>
            </a:extLst>
          </p:cNvPr>
          <p:cNvSpPr txBox="1"/>
          <p:nvPr/>
        </p:nvSpPr>
        <p:spPr>
          <a:xfrm>
            <a:off x="841455" y="3455403"/>
            <a:ext cx="650112" cy="378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磁場</a:t>
            </a:r>
            <a:endParaRPr lang="ja-JP" altLang="en-US" dirty="0">
              <a:ea typeface="ＭＳ Ｐゴシック"/>
              <a:cs typeface="Calibri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7A03662-82D8-493C-83D9-36E173959DE2}"/>
              </a:ext>
            </a:extLst>
          </p:cNvPr>
          <p:cNvCxnSpPr>
            <a:cxnSpLocks/>
          </p:cNvCxnSpPr>
          <p:nvPr/>
        </p:nvCxnSpPr>
        <p:spPr>
          <a:xfrm flipH="1">
            <a:off x="5906693" y="1670680"/>
            <a:ext cx="0" cy="416378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矢印: 左 23">
            <a:extLst>
              <a:ext uri="{FF2B5EF4-FFF2-40B4-BE49-F238E27FC236}">
                <a16:creationId xmlns:a16="http://schemas.microsoft.com/office/drawing/2014/main" id="{C71AE55E-D3DE-4689-BE33-BC29EAC70CB3}"/>
              </a:ext>
            </a:extLst>
          </p:cNvPr>
          <p:cNvSpPr/>
          <p:nvPr/>
        </p:nvSpPr>
        <p:spPr>
          <a:xfrm>
            <a:off x="7825277" y="5684887"/>
            <a:ext cx="2498201" cy="29901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7310F07-7957-4E1D-90D5-EBFDF8208A3D}"/>
              </a:ext>
            </a:extLst>
          </p:cNvPr>
          <p:cNvSpPr txBox="1"/>
          <p:nvPr/>
        </p:nvSpPr>
        <p:spPr>
          <a:xfrm>
            <a:off x="8750822" y="5915023"/>
            <a:ext cx="650112" cy="378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ea typeface="ＭＳ Ｐゴシック"/>
                <a:cs typeface="Calibri"/>
              </a:rPr>
              <a:t>磁場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47A30D-2FBE-4DCA-81B6-43E66F84430A}"/>
              </a:ext>
            </a:extLst>
          </p:cNvPr>
          <p:cNvSpPr/>
          <p:nvPr/>
        </p:nvSpPr>
        <p:spPr>
          <a:xfrm rot="8340000">
            <a:off x="6879709" y="5475319"/>
            <a:ext cx="2015924" cy="86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53C9B6D-4397-4C59-ACE1-F89DEB43F10B}"/>
              </a:ext>
            </a:extLst>
          </p:cNvPr>
          <p:cNvSpPr/>
          <p:nvPr/>
        </p:nvSpPr>
        <p:spPr>
          <a:xfrm>
            <a:off x="6522573" y="5948662"/>
            <a:ext cx="810227" cy="7812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ポンプ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3C20D7C-E752-42F0-B9CF-AB2E12ECF8DE}"/>
              </a:ext>
            </a:extLst>
          </p:cNvPr>
          <p:cNvSpPr/>
          <p:nvPr/>
        </p:nvSpPr>
        <p:spPr>
          <a:xfrm>
            <a:off x="2892223" y="2617324"/>
            <a:ext cx="472633" cy="9259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鉛</a:t>
            </a:r>
            <a:endParaRPr lang="ja-JP" altLang="en-US" dirty="0">
              <a:solidFill>
                <a:schemeClr val="tx1"/>
              </a:solidFill>
              <a:ea typeface="ＭＳ Ｐゴシック"/>
              <a:cs typeface="Calibri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B9E3159-C25D-4A46-963C-C6417C03D0DE}"/>
              </a:ext>
            </a:extLst>
          </p:cNvPr>
          <p:cNvSpPr/>
          <p:nvPr/>
        </p:nvSpPr>
        <p:spPr>
          <a:xfrm>
            <a:off x="2892222" y="3697627"/>
            <a:ext cx="472633" cy="9259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鉛</a:t>
            </a: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21D519A-A43C-4843-A217-143FA3B452E9}"/>
              </a:ext>
            </a:extLst>
          </p:cNvPr>
          <p:cNvSpPr/>
          <p:nvPr/>
        </p:nvSpPr>
        <p:spPr>
          <a:xfrm rot="-3000000">
            <a:off x="9776748" y="2277318"/>
            <a:ext cx="2093088" cy="54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NaI3</a:t>
            </a:r>
            <a:endParaRPr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70C4C0A-9B0B-427C-917E-008EB2DE3ABB}"/>
              </a:ext>
            </a:extLst>
          </p:cNvPr>
          <p:cNvSpPr/>
          <p:nvPr/>
        </p:nvSpPr>
        <p:spPr>
          <a:xfrm rot="2640000">
            <a:off x="5947458" y="2364128"/>
            <a:ext cx="2093088" cy="54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NaI1</a:t>
            </a:r>
            <a:endParaRPr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DF76000-8F36-42E5-8F38-7AC36CCC8605}"/>
              </a:ext>
            </a:extLst>
          </p:cNvPr>
          <p:cNvSpPr/>
          <p:nvPr/>
        </p:nvSpPr>
        <p:spPr>
          <a:xfrm>
            <a:off x="7271314" y="3755500"/>
            <a:ext cx="3819643" cy="3954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ea typeface="ＭＳ Ｐゴシック"/>
                <a:cs typeface="Calibri"/>
              </a:rPr>
              <a:t>鉛</a:t>
            </a:r>
            <a:endParaRPr lang="ja-JP" altLang="en-US" dirty="0">
              <a:solidFill>
                <a:schemeClr val="tx1"/>
              </a:solidFill>
              <a:ea typeface="ＭＳ Ｐゴシック"/>
              <a:cs typeface="Calibri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5924DE0-E7BF-47F2-AB11-197303499924}"/>
              </a:ext>
            </a:extLst>
          </p:cNvPr>
          <p:cNvSpPr/>
          <p:nvPr/>
        </p:nvSpPr>
        <p:spPr>
          <a:xfrm>
            <a:off x="8562009" y="792504"/>
            <a:ext cx="626962" cy="2170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NaI2</a:t>
            </a:r>
            <a:endParaRPr lang="ja-JP" altLang="en-US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E93982FC-98F2-416D-A9F0-77F93418251E}"/>
              </a:ext>
            </a:extLst>
          </p:cNvPr>
          <p:cNvCxnSpPr/>
          <p:nvPr/>
        </p:nvCxnSpPr>
        <p:spPr>
          <a:xfrm>
            <a:off x="7856074" y="3761529"/>
            <a:ext cx="376179" cy="39546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3C8C24E-3390-42BE-A1CF-0E1355D00745}"/>
              </a:ext>
            </a:extLst>
          </p:cNvPr>
          <p:cNvCxnSpPr>
            <a:cxnSpLocks/>
          </p:cNvCxnSpPr>
          <p:nvPr/>
        </p:nvCxnSpPr>
        <p:spPr>
          <a:xfrm>
            <a:off x="8232251" y="3761529"/>
            <a:ext cx="376179" cy="39546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9580C418-6ED4-40DD-B86E-CACF3689896B}"/>
              </a:ext>
            </a:extLst>
          </p:cNvPr>
          <p:cNvCxnSpPr>
            <a:cxnSpLocks/>
          </p:cNvCxnSpPr>
          <p:nvPr/>
        </p:nvCxnSpPr>
        <p:spPr>
          <a:xfrm flipV="1">
            <a:off x="9736960" y="3761530"/>
            <a:ext cx="376179" cy="39546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EDF47F03-C012-4FF4-AF6E-AA65E7D02BFE}"/>
              </a:ext>
            </a:extLst>
          </p:cNvPr>
          <p:cNvCxnSpPr>
            <a:cxnSpLocks/>
          </p:cNvCxnSpPr>
          <p:nvPr/>
        </p:nvCxnSpPr>
        <p:spPr>
          <a:xfrm flipH="1">
            <a:off x="8666303" y="4147352"/>
            <a:ext cx="424403" cy="44369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C20CD0F-BBE6-4461-B637-36D79D77434D}"/>
              </a:ext>
            </a:extLst>
          </p:cNvPr>
          <p:cNvSpPr/>
          <p:nvPr/>
        </p:nvSpPr>
        <p:spPr>
          <a:xfrm>
            <a:off x="8635558" y="4164835"/>
            <a:ext cx="491924" cy="74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F84C1868-8A91-4F02-8060-78EC3424FDF3}"/>
              </a:ext>
            </a:extLst>
          </p:cNvPr>
          <p:cNvSpPr/>
          <p:nvPr/>
        </p:nvSpPr>
        <p:spPr>
          <a:xfrm>
            <a:off x="8422751" y="4453600"/>
            <a:ext cx="916329" cy="916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SiO2</a:t>
            </a:r>
            <a:endParaRPr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117A9769-CC39-433B-95E2-AA8B2D2D1706}"/>
              </a:ext>
            </a:extLst>
          </p:cNvPr>
          <p:cNvCxnSpPr>
            <a:cxnSpLocks/>
          </p:cNvCxnSpPr>
          <p:nvPr/>
        </p:nvCxnSpPr>
        <p:spPr>
          <a:xfrm flipV="1">
            <a:off x="9437947" y="3761530"/>
            <a:ext cx="376179" cy="39546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BE5556EE-935B-4B05-AB15-92A38283290A}"/>
              </a:ext>
            </a:extLst>
          </p:cNvPr>
          <p:cNvCxnSpPr>
            <a:cxnSpLocks/>
          </p:cNvCxnSpPr>
          <p:nvPr/>
        </p:nvCxnSpPr>
        <p:spPr>
          <a:xfrm flipH="1" flipV="1">
            <a:off x="9019558" y="3757096"/>
            <a:ext cx="9643" cy="39546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25F50237-9DBC-4246-B703-8665672F0BE0}"/>
              </a:ext>
            </a:extLst>
          </p:cNvPr>
          <p:cNvCxnSpPr>
            <a:cxnSpLocks/>
          </p:cNvCxnSpPr>
          <p:nvPr/>
        </p:nvCxnSpPr>
        <p:spPr>
          <a:xfrm flipH="1" flipV="1">
            <a:off x="8749482" y="3766741"/>
            <a:ext cx="9643" cy="39546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D56AA81-3D99-4F0A-A1AF-F256241138A4}"/>
              </a:ext>
            </a:extLst>
          </p:cNvPr>
          <p:cNvSpPr txBox="1"/>
          <p:nvPr/>
        </p:nvSpPr>
        <p:spPr>
          <a:xfrm>
            <a:off x="4304818" y="793828"/>
            <a:ext cx="33315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ＭＳ Ｐゴシック"/>
                <a:cs typeface="Calibri"/>
              </a:rPr>
              <a:t>NaIに直接1275keVが当たらないように鉛で遮蔽する</a:t>
            </a:r>
            <a:endParaRPr lang="ja-JP" altLang="en-US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54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348B2-BD4B-454A-804F-87885FB6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  <a:cs typeface="Calibri Light"/>
              </a:rPr>
              <a:t>セッティング</a:t>
            </a:r>
            <a:endParaRPr kumimoji="1" lang="ja-JP" altLang="en-US"/>
          </a:p>
        </p:txBody>
      </p:sp>
      <p:pic>
        <p:nvPicPr>
          <p:cNvPr id="3" name="図 3" descr="バイク, 屋内, 項目, 男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F7B1112-C84B-40D6-8804-BB56D5A6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38" y="2072527"/>
            <a:ext cx="5260693" cy="3947577"/>
          </a:xfrm>
          <a:prstGeom prst="rect">
            <a:avLst/>
          </a:prstGeom>
        </p:spPr>
      </p:pic>
      <p:pic>
        <p:nvPicPr>
          <p:cNvPr id="5" name="図 5" descr="バイク, 自転車, バッグ, 男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ABFD0E4-8D47-4668-98A1-243D4273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15919" y="1725110"/>
            <a:ext cx="5260693" cy="394793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B4445EB-2A38-4108-BA48-C8CB43580FAE}"/>
              </a:ext>
            </a:extLst>
          </p:cNvPr>
          <p:cNvSpPr/>
          <p:nvPr/>
        </p:nvSpPr>
        <p:spPr>
          <a:xfrm>
            <a:off x="4944318" y="4235368"/>
            <a:ext cx="916329" cy="46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NaI2</a:t>
            </a:r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57E3D5-9309-4895-998E-82575127FAE6}"/>
              </a:ext>
            </a:extLst>
          </p:cNvPr>
          <p:cNvSpPr/>
          <p:nvPr/>
        </p:nvSpPr>
        <p:spPr>
          <a:xfrm>
            <a:off x="4056925" y="1688937"/>
            <a:ext cx="916329" cy="46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NaI1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819BC55-4D00-40F9-ACEC-578081B710E7}"/>
              </a:ext>
            </a:extLst>
          </p:cNvPr>
          <p:cNvSpPr/>
          <p:nvPr/>
        </p:nvSpPr>
        <p:spPr>
          <a:xfrm>
            <a:off x="3449255" y="5392836"/>
            <a:ext cx="916329" cy="46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NaI3</a:t>
            </a:r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1D751C-3B19-4F35-8C37-A251566FE385}"/>
              </a:ext>
            </a:extLst>
          </p:cNvPr>
          <p:cNvSpPr/>
          <p:nvPr/>
        </p:nvSpPr>
        <p:spPr>
          <a:xfrm>
            <a:off x="8194875" y="5392836"/>
            <a:ext cx="916329" cy="626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PSとPMT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62CFE3CA-80DD-4C1C-B820-B714ECFFDF25}"/>
              </a:ext>
            </a:extLst>
          </p:cNvPr>
          <p:cNvSpPr/>
          <p:nvPr/>
        </p:nvSpPr>
        <p:spPr>
          <a:xfrm rot="-1440000">
            <a:off x="6471280" y="6076738"/>
            <a:ext cx="1147822" cy="347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3B8E0B-BF8B-4047-A12E-54ADEB82C0AA}"/>
              </a:ext>
            </a:extLst>
          </p:cNvPr>
          <p:cNvSpPr/>
          <p:nvPr/>
        </p:nvSpPr>
        <p:spPr>
          <a:xfrm>
            <a:off x="5677381" y="6212710"/>
            <a:ext cx="1089949" cy="46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チューブ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6270A859-17DE-41FC-92C4-60D3429854C6}"/>
              </a:ext>
            </a:extLst>
          </p:cNvPr>
          <p:cNvSpPr/>
          <p:nvPr/>
        </p:nvSpPr>
        <p:spPr>
          <a:xfrm rot="13500000">
            <a:off x="9408302" y="4397222"/>
            <a:ext cx="2295645" cy="1446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03B0856-A840-4AA1-A02F-F7875E509861}"/>
              </a:ext>
            </a:extLst>
          </p:cNvPr>
          <p:cNvSpPr/>
          <p:nvPr/>
        </p:nvSpPr>
        <p:spPr>
          <a:xfrm>
            <a:off x="10963153" y="5132405"/>
            <a:ext cx="916329" cy="4629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ea typeface="ＭＳ Ｐゴシック"/>
                <a:cs typeface="Calibri"/>
              </a:rPr>
              <a:t>シリカ</a:t>
            </a:r>
            <a:endParaRPr lang="ja-JP" altLang="en-US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77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14AB13-06AE-4E4F-BCEB-B447CF45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解析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468C52-C44E-46D0-AAE2-76D18E633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281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3F6274-C10E-4F54-9BC1-00F7B7FD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生データ</a:t>
            </a:r>
            <a:endParaRPr lang="ja-JP" altLang="en-US" dirty="0">
              <a:latin typeface="MS PGothic"/>
              <a:ea typeface="MS PGothic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539B5F87-7882-4080-90D0-3F9591D9C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79" y="1529323"/>
            <a:ext cx="7522608" cy="4855965"/>
          </a:xfr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2DF50C6-409F-40C6-905F-005851C09A45}"/>
              </a:ext>
            </a:extLst>
          </p:cNvPr>
          <p:cNvCxnSpPr>
            <a:cxnSpLocks/>
          </p:cNvCxnSpPr>
          <p:nvPr/>
        </p:nvCxnSpPr>
        <p:spPr>
          <a:xfrm>
            <a:off x="6116072" y="1483405"/>
            <a:ext cx="0" cy="29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B8D02A-2B44-4C43-BF90-084E7B4232D9}"/>
              </a:ext>
            </a:extLst>
          </p:cNvPr>
          <p:cNvSpPr txBox="1"/>
          <p:nvPr/>
        </p:nvSpPr>
        <p:spPr>
          <a:xfrm>
            <a:off x="5201395" y="1162631"/>
            <a:ext cx="238663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dirty="0">
                <a:latin typeface="MS PGothic"/>
                <a:ea typeface="游ゴシック"/>
              </a:rPr>
              <a:t>511keV</a:t>
            </a:r>
            <a:r>
              <a:rPr kumimoji="1" lang="ja-JP" altLang="en-US" dirty="0">
                <a:latin typeface="MS PGothic"/>
                <a:ea typeface="MS PGothic"/>
              </a:rPr>
              <a:t>のピーク</a:t>
            </a:r>
            <a:endParaRPr lang="ja-JP" altLang="en-US" dirty="0">
              <a:latin typeface="MS PGothic"/>
              <a:ea typeface="MS PGothic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CA35115-A3E0-4F56-B654-84AC6D63D213}"/>
              </a:ext>
            </a:extLst>
          </p:cNvPr>
          <p:cNvCxnSpPr>
            <a:cxnSpLocks/>
          </p:cNvCxnSpPr>
          <p:nvPr/>
        </p:nvCxnSpPr>
        <p:spPr>
          <a:xfrm>
            <a:off x="8499838" y="2596213"/>
            <a:ext cx="0" cy="29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AFB9176-BC62-4B58-BC7B-E7CD2B88F392}"/>
              </a:ext>
            </a:extLst>
          </p:cNvPr>
          <p:cNvSpPr txBox="1"/>
          <p:nvPr/>
        </p:nvSpPr>
        <p:spPr>
          <a:xfrm>
            <a:off x="7628572" y="2300888"/>
            <a:ext cx="20243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dirty="0">
                <a:latin typeface="MS PGothic"/>
                <a:ea typeface="游ゴシック"/>
              </a:rPr>
              <a:t>1275keV</a:t>
            </a:r>
            <a:r>
              <a:rPr kumimoji="1" lang="ja-JP" altLang="en-US" dirty="0">
                <a:latin typeface="MS PGothic"/>
                <a:ea typeface="MS PGothic"/>
              </a:rPr>
              <a:t>のピーク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4BFF18D-B8D6-4583-9DAB-60F7CD31B217}"/>
              </a:ext>
            </a:extLst>
          </p:cNvPr>
          <p:cNvSpPr txBox="1"/>
          <p:nvPr/>
        </p:nvSpPr>
        <p:spPr>
          <a:xfrm>
            <a:off x="617070" y="2854886"/>
            <a:ext cx="378161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sz="2400" dirty="0">
                <a:latin typeface="MS PGothic"/>
                <a:ea typeface="游ゴシック"/>
              </a:rPr>
              <a:t>3</a:t>
            </a:r>
            <a:r>
              <a:rPr kumimoji="1" lang="ja-JP" altLang="en-US" sz="2400" dirty="0">
                <a:latin typeface="MS PGothic"/>
                <a:ea typeface="MS PGothic"/>
              </a:rPr>
              <a:t>月</a:t>
            </a:r>
            <a:r>
              <a:rPr kumimoji="1" lang="en-US" altLang="ja-JP" sz="2400" dirty="0">
                <a:latin typeface="MS PGothic"/>
                <a:ea typeface="游ゴシック"/>
              </a:rPr>
              <a:t>9</a:t>
            </a:r>
            <a:r>
              <a:rPr lang="ja-JP" altLang="en-US" sz="2400" dirty="0">
                <a:latin typeface="MS PGothic"/>
                <a:ea typeface="MS PGothic"/>
              </a:rPr>
              <a:t>日</a:t>
            </a:r>
            <a:r>
              <a:rPr lang="en-US" altLang="ja-JP" sz="2400" dirty="0">
                <a:latin typeface="MS PGothic"/>
                <a:ea typeface="游ゴシック"/>
              </a:rPr>
              <a:t>16:30</a:t>
            </a:r>
            <a:r>
              <a:rPr kumimoji="1" lang="ja-JP" altLang="en-US" sz="2400" dirty="0">
                <a:latin typeface="MS PGothic"/>
                <a:ea typeface="MS PGothic"/>
              </a:rPr>
              <a:t>から</a:t>
            </a:r>
            <a:endParaRPr lang="en-US" altLang="ja-JP" sz="2400">
              <a:latin typeface="MS PGothic"/>
              <a:ea typeface="MS PGothic"/>
            </a:endParaRPr>
          </a:p>
          <a:p>
            <a:r>
              <a:rPr kumimoji="1" lang="en-US" altLang="ja-JP" sz="2400" dirty="0">
                <a:latin typeface="MS PGothic"/>
                <a:ea typeface="游ゴシック"/>
              </a:rPr>
              <a:t>3</a:t>
            </a:r>
            <a:r>
              <a:rPr kumimoji="1" lang="ja-JP" altLang="en-US" sz="2400" dirty="0">
                <a:latin typeface="MS PGothic"/>
                <a:ea typeface="MS PGothic"/>
              </a:rPr>
              <a:t>月</a:t>
            </a:r>
            <a:r>
              <a:rPr kumimoji="1" lang="en-US" altLang="ja-JP" sz="2400" dirty="0">
                <a:latin typeface="MS PGothic"/>
                <a:ea typeface="游ゴシック"/>
              </a:rPr>
              <a:t>12</a:t>
            </a:r>
            <a:r>
              <a:rPr lang="ja-JP" altLang="en-US" sz="2400" dirty="0">
                <a:latin typeface="MS PGothic"/>
                <a:ea typeface="MS PGothic"/>
              </a:rPr>
              <a:t>日</a:t>
            </a:r>
            <a:r>
              <a:rPr kumimoji="1" lang="en-US" altLang="ja-JP" sz="2400" dirty="0">
                <a:latin typeface="MS PGothic"/>
                <a:ea typeface="游ゴシック"/>
              </a:rPr>
              <a:t>16:25</a:t>
            </a:r>
            <a:endParaRPr lang="en-US" altLang="ja-JP" sz="2400" dirty="0">
              <a:latin typeface="MS PGothic"/>
              <a:ea typeface="游ゴシック"/>
            </a:endParaRPr>
          </a:p>
          <a:p>
            <a:r>
              <a:rPr lang="ja-JP" altLang="en-US" sz="2400" dirty="0">
                <a:latin typeface="MS PGothic"/>
                <a:ea typeface="MS PGothic"/>
              </a:rPr>
              <a:t>のおよそ</a:t>
            </a:r>
            <a:r>
              <a:rPr lang="en-US" altLang="ja-JP" sz="2400" dirty="0">
                <a:latin typeface="MS PGothic"/>
                <a:ea typeface="游ゴシック"/>
              </a:rPr>
              <a:t>3</a:t>
            </a:r>
            <a:r>
              <a:rPr lang="ja-JP" altLang="en-US" sz="2400" dirty="0">
                <a:latin typeface="MS PGothic"/>
                <a:ea typeface="MS PGothic"/>
              </a:rPr>
              <a:t>日間のデータ</a:t>
            </a:r>
          </a:p>
        </p:txBody>
      </p:sp>
    </p:spTree>
    <p:extLst>
      <p:ext uri="{BB962C8B-B14F-4D97-AF65-F5344CB8AC3E}">
        <p14:creationId xmlns:p14="http://schemas.microsoft.com/office/powerpoint/2010/main" val="269084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地図, 線画 が含まれている画像&#10;&#10;自動的に生成された説明">
            <a:extLst>
              <a:ext uri="{FF2B5EF4-FFF2-40B4-BE49-F238E27FC236}">
                <a16:creationId xmlns:a16="http://schemas.microsoft.com/office/drawing/2014/main" id="{B8006DA3-4915-48E8-8E65-B1AB186B5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28" y="1339164"/>
            <a:ext cx="7205472" cy="46512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4DD95F2-51DC-4B44-91E5-99757CCC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MS PGothic"/>
                <a:ea typeface="游ゴシック Light"/>
              </a:rPr>
              <a:t>calibration</a:t>
            </a:r>
            <a:endParaRPr lang="ja-JP" altLang="en-US">
              <a:latin typeface="MS PGothic"/>
              <a:ea typeface="游ゴシック Ligh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4B4C51-AFC6-4EFA-AAD0-C9DDC06CF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MS PGothic"/>
                <a:ea typeface="MS PGothic"/>
              </a:rPr>
              <a:t>実際のエネルギーに直す</a:t>
            </a:r>
            <a:endParaRPr lang="en-US" altLang="ja-JP">
              <a:latin typeface="MS PGothic"/>
              <a:ea typeface="MS PGothic"/>
            </a:endParaRPr>
          </a:p>
          <a:p>
            <a:pPr marL="0" indent="0">
              <a:buNone/>
            </a:pPr>
            <a:r>
              <a:rPr kumimoji="1" lang="en-US" altLang="ja-JP" dirty="0">
                <a:latin typeface="MS PGothic"/>
                <a:ea typeface="游ゴシック"/>
              </a:rPr>
              <a:t>2</a:t>
            </a:r>
            <a:r>
              <a:rPr kumimoji="1" lang="ja-JP" altLang="en-US" dirty="0">
                <a:latin typeface="MS PGothic"/>
                <a:ea typeface="MS PGothic"/>
              </a:rPr>
              <a:t>つのピークの</a:t>
            </a:r>
            <a:r>
              <a:rPr kumimoji="1" lang="en-US" altLang="ja-JP" dirty="0">
                <a:latin typeface="MS PGothic"/>
                <a:ea typeface="游ゴシック"/>
              </a:rPr>
              <a:t>energy</a:t>
            </a:r>
            <a:r>
              <a:rPr kumimoji="1" lang="ja-JP" altLang="en-US" dirty="0">
                <a:latin typeface="MS PGothic"/>
                <a:ea typeface="MS PGothic"/>
              </a:rPr>
              <a:t>は既知</a:t>
            </a:r>
            <a:endParaRPr lang="en-US" altLang="ja-JP">
              <a:latin typeface="MS PGothic"/>
              <a:ea typeface="MS PGothic"/>
            </a:endParaRPr>
          </a:p>
          <a:p>
            <a:pPr marL="0" indent="0">
              <a:buNone/>
            </a:pPr>
            <a:r>
              <a:rPr lang="ja-JP" altLang="en-US" dirty="0">
                <a:latin typeface="MS PGothic"/>
                <a:ea typeface="MS PGothic"/>
              </a:rPr>
              <a:t>として</a:t>
            </a:r>
            <a:r>
              <a:rPr lang="en-US" altLang="ja-JP" dirty="0">
                <a:latin typeface="MS PGothic"/>
                <a:ea typeface="游ゴシック"/>
              </a:rPr>
              <a:t>2</a:t>
            </a:r>
            <a:r>
              <a:rPr lang="ja-JP" altLang="en-US" dirty="0">
                <a:latin typeface="MS PGothic"/>
                <a:ea typeface="MS PGothic"/>
              </a:rPr>
              <a:t>点で</a:t>
            </a:r>
            <a:r>
              <a:rPr lang="en-US" altLang="ja-JP" dirty="0">
                <a:latin typeface="MS PGothic"/>
                <a:ea typeface="游ゴシック"/>
              </a:rPr>
              <a:t>calibration</a:t>
            </a:r>
            <a:endParaRPr lang="ja-JP" altLang="en-US">
              <a:latin typeface="MS PGothic"/>
              <a:ea typeface="游ゴシック"/>
            </a:endParaRP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D5110D19-DFDA-403C-A538-FA1CB47B2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611326"/>
              </p:ext>
            </p:extLst>
          </p:nvPr>
        </p:nvGraphicFramePr>
        <p:xfrm>
          <a:off x="838200" y="4269505"/>
          <a:ext cx="401990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969">
                  <a:extLst>
                    <a:ext uri="{9D8B030D-6E8A-4147-A177-3AD203B41FA5}">
                      <a16:colId xmlns:a16="http://schemas.microsoft.com/office/drawing/2014/main" val="201662047"/>
                    </a:ext>
                  </a:extLst>
                </a:gridCol>
                <a:gridCol w="1339969">
                  <a:extLst>
                    <a:ext uri="{9D8B030D-6E8A-4147-A177-3AD203B41FA5}">
                      <a16:colId xmlns:a16="http://schemas.microsoft.com/office/drawing/2014/main" val="2665362978"/>
                    </a:ext>
                  </a:extLst>
                </a:gridCol>
                <a:gridCol w="1339969">
                  <a:extLst>
                    <a:ext uri="{9D8B030D-6E8A-4147-A177-3AD203B41FA5}">
                      <a16:colId xmlns:a16="http://schemas.microsoft.com/office/drawing/2014/main" val="3507787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a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b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99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NaI1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0.01272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-38.00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907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NaI2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0.01117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-35.32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92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NaI3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0.01039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-28.86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4294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98A903F-4108-4816-BCA0-F6C8F574634E}"/>
                  </a:ext>
                </a:extLst>
              </p:cNvPr>
              <p:cNvSpPr txBox="1"/>
              <p:nvPr/>
            </p:nvSpPr>
            <p:spPr>
              <a:xfrm>
                <a:off x="838200" y="3433955"/>
                <a:ext cx="3820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𝐴𝐷𝐶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98A903F-4108-4816-BCA0-F6C8F5746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33955"/>
                <a:ext cx="382006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792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BE5388-E6E7-4F36-932B-7BBD9B3D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pick-off</a:t>
            </a:r>
            <a:r>
              <a:rPr lang="ja-JP" altLang="en-US" dirty="0">
                <a:latin typeface="MS PGothic"/>
                <a:ea typeface="MS PGothic"/>
              </a:rPr>
              <a:t>反応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B1708B-E11F-4619-8186-052C97DFB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ja-JP" dirty="0">
                <a:latin typeface="MS PGothic"/>
                <a:ea typeface="游ゴシック"/>
              </a:rPr>
              <a:t>o-Ps</a:t>
            </a:r>
            <a:r>
              <a:rPr lang="ja-JP" altLang="en-US" dirty="0">
                <a:latin typeface="MS PGothic"/>
                <a:ea typeface="MS PGothic"/>
              </a:rPr>
              <a:t>ができても相互作用によって</a:t>
            </a:r>
            <a:r>
              <a:rPr lang="en-US" altLang="ja-JP" dirty="0">
                <a:latin typeface="MS PGothic"/>
                <a:ea typeface="游ゴシック"/>
              </a:rPr>
              <a:t>p-Ps</a:t>
            </a:r>
            <a:r>
              <a:rPr lang="ja-JP" altLang="en-US" dirty="0">
                <a:latin typeface="MS PGothic"/>
                <a:ea typeface="MS PGothic"/>
              </a:rPr>
              <a:t>となって崩壊すること</a:t>
            </a:r>
            <a:endParaRPr lang="en-US" altLang="ja-JP">
              <a:latin typeface="MS PGothic"/>
              <a:ea typeface="MS PGothic"/>
            </a:endParaRPr>
          </a:p>
          <a:p>
            <a:endParaRPr lang="en-US" altLang="ja-JP" dirty="0">
              <a:latin typeface="MS PGothic"/>
              <a:ea typeface="游ゴシック"/>
            </a:endParaRPr>
          </a:p>
          <a:p>
            <a:pPr marL="0" indent="0">
              <a:buNone/>
            </a:pPr>
            <a:r>
              <a:rPr lang="ja-JP" altLang="en-US" dirty="0">
                <a:latin typeface="MS PGothic"/>
                <a:ea typeface="MS PGothic"/>
              </a:rPr>
              <a:t>具体的には</a:t>
            </a:r>
            <a:endParaRPr lang="en-US" altLang="ja-JP">
              <a:latin typeface="MS PGothic"/>
              <a:ea typeface="MS PGothic"/>
            </a:endParaRPr>
          </a:p>
          <a:p>
            <a:r>
              <a:rPr lang="ja-JP" altLang="en-US" dirty="0">
                <a:latin typeface="MS PGothic"/>
                <a:ea typeface="MS PGothic"/>
              </a:rPr>
              <a:t>他の電子と対消滅</a:t>
            </a:r>
            <a:r>
              <a:rPr lang="en-US" altLang="ja-JP" dirty="0">
                <a:latin typeface="MS PGothic"/>
                <a:ea typeface="游ゴシック"/>
              </a:rPr>
              <a:t>(</a:t>
            </a:r>
            <a:r>
              <a:rPr lang="ja-JP" altLang="en-US" dirty="0">
                <a:latin typeface="MS PGothic"/>
                <a:ea typeface="MS PGothic"/>
              </a:rPr>
              <a:t>狭義</a:t>
            </a:r>
            <a:r>
              <a:rPr lang="en-US" altLang="ja-JP" dirty="0">
                <a:latin typeface="MS PGothic"/>
                <a:ea typeface="游ゴシック"/>
              </a:rPr>
              <a:t>pick-off)</a:t>
            </a:r>
          </a:p>
          <a:p>
            <a:r>
              <a:rPr lang="ja-JP" altLang="en-US" dirty="0">
                <a:latin typeface="MS PGothic"/>
                <a:ea typeface="MS PGothic"/>
              </a:rPr>
              <a:t>スピン交換反応</a:t>
            </a:r>
            <a:endParaRPr lang="en-US" altLang="ja-JP">
              <a:latin typeface="MS PGothic"/>
              <a:ea typeface="MS PGothic"/>
            </a:endParaRPr>
          </a:p>
          <a:p>
            <a:r>
              <a:rPr lang="ja-JP" altLang="en-US" dirty="0">
                <a:latin typeface="MS PGothic"/>
                <a:ea typeface="MS PGothic"/>
              </a:rPr>
              <a:t>酸化反応</a:t>
            </a:r>
            <a:endParaRPr lang="en-US" altLang="ja-JP">
              <a:latin typeface="MS PGothic"/>
              <a:ea typeface="MS PGothic"/>
            </a:endParaRPr>
          </a:p>
          <a:p>
            <a:endParaRPr lang="en-US" altLang="ja-JP" dirty="0">
              <a:latin typeface="MS PGothic"/>
              <a:ea typeface="游ゴシック"/>
            </a:endParaRPr>
          </a:p>
          <a:p>
            <a:pPr marL="0" indent="0">
              <a:buNone/>
            </a:pPr>
            <a:r>
              <a:rPr lang="ja-JP" altLang="en-US" dirty="0">
                <a:latin typeface="MS PGothic"/>
                <a:ea typeface="MS PGothic"/>
              </a:rPr>
              <a:t>これを補正しないと厳密な寿命が得られない</a:t>
            </a:r>
            <a:endParaRPr lang="en-US" altLang="ja-JP">
              <a:latin typeface="MS PGothic"/>
              <a:ea typeface="MS PGothic"/>
            </a:endParaRPr>
          </a:p>
          <a:p>
            <a:endParaRPr lang="en-US" altLang="ja-JP" dirty="0">
              <a:latin typeface="MS PGothic"/>
              <a:ea typeface="游ゴシック"/>
            </a:endParaRPr>
          </a:p>
          <a:p>
            <a:endParaRPr lang="ja-JP" altLang="en-US" dirty="0"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228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91549-E359-4524-AC73-04EF9E0F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MS PGothic"/>
                <a:ea typeface="游ゴシック Light"/>
              </a:rPr>
              <a:t>pick-off</a:t>
            </a:r>
            <a:r>
              <a:rPr kumimoji="1" lang="ja-JP" altLang="en-US" dirty="0">
                <a:latin typeface="MS PGothic"/>
                <a:ea typeface="MS PGothic"/>
              </a:rPr>
              <a:t>補正理論</a:t>
            </a:r>
            <a:endParaRPr lang="ja-JP" altLang="en-US" dirty="0">
              <a:latin typeface="MS PGothic"/>
              <a:ea typeface="MS PGothic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AD09312-FC1E-48D7-BA3F-1D181304BD44}"/>
              </a:ext>
            </a:extLst>
          </p:cNvPr>
          <p:cNvGrpSpPr/>
          <p:nvPr/>
        </p:nvGrpSpPr>
        <p:grpSpPr>
          <a:xfrm>
            <a:off x="6556075" y="483079"/>
            <a:ext cx="4146429" cy="1616015"/>
            <a:chOff x="1408981" y="1610264"/>
            <a:chExt cx="4146429" cy="1616015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380FA19B-A4AD-4DAF-8A6E-3DB9873E3B80}"/>
                </a:ext>
              </a:extLst>
            </p:cNvPr>
            <p:cNvGrpSpPr/>
            <p:nvPr/>
          </p:nvGrpSpPr>
          <p:grpSpPr>
            <a:xfrm>
              <a:off x="1408981" y="1610264"/>
              <a:ext cx="4146429" cy="1616015"/>
              <a:chOff x="1408981" y="1610264"/>
              <a:chExt cx="4146429" cy="1616015"/>
            </a:xfrm>
          </p:grpSpPr>
          <p:sp>
            <p:nvSpPr>
              <p:cNvPr id="5" name="楕円 4">
                <a:extLst>
                  <a:ext uri="{FF2B5EF4-FFF2-40B4-BE49-F238E27FC236}">
                    <a16:creationId xmlns:a16="http://schemas.microsoft.com/office/drawing/2014/main" id="{B6FA4F5B-2A3F-41FA-B6E6-BE6A5909AE8B}"/>
                  </a:ext>
                </a:extLst>
              </p:cNvPr>
              <p:cNvSpPr/>
              <p:nvPr/>
            </p:nvSpPr>
            <p:spPr>
              <a:xfrm>
                <a:off x="1408981" y="1610264"/>
                <a:ext cx="3387306" cy="161601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楕円 5">
                <a:extLst>
                  <a:ext uri="{FF2B5EF4-FFF2-40B4-BE49-F238E27FC236}">
                    <a16:creationId xmlns:a16="http://schemas.microsoft.com/office/drawing/2014/main" id="{DCF4A0C1-3EB9-4F96-BA09-84074BDCC691}"/>
                  </a:ext>
                </a:extLst>
              </p:cNvPr>
              <p:cNvSpPr/>
              <p:nvPr/>
            </p:nvSpPr>
            <p:spPr>
              <a:xfrm>
                <a:off x="3180271" y="1855827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楕円 6">
                <a:extLst>
                  <a:ext uri="{FF2B5EF4-FFF2-40B4-BE49-F238E27FC236}">
                    <a16:creationId xmlns:a16="http://schemas.microsoft.com/office/drawing/2014/main" id="{55C9E8D5-096D-49AD-B161-EA1923F8C227}"/>
                  </a:ext>
                </a:extLst>
              </p:cNvPr>
              <p:cNvSpPr/>
              <p:nvPr/>
            </p:nvSpPr>
            <p:spPr>
              <a:xfrm>
                <a:off x="1929441" y="1855827"/>
                <a:ext cx="1080000" cy="108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dirty="0"/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2339561-26F8-457E-A277-5CB537B744A3}"/>
                  </a:ext>
                </a:extLst>
              </p:cNvPr>
              <p:cNvSpPr txBox="1"/>
              <p:nvPr/>
            </p:nvSpPr>
            <p:spPr>
              <a:xfrm>
                <a:off x="2070340" y="2156604"/>
                <a:ext cx="108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 err="1"/>
                  <a:t>N</a:t>
                </a:r>
                <a:r>
                  <a:rPr kumimoji="1" lang="en-US" altLang="ja-JP" sz="2400" baseline="-25000" dirty="0" err="1"/>
                  <a:t>ortho</a:t>
                </a:r>
                <a:endParaRPr kumimoji="1" lang="ja-JP" altLang="en-US" sz="2400" baseline="-25000" dirty="0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90758E0-5A1C-4CBF-8DE0-CCD39A7BFF95}"/>
                  </a:ext>
                </a:extLst>
              </p:cNvPr>
              <p:cNvSpPr txBox="1"/>
              <p:nvPr/>
            </p:nvSpPr>
            <p:spPr>
              <a:xfrm>
                <a:off x="2731697" y="2156603"/>
                <a:ext cx="28237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kumimoji="1" lang="en-US" altLang="ja-JP" sz="2400" dirty="0" err="1"/>
                  <a:t>N</a:t>
                </a:r>
                <a:r>
                  <a:rPr kumimoji="1" lang="en-US" altLang="ja-JP" sz="2400" baseline="-25000" dirty="0" err="1"/>
                  <a:t>pick</a:t>
                </a:r>
                <a:r>
                  <a:rPr kumimoji="1" lang="en-US" altLang="ja-JP" sz="2400" baseline="-25000" dirty="0"/>
                  <a:t>-off</a:t>
                </a:r>
                <a:endParaRPr kumimoji="1" lang="ja-JP" altLang="en-US" sz="2400" baseline="-25000" dirty="0"/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9F37FBA-AD25-40D3-8B8C-275C4FBF683E}"/>
                </a:ext>
              </a:extLst>
            </p:cNvPr>
            <p:cNvSpPr txBox="1"/>
            <p:nvPr/>
          </p:nvSpPr>
          <p:spPr>
            <a:xfrm>
              <a:off x="2846127" y="2740629"/>
              <a:ext cx="1748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N</a:t>
              </a:r>
              <a:endParaRPr kumimoji="1" lang="ja-JP" altLang="en-US" sz="2400" dirty="0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186E70-BD47-4905-B039-093D2C386183}"/>
              </a:ext>
            </a:extLst>
          </p:cNvPr>
          <p:cNvSpPr txBox="1"/>
          <p:nvPr/>
        </p:nvSpPr>
        <p:spPr>
          <a:xfrm>
            <a:off x="1046672" y="1938068"/>
            <a:ext cx="3416060" cy="104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26C4D1D-8A99-4E0D-B3AA-C6DDC7CCFAE8}"/>
                  </a:ext>
                </a:extLst>
              </p:cNvPr>
              <p:cNvSpPr txBox="1"/>
              <p:nvPr/>
            </p:nvSpPr>
            <p:spPr>
              <a:xfrm>
                <a:off x="1237631" y="2099094"/>
                <a:ext cx="9328769" cy="4027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次の微分方程式が成り立つ</a:t>
                </a:r>
                <a:endParaRPr kumimoji="1" lang="en-US" altLang="ja-JP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ortho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ortho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kumimoji="1" lang="en-US" altLang="ja-JP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altLang="ja-JP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pick</m:t>
                          </m:r>
                          <m:r>
                            <a:rPr lang="en-US" altLang="ja-JP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off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ja-JP" sz="2400" i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kumimoji="1" lang="en-US" altLang="ja-JP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ortho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400" i="0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</m:oMath>
                  </m:oMathPara>
                </a14:m>
                <a:endParaRPr kumimoji="1" lang="en-US" altLang="ja-JP" sz="2400" dirty="0"/>
              </a:p>
              <a:p>
                <a:endParaRPr lang="en-US" altLang="ja-JP" sz="14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en-US" altLang="ja-JP" dirty="0"/>
                  <a:t>,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ortho</m:t>
                        </m:r>
                      </m:sub>
                    </m:sSub>
                  </m:oMath>
                </a14:m>
                <a:r>
                  <a:rPr kumimoji="1" lang="en-US" altLang="ja-JP" dirty="0"/>
                  <a:t>,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pick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off</m:t>
                        </m:r>
                      </m:sub>
                    </m:sSub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そ</m:t>
                    </m:r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れぞれ</m:t>
                    </m:r>
                  </m:oMath>
                </a14:m>
                <a:r>
                  <a:rPr lang="ja-JP" altLang="en-US" dirty="0"/>
                  <a:t>全</a:t>
                </a:r>
                <a:r>
                  <a:rPr lang="en-US" altLang="ja-JP" dirty="0"/>
                  <a:t>Ps</a:t>
                </a:r>
                <a:r>
                  <a:rPr lang="ja-JP" altLang="en-US" dirty="0"/>
                  <a:t>の数</a:t>
                </a:r>
                <a:r>
                  <a:rPr lang="en-US" altLang="ja-JP" dirty="0"/>
                  <a:t>,o-Ps</a:t>
                </a:r>
                <a:r>
                  <a:rPr lang="ja-JP" altLang="en-US" dirty="0"/>
                  <a:t>として崩壊した数</a:t>
                </a:r>
                <a:r>
                  <a:rPr lang="en-US" altLang="ja-JP" dirty="0"/>
                  <a:t>,pick-off</a:t>
                </a:r>
                <a:r>
                  <a:rPr lang="ja-JP" altLang="en-US" dirty="0"/>
                  <a:t>反応で崩壊した数</a:t>
                </a:r>
                <a:endParaRPr lang="en-US" altLang="ja-JP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ortho</m:t>
                        </m:r>
                      </m:sub>
                    </m:sSub>
                  </m:oMath>
                </a14:m>
                <a:r>
                  <a:rPr kumimoji="1" lang="en-US" altLang="ja-JP" dirty="0"/>
                  <a:t>,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pick</m:t>
                        </m:r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off</m:t>
                        </m:r>
                      </m:sub>
                    </m:sSub>
                  </m:oMath>
                </a14:m>
                <a:r>
                  <a:rPr kumimoji="1" lang="ja-JP" altLang="en-US" dirty="0"/>
                  <a:t>は</a:t>
                </a:r>
                <a:r>
                  <a:rPr kumimoji="1" lang="en-US" altLang="ja-JP" dirty="0" err="1"/>
                  <a:t>ortho,pick</a:t>
                </a:r>
                <a:r>
                  <a:rPr kumimoji="1" lang="en-US" altLang="ja-JP" dirty="0"/>
                  <a:t>-off</a:t>
                </a:r>
                <a:r>
                  <a:rPr kumimoji="1" lang="ja-JP" altLang="en-US" dirty="0"/>
                  <a:t>の崩壊幅</a:t>
                </a:r>
                <a:endParaRPr kumimoji="1" lang="en-US" altLang="ja-JP" dirty="0"/>
              </a:p>
              <a:p>
                <a:endParaRPr lang="en-US" altLang="ja-JP" sz="2000" dirty="0"/>
              </a:p>
              <a:p>
                <a:endParaRPr lang="en-US" altLang="ja-JP" sz="20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26C4D1D-8A99-4E0D-B3AA-C6DDC7CCF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31" y="2099094"/>
                <a:ext cx="9328769" cy="4027641"/>
              </a:xfrm>
              <a:prstGeom prst="rect">
                <a:avLst/>
              </a:prstGeom>
              <a:blipFill>
                <a:blip r:embed="rId2"/>
                <a:stretch>
                  <a:fillRect l="-980" t="-12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5026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B9704F-C7C2-4C23-A94C-F661D289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MS PGothic"/>
                <a:ea typeface="游ゴシック Light"/>
              </a:rPr>
              <a:t>Pick-off</a:t>
            </a:r>
            <a:r>
              <a:rPr kumimoji="1" lang="ja-JP" altLang="en-US" dirty="0">
                <a:latin typeface="MS PGothic"/>
                <a:ea typeface="MS PGothic"/>
              </a:rPr>
              <a:t>補正理論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3FF4EB2-4064-449B-9DEB-13F91C9529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3268"/>
                <a:ext cx="10515600" cy="4572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i="1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ja-JP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ortho</m:t>
                              </m:r>
                            </m:sub>
                          </m:sSub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と</m:t>
                      </m:r>
                      <m:r>
                        <a:rPr kumimoji="1" lang="ja-JP" altLang="en-US" i="1" dirty="0">
                          <a:latin typeface="Cambria Math" panose="02040503050406030204" pitchFamily="18" charset="0"/>
                        </a:rPr>
                        <m:t>おく</m:t>
                      </m:r>
                    </m:oMath>
                  </m:oMathPara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この</a:t>
                </a:r>
                <a:r>
                  <a:rPr lang="en-US" altLang="ja-JP" dirty="0"/>
                  <a:t>f(t)</a:t>
                </a:r>
                <a:r>
                  <a:rPr lang="ja-JP" altLang="en-US" dirty="0"/>
                  <a:t>を</a:t>
                </a:r>
                <a:r>
                  <a:rPr lang="en-US" altLang="ja-JP" dirty="0"/>
                  <a:t>pick-off</a:t>
                </a:r>
                <a:r>
                  <a:rPr lang="ja-JP" altLang="en-US" dirty="0"/>
                  <a:t>補正関数という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ja-JP" altLang="en-US" dirty="0"/>
                  <a:t>すると</a:t>
                </a:r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altLang="ja-JP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ortho</m:t>
                          </m:r>
                        </m:sub>
                      </m:sSub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解くと</a:t>
                </a:r>
                <a:endParaRPr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𝑜𝑟𝑡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3FF4EB2-4064-449B-9DEB-13F91C952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3268"/>
                <a:ext cx="10515600" cy="4572000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467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AC5F05-2E3A-4450-BC9B-206C0BA2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MS PGothic"/>
                <a:ea typeface="游ゴシック Light"/>
              </a:rPr>
              <a:t>pick-off</a:t>
            </a:r>
            <a:r>
              <a:rPr kumimoji="1" lang="ja-JP" altLang="en-US" dirty="0">
                <a:latin typeface="MS PGothic"/>
                <a:ea typeface="MS PGothic"/>
              </a:rPr>
              <a:t>補正理論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47B5A89-AB6B-4E5B-A5F2-36190C4664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dirty="0"/>
                  <a:t>あとは微分してやって</a:t>
                </a:r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＝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𝑜𝑟𝑡h𝑜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𝑜𝑟𝑡h𝑜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この左辺こそ寿命曲線なので</a:t>
                </a:r>
                <a:endParaRPr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ja-JP" b="0" dirty="0"/>
              </a:p>
              <a:p>
                <a:pPr marL="0" indent="0">
                  <a:buNone/>
                </a:pPr>
                <a:r>
                  <a:rPr lang="ja-JP" altLang="en-US" dirty="0"/>
                  <a:t>で</a:t>
                </a:r>
                <a:r>
                  <a:rPr lang="en-US" altLang="ja-JP" dirty="0"/>
                  <a:t>fit</a:t>
                </a:r>
                <a:r>
                  <a:rPr lang="ja-JP" altLang="en-US" dirty="0"/>
                  <a:t>してやれば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が</m:t>
                    </m:r>
                  </m:oMath>
                </a14:m>
                <a:r>
                  <a:rPr kumimoji="1" lang="ja-JP" altLang="en-US" dirty="0"/>
                  <a:t>求めるべき寿命である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47B5A89-AB6B-4E5B-A5F2-36190C4664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1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7E65C6-B1C0-432C-8BB2-034EC570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目的</a:t>
            </a:r>
            <a:endParaRPr lang="ja-JP" altLang="en-US" dirty="0">
              <a:latin typeface="MS PGothic"/>
              <a:ea typeface="MS PGothic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E10E84-57B0-4A56-800B-CAF33AABD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ja-JP" altLang="en-US" sz="3600" dirty="0">
                <a:latin typeface="MS PGothic"/>
                <a:ea typeface="MS PGothic"/>
              </a:rPr>
              <a:t>去年の</a:t>
            </a:r>
            <a:r>
              <a:rPr lang="en-US" altLang="ja-JP" sz="3600" dirty="0">
                <a:latin typeface="MS PGothic"/>
                <a:ea typeface="游ゴシック"/>
              </a:rPr>
              <a:t>p1</a:t>
            </a:r>
            <a:r>
              <a:rPr lang="ja-JP" altLang="en-US" sz="3600" dirty="0">
                <a:latin typeface="MS PGothic"/>
                <a:ea typeface="MS PGothic"/>
              </a:rPr>
              <a:t>でほぼ正確にオルソポジトロニウム</a:t>
            </a:r>
            <a:endParaRPr lang="en-US" altLang="ja-JP" sz="3600">
              <a:latin typeface="MS PGothic"/>
              <a:ea typeface="MS PGothic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MS PGothic"/>
                <a:ea typeface="MS PGothic"/>
              </a:rPr>
              <a:t>の寿命が測定された</a:t>
            </a:r>
            <a:endParaRPr lang="en-US" altLang="ja-JP" sz="3600">
              <a:latin typeface="MS PGothic"/>
              <a:ea typeface="MS PGothic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MS PGothic"/>
                <a:ea typeface="MS PGothic"/>
              </a:rPr>
              <a:t>しかし、量子振動は見ることができなかった</a:t>
            </a:r>
            <a:endParaRPr lang="en-US" altLang="ja-JP" sz="3600">
              <a:latin typeface="MS PGothic"/>
              <a:ea typeface="MS PGothic"/>
            </a:endParaRPr>
          </a:p>
          <a:p>
            <a:endParaRPr lang="en-US" altLang="ja-JP" sz="3600" dirty="0">
              <a:latin typeface="MS PGothic"/>
              <a:ea typeface="游ゴシック"/>
            </a:endParaRPr>
          </a:p>
          <a:p>
            <a:endParaRPr lang="en-US" altLang="ja-JP" dirty="0">
              <a:latin typeface="MS PGothic"/>
              <a:ea typeface="游ゴシック"/>
            </a:endParaRPr>
          </a:p>
          <a:p>
            <a:endParaRPr lang="en-US" altLang="ja-JP" dirty="0">
              <a:latin typeface="MS PGothic"/>
              <a:ea typeface="游ゴシック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MS PGothic"/>
                <a:ea typeface="MS PGothic"/>
              </a:rPr>
              <a:t>今年こそは量子振動を見たい</a:t>
            </a:r>
            <a:endParaRPr lang="en-US" altLang="ja-JP" sz="3600">
              <a:latin typeface="MS PGothic"/>
              <a:ea typeface="MS PGothic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9B10F583-0AA8-4ED0-90D8-5849BC6996BD}"/>
              </a:ext>
            </a:extLst>
          </p:cNvPr>
          <p:cNvSpPr/>
          <p:nvPr/>
        </p:nvSpPr>
        <p:spPr>
          <a:xfrm>
            <a:off x="5173980" y="3847353"/>
            <a:ext cx="1844040" cy="975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384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1A268-34E3-4D8D-8F78-7FC6E09A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MS PGothic"/>
                <a:ea typeface="游ゴシック Light"/>
              </a:rPr>
              <a:t>pick-off</a:t>
            </a:r>
            <a:r>
              <a:rPr kumimoji="1" lang="ja-JP" altLang="en-US" dirty="0">
                <a:latin typeface="MS PGothic"/>
                <a:ea typeface="MS PGothic"/>
              </a:rPr>
              <a:t>補正関数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1470E3-FBAF-4749-B4D4-8A7EBC82A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altLang="ja-JP" sz="4400" dirty="0">
                <a:latin typeface="MS PGothic"/>
                <a:ea typeface="游ゴシック"/>
              </a:rPr>
              <a:t>f</a:t>
            </a:r>
            <a:r>
              <a:rPr kumimoji="1" lang="en-US" altLang="ja-JP" sz="4400" dirty="0">
                <a:latin typeface="MS PGothic"/>
                <a:ea typeface="游ゴシック"/>
              </a:rPr>
              <a:t>(t)</a:t>
            </a:r>
            <a:r>
              <a:rPr kumimoji="1" lang="ja-JP" altLang="en-US" sz="4400" dirty="0">
                <a:latin typeface="MS PGothic"/>
                <a:ea typeface="MS PGothic"/>
              </a:rPr>
              <a:t>は</a:t>
            </a:r>
            <a:r>
              <a:rPr lang="ja-JP" altLang="en-US" sz="4400" dirty="0">
                <a:latin typeface="MS PGothic"/>
                <a:ea typeface="MS PGothic"/>
              </a:rPr>
              <a:t>理論的に求めるのは困難</a:t>
            </a:r>
            <a:endParaRPr lang="en-US" altLang="ja-JP" sz="4400">
              <a:latin typeface="MS PGothic"/>
              <a:ea typeface="MS PGothic"/>
            </a:endParaRPr>
          </a:p>
          <a:p>
            <a:pPr marL="0" indent="0" algn="ctr">
              <a:buNone/>
            </a:pPr>
            <a:endParaRPr lang="en-US" altLang="ja-JP" sz="4400" dirty="0">
              <a:latin typeface="MS PGothic"/>
              <a:ea typeface="游ゴシック"/>
            </a:endParaRPr>
          </a:p>
          <a:p>
            <a:pPr marL="0" indent="0" algn="ctr">
              <a:buNone/>
            </a:pPr>
            <a:endParaRPr lang="en-US" altLang="ja-JP" sz="4400" dirty="0">
              <a:latin typeface="MS PGothic"/>
              <a:ea typeface="游ゴシック"/>
            </a:endParaRPr>
          </a:p>
          <a:p>
            <a:pPr marL="0" indent="0" algn="ctr">
              <a:buNone/>
            </a:pPr>
            <a:r>
              <a:rPr lang="ja-JP" altLang="en-US" sz="4400" dirty="0">
                <a:latin typeface="MS PGothic"/>
                <a:ea typeface="MS PGothic"/>
              </a:rPr>
              <a:t>実験結果から求める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FB5221FF-2583-4A05-A83C-6319D2C575D5}"/>
              </a:ext>
            </a:extLst>
          </p:cNvPr>
          <p:cNvSpPr/>
          <p:nvPr/>
        </p:nvSpPr>
        <p:spPr>
          <a:xfrm>
            <a:off x="5381812" y="2796988"/>
            <a:ext cx="1428376" cy="908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769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7B19E3B-C497-4216-A23F-B598D123A2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89485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i="1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ja-JP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ja-JP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ortho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pick</m:t>
                                  </m:r>
                                  <m: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off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dN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pick</m:t>
                                  </m:r>
                                  <m: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off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den>
                      </m:f>
                      <m:r>
                        <a:rPr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ja-JP" dirty="0"/>
                  <a:t>ΔN</a:t>
                </a:r>
                <a:r>
                  <a:rPr lang="ja-JP" altLang="en-US" dirty="0"/>
                  <a:t>はある有限時間でのイベント数</a:t>
                </a: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sz="3200" baseline="-25000" dirty="0"/>
              </a:p>
              <a:p>
                <a:pPr marL="0" indent="0">
                  <a:buNone/>
                </a:pPr>
                <a:r>
                  <a:rPr kumimoji="1" lang="ja-JP" altLang="en-US" sz="3200" baseline="-25000" dirty="0"/>
                  <a:t>ここで</a:t>
                </a:r>
                <a:r>
                  <a:rPr lang="en-US" altLang="ja-JP" sz="3200" baseline="-25000" dirty="0"/>
                  <a:t>511keV</a:t>
                </a:r>
                <a:r>
                  <a:rPr lang="ja-JP" altLang="en-US" sz="3200" baseline="-25000" dirty="0"/>
                  <a:t>のものは</a:t>
                </a:r>
                <a:r>
                  <a:rPr lang="en-US" altLang="ja-JP" sz="3200" baseline="-25000" dirty="0"/>
                  <a:t>p-Ps</a:t>
                </a:r>
                <a:r>
                  <a:rPr lang="ja-JP" altLang="en-US" sz="3200" baseline="-25000" dirty="0"/>
                  <a:t>と</a:t>
                </a:r>
                <a:r>
                  <a:rPr lang="en-US" altLang="ja-JP" sz="3200" baseline="-25000" dirty="0"/>
                  <a:t>pick-off</a:t>
                </a:r>
                <a:r>
                  <a:rPr lang="ja-JP" altLang="en-US" sz="3200" baseline="-25000" dirty="0"/>
                  <a:t>の光電効果のものしかないとする</a:t>
                </a:r>
                <a:endParaRPr kumimoji="1" lang="en-US" altLang="ja-JP" sz="3200" baseline="-250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7B19E3B-C497-4216-A23F-B598D123A2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894858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A13D7C83-BC00-414F-A4BC-AA9F4227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pick-off</a:t>
            </a:r>
            <a:r>
              <a:rPr lang="ja-JP" altLang="en-US" dirty="0">
                <a:latin typeface="MS PGothic"/>
                <a:ea typeface="MS PGothic"/>
              </a:rPr>
              <a:t>補正関数</a:t>
            </a:r>
            <a:endParaRPr kumimoji="1" lang="ja-JP" altLang="en-US" dirty="0">
              <a:latin typeface="MS PGothic"/>
              <a:ea typeface="MS PGothic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993137F8-559C-4C75-B55F-C416BB130C0C}"/>
              </a:ext>
            </a:extLst>
          </p:cNvPr>
          <p:cNvCxnSpPr>
            <a:cxnSpLocks/>
          </p:cNvCxnSpPr>
          <p:nvPr/>
        </p:nvCxnSpPr>
        <p:spPr>
          <a:xfrm flipV="1">
            <a:off x="2147778" y="4309035"/>
            <a:ext cx="0" cy="20977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A15563D-85A5-4AE8-BE9D-A82E5A939540}"/>
              </a:ext>
            </a:extLst>
          </p:cNvPr>
          <p:cNvCxnSpPr>
            <a:cxnSpLocks/>
          </p:cNvCxnSpPr>
          <p:nvPr/>
        </p:nvCxnSpPr>
        <p:spPr>
          <a:xfrm flipV="1">
            <a:off x="2147778" y="6406777"/>
            <a:ext cx="326653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4B4FBA29-34C2-4820-9148-811B6030895F}"/>
              </a:ext>
            </a:extLst>
          </p:cNvPr>
          <p:cNvSpPr/>
          <p:nvPr/>
        </p:nvSpPr>
        <p:spPr>
          <a:xfrm>
            <a:off x="2151491" y="4495050"/>
            <a:ext cx="2047765" cy="1962358"/>
          </a:xfrm>
          <a:custGeom>
            <a:avLst/>
            <a:gdLst>
              <a:gd name="connsiteX0" fmla="*/ 0 w 2047765"/>
              <a:gd name="connsiteY0" fmla="*/ 1903712 h 1962358"/>
              <a:gd name="connsiteX1" fmla="*/ 517585 w 2047765"/>
              <a:gd name="connsiteY1" fmla="*/ 1305614 h 1962358"/>
              <a:gd name="connsiteX2" fmla="*/ 1564256 w 2047765"/>
              <a:gd name="connsiteY2" fmla="*/ 1863455 h 1962358"/>
              <a:gd name="connsiteX3" fmla="*/ 1892060 w 2047765"/>
              <a:gd name="connsiteY3" fmla="*/ 150 h 1962358"/>
              <a:gd name="connsiteX4" fmla="*/ 2030083 w 2047765"/>
              <a:gd name="connsiteY4" fmla="*/ 1759938 h 1962358"/>
              <a:gd name="connsiteX5" fmla="*/ 2041585 w 2047765"/>
              <a:gd name="connsiteY5" fmla="*/ 1851953 h 196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65" h="1962358">
                <a:moveTo>
                  <a:pt x="0" y="1903712"/>
                </a:moveTo>
                <a:cubicBezTo>
                  <a:pt x="128438" y="1608018"/>
                  <a:pt x="256876" y="1312324"/>
                  <a:pt x="517585" y="1305614"/>
                </a:cubicBezTo>
                <a:cubicBezTo>
                  <a:pt x="778294" y="1298904"/>
                  <a:pt x="1335177" y="2081032"/>
                  <a:pt x="1564256" y="1863455"/>
                </a:cubicBezTo>
                <a:cubicBezTo>
                  <a:pt x="1793335" y="1645878"/>
                  <a:pt x="1814422" y="17403"/>
                  <a:pt x="1892060" y="150"/>
                </a:cubicBezTo>
                <a:cubicBezTo>
                  <a:pt x="1969698" y="-17103"/>
                  <a:pt x="2005162" y="1451304"/>
                  <a:pt x="2030083" y="1759938"/>
                </a:cubicBezTo>
                <a:cubicBezTo>
                  <a:pt x="2055004" y="2068572"/>
                  <a:pt x="2048294" y="1960262"/>
                  <a:pt x="2041585" y="18519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6365941-76DF-4468-BEAC-C523C6FBA7CC}"/>
              </a:ext>
            </a:extLst>
          </p:cNvPr>
          <p:cNvCxnSpPr/>
          <p:nvPr/>
        </p:nvCxnSpPr>
        <p:spPr>
          <a:xfrm>
            <a:off x="4064776" y="6345921"/>
            <a:ext cx="0" cy="1334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77BDE-6591-4E38-8AC9-81F4CB524597}"/>
              </a:ext>
            </a:extLst>
          </p:cNvPr>
          <p:cNvCxnSpPr>
            <a:cxnSpLocks/>
          </p:cNvCxnSpPr>
          <p:nvPr/>
        </p:nvCxnSpPr>
        <p:spPr>
          <a:xfrm>
            <a:off x="4064776" y="4312843"/>
            <a:ext cx="1" cy="214216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CA248D-D90D-4175-8FF8-99D920F2C1B7}"/>
              </a:ext>
            </a:extLst>
          </p:cNvPr>
          <p:cNvSpPr txBox="1"/>
          <p:nvPr/>
        </p:nvSpPr>
        <p:spPr>
          <a:xfrm>
            <a:off x="3692293" y="6471836"/>
            <a:ext cx="148755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dirty="0">
                <a:latin typeface="MS PGothic"/>
                <a:ea typeface="游ゴシック"/>
              </a:rPr>
              <a:t>511keV</a:t>
            </a:r>
            <a:endParaRPr kumimoji="1" lang="ja-JP" altLang="en-US" dirty="0">
              <a:latin typeface="MS PGothic"/>
              <a:ea typeface="游ゴシック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79B98871-EE8B-46AD-8160-2A54C6B17117}"/>
              </a:ext>
            </a:extLst>
          </p:cNvPr>
          <p:cNvCxnSpPr>
            <a:cxnSpLocks/>
          </p:cNvCxnSpPr>
          <p:nvPr/>
        </p:nvCxnSpPr>
        <p:spPr>
          <a:xfrm flipH="1">
            <a:off x="2147778" y="4534494"/>
            <a:ext cx="311413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38E7955-7CD9-4AED-BEDE-AD5E18DCA0DC}"/>
              </a:ext>
            </a:extLst>
          </p:cNvPr>
          <p:cNvSpPr txBox="1"/>
          <p:nvPr/>
        </p:nvSpPr>
        <p:spPr>
          <a:xfrm>
            <a:off x="2307266" y="5061098"/>
            <a:ext cx="160373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ja-JP" dirty="0">
                <a:latin typeface="MS PGothic"/>
                <a:ea typeface="游ゴシック"/>
              </a:rPr>
              <a:t>o</a:t>
            </a:r>
            <a:r>
              <a:rPr lang="en-US" altLang="ja-JP" dirty="0">
                <a:latin typeface="MS PGothic"/>
                <a:ea typeface="游ゴシック"/>
              </a:rPr>
              <a:t>-Ps</a:t>
            </a:r>
            <a:r>
              <a:rPr lang="ja-JP" altLang="en-US" dirty="0">
                <a:latin typeface="MS PGothic"/>
                <a:ea typeface="MS PGothic"/>
              </a:rPr>
              <a:t>はここに</a:t>
            </a:r>
            <a:endParaRPr lang="en-US" altLang="ja-JP">
              <a:latin typeface="MS PGothic"/>
              <a:ea typeface="MS PGothic"/>
            </a:endParaRPr>
          </a:p>
          <a:p>
            <a:r>
              <a:rPr lang="ja-JP" altLang="en-US" dirty="0">
                <a:latin typeface="MS PGothic"/>
                <a:ea typeface="MS PGothic"/>
              </a:rPr>
              <a:t>しかいない</a:t>
            </a:r>
            <a:endParaRPr lang="en-US" altLang="ja-JP">
              <a:latin typeface="MS PGothic"/>
              <a:ea typeface="MS PGothic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D004477-FCD9-45CA-9770-83A276DDE2FA}"/>
              </a:ext>
            </a:extLst>
          </p:cNvPr>
          <p:cNvCxnSpPr/>
          <p:nvPr/>
        </p:nvCxnSpPr>
        <p:spPr>
          <a:xfrm>
            <a:off x="2945219" y="5645888"/>
            <a:ext cx="0" cy="2498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B9F503-78BA-44F4-AC81-C1B7022F531E}"/>
              </a:ext>
            </a:extLst>
          </p:cNvPr>
          <p:cNvSpPr txBox="1"/>
          <p:nvPr/>
        </p:nvSpPr>
        <p:spPr>
          <a:xfrm>
            <a:off x="1296287" y="4350467"/>
            <a:ext cx="145133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dirty="0">
                <a:latin typeface="MS PGothic"/>
                <a:ea typeface="游ゴシック"/>
              </a:rPr>
              <a:t>p</a:t>
            </a:r>
            <a:r>
              <a:rPr kumimoji="1" lang="en-US" altLang="ja-JP" dirty="0">
                <a:latin typeface="MS PGothic"/>
                <a:ea typeface="游ゴシック"/>
              </a:rPr>
              <a:t>eak(t)</a:t>
            </a:r>
            <a:endParaRPr lang="ja-JP" altLang="en-US">
              <a:latin typeface="MS PGothic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353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30B6DC-EF87-44D7-85F1-30D95EF6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</a:t>
            </a:r>
            <a:r>
              <a:rPr kumimoji="1" lang="en-US" altLang="ja-JP" dirty="0">
                <a:latin typeface="MS PGothic"/>
                <a:ea typeface="游ゴシック Light"/>
              </a:rPr>
              <a:t>ick-off</a:t>
            </a:r>
            <a:r>
              <a:rPr kumimoji="1" lang="ja-JP" altLang="en-US" dirty="0">
                <a:latin typeface="MS PGothic"/>
                <a:ea typeface="MS PGothic"/>
              </a:rPr>
              <a:t>補正関数</a:t>
            </a: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E2B182FB-6FA9-4034-BD12-68397D6A17DB}"/>
              </a:ext>
            </a:extLst>
          </p:cNvPr>
          <p:cNvGrpSpPr/>
          <p:nvPr/>
        </p:nvGrpSpPr>
        <p:grpSpPr>
          <a:xfrm>
            <a:off x="1248323" y="2458067"/>
            <a:ext cx="8714570" cy="2626133"/>
            <a:chOff x="1082005" y="2446238"/>
            <a:chExt cx="8714570" cy="2626133"/>
          </a:xfrm>
        </p:grpSpPr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BE0144E7-F5CA-42A5-B677-1712C5A070D1}"/>
                </a:ext>
              </a:extLst>
            </p:cNvPr>
            <p:cNvSpPr/>
            <p:nvPr/>
          </p:nvSpPr>
          <p:spPr>
            <a:xfrm>
              <a:off x="7509681" y="3127991"/>
              <a:ext cx="569794" cy="1542955"/>
            </a:xfrm>
            <a:custGeom>
              <a:avLst/>
              <a:gdLst>
                <a:gd name="connsiteX0" fmla="*/ 0 w 569794"/>
                <a:gd name="connsiteY0" fmla="*/ 1532719 h 1542955"/>
                <a:gd name="connsiteX1" fmla="*/ 71650 w 569794"/>
                <a:gd name="connsiteY1" fmla="*/ 1498600 h 1542955"/>
                <a:gd name="connsiteX2" fmla="*/ 139889 w 569794"/>
                <a:gd name="connsiteY2" fmla="*/ 1444009 h 1542955"/>
                <a:gd name="connsiteX3" fmla="*/ 170597 w 569794"/>
                <a:gd name="connsiteY3" fmla="*/ 1375770 h 1542955"/>
                <a:gd name="connsiteX4" fmla="*/ 228600 w 569794"/>
                <a:gd name="connsiteY4" fmla="*/ 1198349 h 1542955"/>
                <a:gd name="connsiteX5" fmla="*/ 279779 w 569794"/>
                <a:gd name="connsiteY5" fmla="*/ 925394 h 1542955"/>
                <a:gd name="connsiteX6" fmla="*/ 330958 w 569794"/>
                <a:gd name="connsiteY6" fmla="*/ 546669 h 1542955"/>
                <a:gd name="connsiteX7" fmla="*/ 365077 w 569794"/>
                <a:gd name="connsiteY7" fmla="*/ 198651 h 1542955"/>
                <a:gd name="connsiteX8" fmla="*/ 402609 w 569794"/>
                <a:gd name="connsiteY8" fmla="*/ 45113 h 1542955"/>
                <a:gd name="connsiteX9" fmla="*/ 416256 w 569794"/>
                <a:gd name="connsiteY9" fmla="*/ 7582 h 1542955"/>
                <a:gd name="connsiteX10" fmla="*/ 423080 w 569794"/>
                <a:gd name="connsiteY10" fmla="*/ 7582 h 1542955"/>
                <a:gd name="connsiteX11" fmla="*/ 433316 w 569794"/>
                <a:gd name="connsiteY11" fmla="*/ 7582 h 1542955"/>
                <a:gd name="connsiteX12" fmla="*/ 470847 w 569794"/>
                <a:gd name="connsiteY12" fmla="*/ 109940 h 1542955"/>
                <a:gd name="connsiteX13" fmla="*/ 481083 w 569794"/>
                <a:gd name="connsiteY13" fmla="*/ 297597 h 1542955"/>
                <a:gd name="connsiteX14" fmla="*/ 508379 w 569794"/>
                <a:gd name="connsiteY14" fmla="*/ 485254 h 1542955"/>
                <a:gd name="connsiteX15" fmla="*/ 569794 w 569794"/>
                <a:gd name="connsiteY15" fmla="*/ 1542955 h 154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9794" h="1542955">
                  <a:moveTo>
                    <a:pt x="0" y="1532719"/>
                  </a:moveTo>
                  <a:cubicBezTo>
                    <a:pt x="24167" y="1523052"/>
                    <a:pt x="48335" y="1513385"/>
                    <a:pt x="71650" y="1498600"/>
                  </a:cubicBezTo>
                  <a:cubicBezTo>
                    <a:pt x="94965" y="1483815"/>
                    <a:pt x="123398" y="1464481"/>
                    <a:pt x="139889" y="1444009"/>
                  </a:cubicBezTo>
                  <a:cubicBezTo>
                    <a:pt x="156380" y="1423537"/>
                    <a:pt x="155812" y="1416713"/>
                    <a:pt x="170597" y="1375770"/>
                  </a:cubicBezTo>
                  <a:cubicBezTo>
                    <a:pt x="185382" y="1334827"/>
                    <a:pt x="210403" y="1273412"/>
                    <a:pt x="228600" y="1198349"/>
                  </a:cubicBezTo>
                  <a:cubicBezTo>
                    <a:pt x="246797" y="1123286"/>
                    <a:pt x="262719" y="1034007"/>
                    <a:pt x="279779" y="925394"/>
                  </a:cubicBezTo>
                  <a:cubicBezTo>
                    <a:pt x="296839" y="816781"/>
                    <a:pt x="316742" y="667793"/>
                    <a:pt x="330958" y="546669"/>
                  </a:cubicBezTo>
                  <a:cubicBezTo>
                    <a:pt x="345174" y="425545"/>
                    <a:pt x="353135" y="282244"/>
                    <a:pt x="365077" y="198651"/>
                  </a:cubicBezTo>
                  <a:cubicBezTo>
                    <a:pt x="377019" y="115058"/>
                    <a:pt x="394079" y="76958"/>
                    <a:pt x="402609" y="45113"/>
                  </a:cubicBezTo>
                  <a:cubicBezTo>
                    <a:pt x="411139" y="13268"/>
                    <a:pt x="416256" y="7582"/>
                    <a:pt x="416256" y="7582"/>
                  </a:cubicBezTo>
                  <a:cubicBezTo>
                    <a:pt x="419668" y="1327"/>
                    <a:pt x="423080" y="7582"/>
                    <a:pt x="423080" y="7582"/>
                  </a:cubicBezTo>
                  <a:cubicBezTo>
                    <a:pt x="425923" y="7582"/>
                    <a:pt x="425355" y="-9478"/>
                    <a:pt x="433316" y="7582"/>
                  </a:cubicBezTo>
                  <a:cubicBezTo>
                    <a:pt x="441277" y="24642"/>
                    <a:pt x="462886" y="61604"/>
                    <a:pt x="470847" y="109940"/>
                  </a:cubicBezTo>
                  <a:cubicBezTo>
                    <a:pt x="478808" y="158276"/>
                    <a:pt x="474828" y="235045"/>
                    <a:pt x="481083" y="297597"/>
                  </a:cubicBezTo>
                  <a:cubicBezTo>
                    <a:pt x="487338" y="360149"/>
                    <a:pt x="493594" y="277694"/>
                    <a:pt x="508379" y="485254"/>
                  </a:cubicBezTo>
                  <a:cubicBezTo>
                    <a:pt x="523164" y="692814"/>
                    <a:pt x="546479" y="1117884"/>
                    <a:pt x="569794" y="15429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273B528-7567-4962-88FC-4B7228F49226}"/>
                </a:ext>
              </a:extLst>
            </p:cNvPr>
            <p:cNvGrpSpPr/>
            <p:nvPr/>
          </p:nvGrpSpPr>
          <p:grpSpPr>
            <a:xfrm>
              <a:off x="1082005" y="2446238"/>
              <a:ext cx="4158089" cy="2576553"/>
              <a:chOff x="2034266" y="1986186"/>
              <a:chExt cx="4158089" cy="2576553"/>
            </a:xfrm>
          </p:grpSpPr>
          <p:cxnSp>
            <p:nvCxnSpPr>
              <p:cNvPr id="4" name="直線矢印コネクタ 3">
                <a:extLst>
                  <a:ext uri="{FF2B5EF4-FFF2-40B4-BE49-F238E27FC236}">
                    <a16:creationId xmlns:a16="http://schemas.microsoft.com/office/drawing/2014/main" id="{7C902DC4-5FEF-4F33-B22D-F7762195A9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4694" y="2030606"/>
                <a:ext cx="0" cy="209774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フリーフォーム: 図形 5">
                <a:extLst>
                  <a:ext uri="{FF2B5EF4-FFF2-40B4-BE49-F238E27FC236}">
                    <a16:creationId xmlns:a16="http://schemas.microsoft.com/office/drawing/2014/main" id="{D3D8B0A3-7DF1-4957-AD45-508DE0B9BEFA}"/>
                  </a:ext>
                </a:extLst>
              </p:cNvPr>
              <p:cNvSpPr/>
              <p:nvPr/>
            </p:nvSpPr>
            <p:spPr>
              <a:xfrm>
                <a:off x="2937698" y="2235912"/>
                <a:ext cx="2047765" cy="1962358"/>
              </a:xfrm>
              <a:custGeom>
                <a:avLst/>
                <a:gdLst>
                  <a:gd name="connsiteX0" fmla="*/ 0 w 2047765"/>
                  <a:gd name="connsiteY0" fmla="*/ 1903712 h 1962358"/>
                  <a:gd name="connsiteX1" fmla="*/ 517585 w 2047765"/>
                  <a:gd name="connsiteY1" fmla="*/ 1305614 h 1962358"/>
                  <a:gd name="connsiteX2" fmla="*/ 1564256 w 2047765"/>
                  <a:gd name="connsiteY2" fmla="*/ 1863455 h 1962358"/>
                  <a:gd name="connsiteX3" fmla="*/ 1892060 w 2047765"/>
                  <a:gd name="connsiteY3" fmla="*/ 150 h 1962358"/>
                  <a:gd name="connsiteX4" fmla="*/ 2030083 w 2047765"/>
                  <a:gd name="connsiteY4" fmla="*/ 1759938 h 1962358"/>
                  <a:gd name="connsiteX5" fmla="*/ 2041585 w 2047765"/>
                  <a:gd name="connsiteY5" fmla="*/ 1851953 h 196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765" h="1962358">
                    <a:moveTo>
                      <a:pt x="0" y="1903712"/>
                    </a:moveTo>
                    <a:cubicBezTo>
                      <a:pt x="128438" y="1608018"/>
                      <a:pt x="256876" y="1312324"/>
                      <a:pt x="517585" y="1305614"/>
                    </a:cubicBezTo>
                    <a:cubicBezTo>
                      <a:pt x="778294" y="1298904"/>
                      <a:pt x="1335177" y="2081032"/>
                      <a:pt x="1564256" y="1863455"/>
                    </a:cubicBezTo>
                    <a:cubicBezTo>
                      <a:pt x="1793335" y="1645878"/>
                      <a:pt x="1814422" y="17403"/>
                      <a:pt x="1892060" y="150"/>
                    </a:cubicBezTo>
                    <a:cubicBezTo>
                      <a:pt x="1969698" y="-17103"/>
                      <a:pt x="2005162" y="1451304"/>
                      <a:pt x="2030083" y="1759938"/>
                    </a:cubicBezTo>
                    <a:cubicBezTo>
                      <a:pt x="2055004" y="2068572"/>
                      <a:pt x="2048294" y="1960262"/>
                      <a:pt x="2041585" y="1851953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EAC86C5E-3BCA-49B0-9F28-D317514009CE}"/>
                  </a:ext>
                </a:extLst>
              </p:cNvPr>
              <p:cNvCxnSpPr/>
              <p:nvPr/>
            </p:nvCxnSpPr>
            <p:spPr>
              <a:xfrm>
                <a:off x="4831692" y="4067492"/>
                <a:ext cx="0" cy="1334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F7AE0FAE-1183-4A95-AE5F-DB51B5117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692" y="1986186"/>
                <a:ext cx="1" cy="214216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0EB5686-3C2A-439F-AA96-D58F9E6C9D45}"/>
                  </a:ext>
                </a:extLst>
              </p:cNvPr>
              <p:cNvSpPr txBox="1"/>
              <p:nvPr/>
            </p:nvSpPr>
            <p:spPr>
              <a:xfrm>
                <a:off x="4459209" y="4193407"/>
                <a:ext cx="1487559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ja-JP" dirty="0">
                    <a:latin typeface="MS PGothic"/>
                    <a:ea typeface="游ゴシック"/>
                  </a:rPr>
                  <a:t>511keV</a:t>
                </a:r>
                <a:endParaRPr lang="ja-JP" altLang="en-US">
                  <a:latin typeface="MS PGothic"/>
                  <a:ea typeface="游ゴシック"/>
                </a:endParaRPr>
              </a:p>
            </p:txBody>
          </p: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C4DC4BDE-B75A-4337-8E3D-15028C3477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4694" y="2256065"/>
                <a:ext cx="311413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C5833886-5552-4620-BFB1-9122E79E77DC}"/>
                  </a:ext>
                </a:extLst>
              </p:cNvPr>
              <p:cNvSpPr txBox="1"/>
              <p:nvPr/>
            </p:nvSpPr>
            <p:spPr>
              <a:xfrm>
                <a:off x="2034266" y="2081684"/>
                <a:ext cx="1451339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ja-JP" dirty="0">
                    <a:latin typeface="MS PGothic"/>
                    <a:ea typeface="游ゴシック"/>
                  </a:rPr>
                  <a:t>p</a:t>
                </a:r>
                <a:r>
                  <a:rPr kumimoji="1" lang="en-US" altLang="ja-JP" dirty="0">
                    <a:latin typeface="MS PGothic"/>
                    <a:ea typeface="游ゴシック"/>
                  </a:rPr>
                  <a:t>eak(0)</a:t>
                </a:r>
                <a:endParaRPr lang="ja-JP" altLang="en-US">
                  <a:latin typeface="MS PGothic"/>
                  <a:ea typeface="游ゴシック"/>
                </a:endParaRPr>
              </a:p>
            </p:txBody>
          </p:sp>
          <p:cxnSp>
            <p:nvCxnSpPr>
              <p:cNvPr id="5" name="直線矢印コネクタ 4">
                <a:extLst>
                  <a:ext uri="{FF2B5EF4-FFF2-40B4-BE49-F238E27FC236}">
                    <a16:creationId xmlns:a16="http://schemas.microsoft.com/office/drawing/2014/main" id="{6FE7EEF2-7EEE-4685-ADA9-FB96005C1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5819" y="4125938"/>
                <a:ext cx="3266536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8FEDF78-FA5C-4B93-B7F9-E0C3D57DB4C2}"/>
                </a:ext>
              </a:extLst>
            </p:cNvPr>
            <p:cNvGrpSpPr/>
            <p:nvPr/>
          </p:nvGrpSpPr>
          <p:grpSpPr>
            <a:xfrm>
              <a:off x="5144086" y="2495818"/>
              <a:ext cx="4142880" cy="2576553"/>
              <a:chOff x="2038350" y="1986186"/>
              <a:chExt cx="4142880" cy="2576553"/>
            </a:xfrm>
          </p:grpSpPr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5E677388-D132-4954-A8EB-8209ECE31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4694" y="2030606"/>
                <a:ext cx="0" cy="209774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5146D8DD-EA7B-4C24-84D9-45C2404D9B70}"/>
                  </a:ext>
                </a:extLst>
              </p:cNvPr>
              <p:cNvCxnSpPr/>
              <p:nvPr/>
            </p:nvCxnSpPr>
            <p:spPr>
              <a:xfrm>
                <a:off x="4831692" y="4067492"/>
                <a:ext cx="0" cy="1334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3542266E-87EA-4CEC-961E-B57AE0320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692" y="1986186"/>
                <a:ext cx="1" cy="214216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0F3628B7-DE52-4BF2-87CA-C9EAE11CCDA3}"/>
                  </a:ext>
                </a:extLst>
              </p:cNvPr>
              <p:cNvSpPr txBox="1"/>
              <p:nvPr/>
            </p:nvSpPr>
            <p:spPr>
              <a:xfrm>
                <a:off x="4459209" y="4193407"/>
                <a:ext cx="1487559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ja-JP" dirty="0">
                    <a:latin typeface="MS PGothic"/>
                    <a:ea typeface="游ゴシック"/>
                  </a:rPr>
                  <a:t>511keV</a:t>
                </a:r>
                <a:endParaRPr kumimoji="1" lang="ja-JP" altLang="en-US" dirty="0">
                  <a:latin typeface="MS PGothic"/>
                  <a:ea typeface="游ゴシック"/>
                </a:endParaRPr>
              </a:p>
            </p:txBody>
          </p: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60F69C26-7750-4EF2-8ADF-83F0C5875B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02142" y="2625396"/>
                <a:ext cx="311413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DAE7557-0C8D-458D-9E0C-72E21299292B}"/>
                  </a:ext>
                </a:extLst>
              </p:cNvPr>
              <p:cNvSpPr txBox="1"/>
              <p:nvPr/>
            </p:nvSpPr>
            <p:spPr>
              <a:xfrm>
                <a:off x="2038350" y="2413962"/>
                <a:ext cx="1451339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ja-JP" dirty="0">
                    <a:latin typeface="MS PGothic"/>
                    <a:ea typeface="游ゴシック"/>
                  </a:rPr>
                  <a:t>p</a:t>
                </a:r>
                <a:r>
                  <a:rPr kumimoji="1" lang="en-US" altLang="ja-JP" dirty="0">
                    <a:latin typeface="MS PGothic"/>
                    <a:ea typeface="游ゴシック"/>
                  </a:rPr>
                  <a:t>eak(t)</a:t>
                </a:r>
                <a:endParaRPr lang="ja-JP" altLang="en-US">
                  <a:latin typeface="MS PGothic"/>
                  <a:ea typeface="游ゴシック"/>
                </a:endParaRPr>
              </a:p>
            </p:txBody>
          </p: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F88CB6B9-5E81-43E1-B64F-B76545FA5425}"/>
                  </a:ext>
                </a:extLst>
              </p:cNvPr>
              <p:cNvSpPr/>
              <p:nvPr/>
            </p:nvSpPr>
            <p:spPr>
              <a:xfrm>
                <a:off x="2937698" y="2625396"/>
                <a:ext cx="2047765" cy="1572873"/>
              </a:xfrm>
              <a:custGeom>
                <a:avLst/>
                <a:gdLst>
                  <a:gd name="connsiteX0" fmla="*/ 0 w 2047765"/>
                  <a:gd name="connsiteY0" fmla="*/ 1903712 h 1962358"/>
                  <a:gd name="connsiteX1" fmla="*/ 517585 w 2047765"/>
                  <a:gd name="connsiteY1" fmla="*/ 1305614 h 1962358"/>
                  <a:gd name="connsiteX2" fmla="*/ 1564256 w 2047765"/>
                  <a:gd name="connsiteY2" fmla="*/ 1863455 h 1962358"/>
                  <a:gd name="connsiteX3" fmla="*/ 1892060 w 2047765"/>
                  <a:gd name="connsiteY3" fmla="*/ 150 h 1962358"/>
                  <a:gd name="connsiteX4" fmla="*/ 2030083 w 2047765"/>
                  <a:gd name="connsiteY4" fmla="*/ 1759938 h 1962358"/>
                  <a:gd name="connsiteX5" fmla="*/ 2041585 w 2047765"/>
                  <a:gd name="connsiteY5" fmla="*/ 1851953 h 196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765" h="1962358">
                    <a:moveTo>
                      <a:pt x="0" y="1903712"/>
                    </a:moveTo>
                    <a:cubicBezTo>
                      <a:pt x="128438" y="1608018"/>
                      <a:pt x="256876" y="1312324"/>
                      <a:pt x="517585" y="1305614"/>
                    </a:cubicBezTo>
                    <a:cubicBezTo>
                      <a:pt x="778294" y="1298904"/>
                      <a:pt x="1335177" y="2081032"/>
                      <a:pt x="1564256" y="1863455"/>
                    </a:cubicBezTo>
                    <a:cubicBezTo>
                      <a:pt x="1793335" y="1645878"/>
                      <a:pt x="1814422" y="17403"/>
                      <a:pt x="1892060" y="150"/>
                    </a:cubicBezTo>
                    <a:cubicBezTo>
                      <a:pt x="1969698" y="-17103"/>
                      <a:pt x="2005162" y="1451304"/>
                      <a:pt x="2030083" y="1759938"/>
                    </a:cubicBezTo>
                    <a:cubicBezTo>
                      <a:pt x="2055004" y="2068572"/>
                      <a:pt x="2048294" y="1960262"/>
                      <a:pt x="2041585" y="1851953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67B3C35F-406B-4F15-B77D-90E633C9F9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4694" y="4128348"/>
                <a:ext cx="3266536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3332D7C2-112E-41BA-AE2F-1825186080A6}"/>
                </a:ext>
              </a:extLst>
            </p:cNvPr>
            <p:cNvSpPr/>
            <p:nvPr/>
          </p:nvSpPr>
          <p:spPr>
            <a:xfrm>
              <a:off x="6032310" y="3998783"/>
              <a:ext cx="1450075" cy="658516"/>
            </a:xfrm>
            <a:custGeom>
              <a:avLst/>
              <a:gdLst>
                <a:gd name="connsiteX0" fmla="*/ 0 w 1450075"/>
                <a:gd name="connsiteY0" fmla="*/ 644868 h 658516"/>
                <a:gd name="connsiteX1" fmla="*/ 498144 w 1450075"/>
                <a:gd name="connsiteY1" fmla="*/ 11 h 658516"/>
                <a:gd name="connsiteX2" fmla="*/ 1450075 w 1450075"/>
                <a:gd name="connsiteY2" fmla="*/ 658516 h 65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0075" h="658516">
                  <a:moveTo>
                    <a:pt x="0" y="644868"/>
                  </a:moveTo>
                  <a:cubicBezTo>
                    <a:pt x="128232" y="321302"/>
                    <a:pt x="256465" y="-2264"/>
                    <a:pt x="498144" y="11"/>
                  </a:cubicBezTo>
                  <a:cubicBezTo>
                    <a:pt x="739823" y="2286"/>
                    <a:pt x="1094949" y="330401"/>
                    <a:pt x="1450075" y="6585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96540F68-AC5E-4C4A-B217-3FC48446F1E9}"/>
                </a:ext>
              </a:extLst>
            </p:cNvPr>
            <p:cNvCxnSpPr>
              <a:stCxn id="6" idx="3"/>
              <a:endCxn id="44" idx="11"/>
            </p:cNvCxnSpPr>
            <p:nvPr/>
          </p:nvCxnSpPr>
          <p:spPr>
            <a:xfrm>
              <a:off x="3877497" y="2696114"/>
              <a:ext cx="4065500" cy="43945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16DCDB2-2D2F-4FA0-AF5D-8C6BEB2253AA}"/>
                </a:ext>
              </a:extLst>
            </p:cNvPr>
            <p:cNvSpPr txBox="1"/>
            <p:nvPr/>
          </p:nvSpPr>
          <p:spPr>
            <a:xfrm>
              <a:off x="4947979" y="2462260"/>
              <a:ext cx="130054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ja-JP" altLang="en-US" dirty="0">
                  <a:solidFill>
                    <a:schemeClr val="accent2"/>
                  </a:solidFill>
                  <a:latin typeface="MS PGothic"/>
                  <a:ea typeface="MS PGothic"/>
                </a:rPr>
                <a:t>拡大縮小</a:t>
              </a:r>
              <a:endParaRPr lang="ja-JP" altLang="en-US" dirty="0">
                <a:solidFill>
                  <a:schemeClr val="accent2"/>
                </a:solidFill>
                <a:latin typeface="MS PGothic"/>
                <a:ea typeface="MS PGothic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4D57FBDE-0206-46B8-9233-B9A32E968E5F}"/>
                    </a:ext>
                  </a:extLst>
                </p:cNvPr>
                <p:cNvSpPr txBox="1"/>
                <p:nvPr/>
              </p:nvSpPr>
              <p:spPr>
                <a:xfrm>
                  <a:off x="7653698" y="3417779"/>
                  <a:ext cx="2142877" cy="407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pick</m:t>
                            </m:r>
                            <m: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off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4D57FBDE-0206-46B8-9233-B9A32E968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698" y="3417779"/>
                  <a:ext cx="2142877" cy="407869"/>
                </a:xfrm>
                <a:prstGeom prst="rect">
                  <a:avLst/>
                </a:prstGeom>
                <a:blipFill>
                  <a:blip r:embed="rId2"/>
                  <a:stretch>
                    <a:fillRect b="-59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CDB216FF-A14C-46E2-B4AB-2D850112A238}"/>
                    </a:ext>
                  </a:extLst>
                </p:cNvPr>
                <p:cNvSpPr txBox="1"/>
                <p:nvPr/>
              </p:nvSpPr>
              <p:spPr>
                <a:xfrm>
                  <a:off x="3606826" y="3322651"/>
                  <a:ext cx="2142877" cy="407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pick</m:t>
                            </m:r>
                            <m: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off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(0)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CDB216FF-A14C-46E2-B4AB-2D850112A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826" y="3322651"/>
                  <a:ext cx="2142877" cy="407869"/>
                </a:xfrm>
                <a:prstGeom prst="rect">
                  <a:avLst/>
                </a:prstGeom>
                <a:blipFill>
                  <a:blip r:embed="rId3"/>
                  <a:stretch>
                    <a:fillRect b="-59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59B9D03D-60B7-4814-B422-FBF00111164B}"/>
                    </a:ext>
                  </a:extLst>
                </p:cNvPr>
                <p:cNvSpPr txBox="1"/>
                <p:nvPr/>
              </p:nvSpPr>
              <p:spPr>
                <a:xfrm>
                  <a:off x="6444198" y="3641044"/>
                  <a:ext cx="5347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a:rPr lang="en-US" altLang="ja-JP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n-US" altLang="ja-JP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59B9D03D-60B7-4814-B422-FBF001111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198" y="3641044"/>
                  <a:ext cx="534731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43182"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A8A7643F-2289-42AC-A4FD-8BBB9A1E5F2B}"/>
                  </a:ext>
                </a:extLst>
              </p:cNvPr>
              <p:cNvSpPr txBox="1"/>
              <p:nvPr/>
            </p:nvSpPr>
            <p:spPr>
              <a:xfrm>
                <a:off x="2212048" y="5148300"/>
                <a:ext cx="5251125" cy="1138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pick</m:t>
                          </m:r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off</m:t>
                          </m:r>
                        </m:sub>
                      </m:sSub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pick</m:t>
                          </m:r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</a:rPr>
                            <m:t>off</m:t>
                          </m:r>
                        </m:sub>
                      </m:sSub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1" lang="en-US" altLang="ja-JP" dirty="0"/>
              </a:p>
              <a:p>
                <a:r>
                  <a:rPr kumimoji="1" lang="ja-JP" altLang="en-US" dirty="0"/>
                  <a:t>ただし</a:t>
                </a:r>
                <a:r>
                  <a:rPr kumimoji="1" lang="en-US" altLang="ja-JP" dirty="0"/>
                  <a:t>0s</a:t>
                </a:r>
                <a:r>
                  <a:rPr kumimoji="1" lang="ja-JP" altLang="en-US" dirty="0"/>
                  <a:t>の数は</a:t>
                </a:r>
                <a:r>
                  <a:rPr kumimoji="1" lang="en-US" altLang="ja-JP" dirty="0"/>
                  <a:t>p-Ps</a:t>
                </a:r>
                <a:r>
                  <a:rPr kumimoji="1" lang="ja-JP" altLang="en-US" dirty="0"/>
                  <a:t>の数</a:t>
                </a: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A8A7643F-2289-42AC-A4FD-8BBB9A1E5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48" y="5148300"/>
                <a:ext cx="5251125" cy="1138325"/>
              </a:xfrm>
              <a:prstGeom prst="rect">
                <a:avLst/>
              </a:prstGeom>
              <a:blipFill>
                <a:blip r:embed="rId5"/>
                <a:stretch>
                  <a:fillRect l="-1045" b="-80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F7156C3-C7CD-4758-92D1-3B10AA731415}"/>
              </a:ext>
            </a:extLst>
          </p:cNvPr>
          <p:cNvSpPr txBox="1"/>
          <p:nvPr/>
        </p:nvSpPr>
        <p:spPr>
          <a:xfrm>
            <a:off x="723153" y="1529976"/>
            <a:ext cx="93711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ja-JP" altLang="en-US" sz="2000" dirty="0">
                <a:latin typeface="MS PGothic"/>
                <a:ea typeface="MS PGothic"/>
              </a:rPr>
              <a:t>そして</a:t>
            </a:r>
            <a:r>
              <a:rPr kumimoji="1" lang="en-US" altLang="ja-JP" sz="2000" dirty="0">
                <a:latin typeface="MS PGothic"/>
                <a:ea typeface="游ゴシック"/>
              </a:rPr>
              <a:t>p-Ps</a:t>
            </a:r>
            <a:r>
              <a:rPr kumimoji="1" lang="ja-JP" altLang="en-US" sz="2000" dirty="0">
                <a:latin typeface="MS PGothic"/>
                <a:ea typeface="MS PGothic"/>
              </a:rPr>
              <a:t>の分布の形は</a:t>
            </a:r>
            <a:r>
              <a:rPr kumimoji="1" lang="en-US" altLang="ja-JP" sz="2000" dirty="0">
                <a:latin typeface="MS PGothic"/>
                <a:ea typeface="游ゴシック"/>
              </a:rPr>
              <a:t>pick-off</a:t>
            </a:r>
            <a:r>
              <a:rPr kumimoji="1" lang="ja-JP" altLang="en-US" sz="2000" dirty="0">
                <a:latin typeface="MS PGothic"/>
                <a:ea typeface="MS PGothic"/>
              </a:rPr>
              <a:t>の各時間での分布の形と同じとする</a:t>
            </a:r>
            <a:endParaRPr lang="ja-JP" altLang="en-US"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961382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01930-61AE-49A7-B7CA-12221646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</a:t>
            </a:r>
            <a:r>
              <a:rPr kumimoji="1" lang="en-US" altLang="ja-JP" dirty="0">
                <a:latin typeface="MS PGothic"/>
                <a:ea typeface="游ゴシック Light"/>
              </a:rPr>
              <a:t>ick-off</a:t>
            </a:r>
            <a:r>
              <a:rPr kumimoji="1" lang="ja-JP" altLang="en-US" dirty="0">
                <a:latin typeface="MS PGothic"/>
                <a:ea typeface="MS PGothic"/>
              </a:rPr>
              <a:t>補正関数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1FE8AAA-2B0C-4044-B789-612F4DD55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i="1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pick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/>
                  <a:t>で実験データを用いてプロットできる</a:t>
                </a: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ただし、実際はある関数で</a:t>
                </a:r>
                <a:r>
                  <a:rPr lang="en-US" altLang="ja-JP" dirty="0"/>
                  <a:t>fit</a:t>
                </a:r>
                <a:r>
                  <a:rPr lang="ja-JP" altLang="en-US" dirty="0"/>
                  <a:t>してやる必要がある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1FE8AAA-2B0C-4044-B789-612F4DD55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61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22D2CE-E174-42F4-A0B3-970768A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</a:t>
            </a:r>
            <a:r>
              <a:rPr kumimoji="1" lang="en-US" altLang="ja-JP" dirty="0">
                <a:latin typeface="MS PGothic"/>
                <a:ea typeface="游ゴシック Light"/>
              </a:rPr>
              <a:t>ick-off</a:t>
            </a:r>
            <a:r>
              <a:rPr kumimoji="1" lang="ja-JP" altLang="en-US">
                <a:latin typeface="MS PGothic"/>
                <a:ea typeface="MS PGothic"/>
              </a:rPr>
              <a:t>補正関数の</a:t>
            </a:r>
            <a:r>
              <a:rPr lang="en-US" altLang="ja-JP" dirty="0">
                <a:latin typeface="MS PGothic"/>
                <a:ea typeface="游ゴシック Light"/>
              </a:rPr>
              <a:t>fitting</a:t>
            </a:r>
            <a:endParaRPr kumimoji="1" lang="ja-JP" altLang="en-US" dirty="0">
              <a:latin typeface="MS PGothic"/>
              <a:ea typeface="游ゴシック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F952E1C-DF10-4038-B220-86312B26AC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f(t)</a:t>
                </a:r>
                <a:r>
                  <a:rPr lang="ja-JP" altLang="en-US" dirty="0"/>
                  <a:t>の</a:t>
                </a:r>
                <a:r>
                  <a:rPr lang="en-US" altLang="ja-JP" dirty="0"/>
                  <a:t>fit</a:t>
                </a:r>
                <a:r>
                  <a:rPr lang="ja-JP" altLang="en-US" dirty="0"/>
                  <a:t>関数としては昨年の</a:t>
                </a:r>
                <a:r>
                  <a:rPr lang="en-US" altLang="ja-JP" dirty="0"/>
                  <a:t>p1</a:t>
                </a:r>
                <a:r>
                  <a:rPr lang="ja-JP" altLang="en-US" dirty="0"/>
                  <a:t>から</a:t>
                </a:r>
                <a:endParaRPr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kumimoji="1"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den>
                              </m:f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buNone/>
                </a:pPr>
                <a:r>
                  <a:rPr lang="ja-JP" altLang="en-US" dirty="0"/>
                  <a:t>を用いた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F952E1C-DF10-4038-B220-86312B26AC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404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07025-63B9-4DDA-B454-0B0E264F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結果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C796F8-0F3B-4D1E-AF27-796500D32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8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9B077D-7ACC-4200-A644-1588A894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MS PGothic"/>
                <a:ea typeface="MS PGothic"/>
              </a:rPr>
              <a:t>各時間の</a:t>
            </a:r>
            <a:r>
              <a:rPr lang="en-US" altLang="ja-JP" dirty="0">
                <a:latin typeface="MS PGothic"/>
                <a:ea typeface="游ゴシック Light"/>
              </a:rPr>
              <a:t>Energy Spectrum</a:t>
            </a:r>
            <a:endParaRPr lang="ja-JP" altLang="en-US" dirty="0">
              <a:latin typeface="MS PGothic"/>
              <a:ea typeface="游ゴシック Light"/>
            </a:endParaRPr>
          </a:p>
        </p:txBody>
      </p:sp>
      <p:pic>
        <p:nvPicPr>
          <p:cNvPr id="3" name="図 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2C9DDE7-4D9C-4BB7-AA6D-E78B31937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0525"/>
            <a:ext cx="9824065" cy="48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5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C77B8BC6-577A-4C95-A1B1-574F8DAD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2" y="997915"/>
            <a:ext cx="10545400" cy="52459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インク 1">
                <a:extLst>
                  <a:ext uri="{FF2B5EF4-FFF2-40B4-BE49-F238E27FC236}">
                    <a16:creationId xmlns:a16="http://schemas.microsoft.com/office/drawing/2014/main" id="{00A9988C-3411-41AF-AE21-21427DFBFBB8}"/>
                  </a:ext>
                </a:extLst>
              </p14:cNvPr>
              <p14:cNvContentPartPr/>
              <p14:nvPr/>
            </p14:nvContentPartPr>
            <p14:xfrm>
              <a:off x="7267014" y="1698550"/>
              <a:ext cx="3814200" cy="151200"/>
            </p14:xfrm>
          </p:contentPart>
        </mc:Choice>
        <mc:Fallback xmlns="">
          <p:pic>
            <p:nvPicPr>
              <p:cNvPr id="2" name="インク 1">
                <a:extLst>
                  <a:ext uri="{FF2B5EF4-FFF2-40B4-BE49-F238E27FC236}">
                    <a16:creationId xmlns:a16="http://schemas.microsoft.com/office/drawing/2014/main" id="{00A9988C-3411-41AF-AE21-21427DFBFB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4374" y="1635550"/>
                <a:ext cx="393984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インク 2">
                <a:extLst>
                  <a:ext uri="{FF2B5EF4-FFF2-40B4-BE49-F238E27FC236}">
                    <a16:creationId xmlns:a16="http://schemas.microsoft.com/office/drawing/2014/main" id="{64D00C8B-D0D2-449E-B50C-AC4D04E9B12B}"/>
                  </a:ext>
                </a:extLst>
              </p14:cNvPr>
              <p14:cNvContentPartPr/>
              <p14:nvPr/>
            </p14:nvContentPartPr>
            <p14:xfrm>
              <a:off x="941094" y="2503510"/>
              <a:ext cx="4097520" cy="220680"/>
            </p14:xfrm>
          </p:contentPart>
        </mc:Choice>
        <mc:Fallback xmlns="">
          <p:pic>
            <p:nvPicPr>
              <p:cNvPr id="3" name="インク 2">
                <a:extLst>
                  <a:ext uri="{FF2B5EF4-FFF2-40B4-BE49-F238E27FC236}">
                    <a16:creationId xmlns:a16="http://schemas.microsoft.com/office/drawing/2014/main" id="{64D00C8B-D0D2-449E-B50C-AC4D04E9B1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094" y="2440510"/>
                <a:ext cx="42231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C069A7F1-E510-4803-A3C8-F034F82F959F}"/>
                  </a:ext>
                </a:extLst>
              </p14:cNvPr>
              <p14:cNvContentPartPr/>
              <p14:nvPr/>
            </p14:nvContentPartPr>
            <p14:xfrm>
              <a:off x="5112774" y="2599630"/>
              <a:ext cx="6269040" cy="18792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C069A7F1-E510-4803-A3C8-F034F82F95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9774" y="2536630"/>
                <a:ext cx="63946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C5476E71-484D-48F5-80F1-07B6B3B9EFE1}"/>
                  </a:ext>
                </a:extLst>
              </p14:cNvPr>
              <p14:cNvContentPartPr/>
              <p14:nvPr/>
            </p14:nvContentPartPr>
            <p14:xfrm>
              <a:off x="748494" y="3466150"/>
              <a:ext cx="7449480" cy="20124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C5476E71-484D-48F5-80F1-07B6B3B9EF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5854" y="3403150"/>
                <a:ext cx="7575120" cy="3268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6A51E3-A1DD-457B-80B8-6AF6AF046FDF}"/>
              </a:ext>
            </a:extLst>
          </p:cNvPr>
          <p:cNvSpPr txBox="1"/>
          <p:nvPr/>
        </p:nvSpPr>
        <p:spPr>
          <a:xfrm>
            <a:off x="3096084" y="1316146"/>
            <a:ext cx="3698544" cy="9233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 anchor="t">
            <a:spAutoFit/>
          </a:bodyPr>
          <a:lstStyle/>
          <a:p>
            <a:r>
              <a:rPr kumimoji="1" lang="ja-JP" altLang="en-US" dirty="0">
                <a:latin typeface="MS PGothic"/>
                <a:ea typeface="MS PGothic"/>
              </a:rPr>
              <a:t>この辺りはエネルギーが低い領域で謎の立ち上がりが生じるので</a:t>
            </a:r>
            <a:r>
              <a:rPr kumimoji="1" lang="en-US" altLang="ja-JP" dirty="0">
                <a:latin typeface="MS PGothic"/>
                <a:ea typeface="游ゴシック"/>
              </a:rPr>
              <a:t>fit</a:t>
            </a:r>
            <a:r>
              <a:rPr kumimoji="1" lang="ja-JP" altLang="en-US" dirty="0">
                <a:latin typeface="MS PGothic"/>
                <a:ea typeface="MS PGothic"/>
              </a:rPr>
              <a:t>範囲の下端をこの領域より後に設定</a:t>
            </a:r>
            <a:endParaRPr lang="ja-JP" altLang="en-US" dirty="0"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68534745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結果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MS PGothic"/>
                <a:ea typeface="MS PGothic"/>
              </a:rPr>
              <a:t>結果</a:t>
            </a:r>
            <a:endParaRPr lang="ja-JP" altLang="en-US">
              <a:latin typeface="MS PGothic"/>
              <a:ea typeface="MS PGothic"/>
            </a:endParaRPr>
          </a:p>
        </p:txBody>
      </p:sp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CB225C41-747F-4269-B892-5E0E289F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6" y="1367016"/>
            <a:ext cx="6608901" cy="5255810"/>
          </a:xfrm>
          <a:prstGeom prst="rect">
            <a:avLst/>
          </a:prstGeom>
        </p:spPr>
      </p:pic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649685A4-10D7-45FD-84CD-231A7AF22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859630"/>
              </p:ext>
            </p:extLst>
          </p:nvPr>
        </p:nvGraphicFramePr>
        <p:xfrm>
          <a:off x="5430455" y="4080075"/>
          <a:ext cx="6530079" cy="2411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189">
                  <a:extLst>
                    <a:ext uri="{9D8B030D-6E8A-4147-A177-3AD203B41FA5}">
                      <a16:colId xmlns:a16="http://schemas.microsoft.com/office/drawing/2014/main" val="1665447873"/>
                    </a:ext>
                  </a:extLst>
                </a:gridCol>
                <a:gridCol w="2165445">
                  <a:extLst>
                    <a:ext uri="{9D8B030D-6E8A-4147-A177-3AD203B41FA5}">
                      <a16:colId xmlns:a16="http://schemas.microsoft.com/office/drawing/2014/main" val="3370665128"/>
                    </a:ext>
                  </a:extLst>
                </a:gridCol>
                <a:gridCol w="2165445">
                  <a:extLst>
                    <a:ext uri="{9D8B030D-6E8A-4147-A177-3AD203B41FA5}">
                      <a16:colId xmlns:a16="http://schemas.microsoft.com/office/drawing/2014/main" val="3519141939"/>
                    </a:ext>
                  </a:extLst>
                </a:gridCol>
              </a:tblGrid>
              <a:tr h="6029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S PGothic"/>
                          <a:ea typeface="MS PGothic"/>
                        </a:rPr>
                        <a:t>シンチレーター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Fit</a:t>
                      </a:r>
                      <a:r>
                        <a:rPr kumimoji="1" lang="ja-JP" altLang="en-US" dirty="0">
                          <a:latin typeface="MS PGothic"/>
                          <a:ea typeface="MS PGothic"/>
                        </a:rPr>
                        <a:t>範囲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S PGothic"/>
                          <a:ea typeface="MS PGothic"/>
                        </a:rPr>
                        <a:t>寿命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457750"/>
                  </a:ext>
                </a:extLst>
              </a:tr>
              <a:tr h="602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MS PGothic"/>
                        </a:rPr>
                        <a:t>NaI</a:t>
                      </a:r>
                      <a:r>
                        <a:rPr kumimoji="1" lang="en-US" altLang="ja-JP" dirty="0">
                          <a:latin typeface="MS PGothic"/>
                        </a:rPr>
                        <a:t> 1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latin typeface="MS PGothic"/>
                        </a:rPr>
                        <a:t>80～500</a:t>
                      </a:r>
                      <a:r>
                        <a:rPr kumimoji="1" lang="en-US" altLang="ja-JP" dirty="0">
                          <a:latin typeface="MS PGothic"/>
                        </a:rPr>
                        <a:t> ns</a:t>
                      </a:r>
                      <a:endParaRPr kumimoji="1" lang="ja-JP" altLang="en-US" dirty="0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109.6±44.9 ns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708108"/>
                  </a:ext>
                </a:extLst>
              </a:tr>
              <a:tr h="602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MS PGothic"/>
                        </a:rPr>
                        <a:t>NaI</a:t>
                      </a:r>
                      <a:r>
                        <a:rPr kumimoji="1" lang="en-US" altLang="ja-JP" dirty="0">
                          <a:latin typeface="MS PGothic"/>
                        </a:rPr>
                        <a:t> 2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latin typeface="MS PGothic"/>
                        </a:rPr>
                        <a:t>110～500</a:t>
                      </a:r>
                      <a:r>
                        <a:rPr kumimoji="1" lang="en-US" altLang="ja-JP" dirty="0">
                          <a:latin typeface="MS PGothic"/>
                        </a:rPr>
                        <a:t> 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129.3±112.5 ns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383406"/>
                  </a:ext>
                </a:extLst>
              </a:tr>
              <a:tr h="602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MS PGothic"/>
                        </a:rPr>
                        <a:t>NaI</a:t>
                      </a:r>
                      <a:r>
                        <a:rPr kumimoji="1" lang="en-US" altLang="ja-JP" dirty="0">
                          <a:latin typeface="MS PGothic"/>
                        </a:rPr>
                        <a:t> 3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latin typeface="MS PGothic"/>
                        </a:rPr>
                        <a:t>110～500</a:t>
                      </a:r>
                      <a:r>
                        <a:rPr kumimoji="1" lang="en-US" altLang="ja-JP" dirty="0">
                          <a:latin typeface="MS PGothic"/>
                        </a:rPr>
                        <a:t> 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S PGothic"/>
                        </a:rPr>
                        <a:t>124.7±56.8 ns</a:t>
                      </a:r>
                      <a:endParaRPr kumimoji="1" lang="ja-JP" altLang="en-US">
                        <a:latin typeface="MS PGothic"/>
                        <a:ea typeface="MS PGothic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64174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寿命曲線が逆位相で振動するはずの2つのチャンネルのデータを、…"/>
          <p:cNvSpPr txBox="1">
            <a:spLocks noGrp="1"/>
          </p:cNvSpPr>
          <p:nvPr>
            <p:ph type="body" sz="half" idx="1"/>
          </p:nvPr>
        </p:nvSpPr>
        <p:spPr>
          <a:xfrm>
            <a:off x="573789" y="1785937"/>
            <a:ext cx="4400656" cy="5072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984"/>
              </a:spcBef>
              <a:buNone/>
            </a:pPr>
            <a:r>
              <a:rPr dirty="0">
                <a:latin typeface="MS PGothic"/>
                <a:ea typeface="MS PGothic"/>
              </a:rPr>
              <a:t>寿命曲線が逆位相で振動するはずの2つのチャンネルのデータを、</a:t>
            </a:r>
            <a:endParaRPr lang="ja-JP" altLang="en-US" dirty="0">
              <a:latin typeface="MS PGothic"/>
              <a:ea typeface="MS PGothic"/>
            </a:endParaRPr>
          </a:p>
          <a:p>
            <a:pPr marL="0" indent="0">
              <a:spcBef>
                <a:spcPts val="984"/>
              </a:spcBef>
              <a:buNone/>
            </a:pPr>
            <a:r>
              <a:rPr dirty="0" err="1">
                <a:latin typeface="MS PGothic"/>
                <a:ea typeface="MS PGothic"/>
              </a:rPr>
              <a:t>上のヒストグラムは足し算</a:t>
            </a:r>
            <a:endParaRPr>
              <a:latin typeface="MS PGothic"/>
              <a:ea typeface="MS PGothic"/>
            </a:endParaRPr>
          </a:p>
          <a:p>
            <a:pPr marL="0" indent="0">
              <a:spcBef>
                <a:spcPts val="984"/>
              </a:spcBef>
              <a:buNone/>
            </a:pPr>
            <a:r>
              <a:rPr lang="ja-JP" dirty="0" err="1">
                <a:latin typeface="MS PGothic"/>
                <a:ea typeface="MS PGothic"/>
              </a:rPr>
              <a:t>下のヒストグラムは引き算</a:t>
            </a:r>
          </a:p>
          <a:p>
            <a:pPr marL="0" indent="0">
              <a:spcBef>
                <a:spcPts val="984"/>
              </a:spcBef>
              <a:buNone/>
            </a:pPr>
            <a:r>
              <a:rPr lang="ja-JP">
                <a:latin typeface="MS PGothic"/>
                <a:ea typeface="MS PGothic"/>
              </a:rPr>
              <a:t>したもの</a:t>
            </a:r>
            <a:endParaRPr>
              <a:latin typeface="MS PGothic"/>
              <a:ea typeface="MS PGothic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51B2A3-CF3C-4B4C-8B95-CA64BE480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37230"/>
            <a:ext cx="6624739" cy="52754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ABCB7D-0D81-452D-8E59-A69F6C14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理論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390BD3-D0D0-4829-81DA-AD00D0728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442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引き算したヒストグラムをサインカーブでフィッティングしたもの…"/>
          <p:cNvSpPr txBox="1">
            <a:spLocks noGrp="1"/>
          </p:cNvSpPr>
          <p:nvPr>
            <p:ph type="body" sz="half" idx="1"/>
          </p:nvPr>
        </p:nvSpPr>
        <p:spPr>
          <a:xfrm>
            <a:off x="464024" y="1718239"/>
            <a:ext cx="4599295" cy="46946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sz="2800">
                <a:latin typeface="MS PGothic"/>
                <a:ea typeface="MS PGothic"/>
              </a:rPr>
              <a:t>引き算したヒストグラムを</a:t>
            </a:r>
            <a:endParaRPr lang="ja-JP" altLang="en-US" sz="2800">
              <a:latin typeface="MS PGothic"/>
              <a:ea typeface="MS PGothic"/>
            </a:endParaRPr>
          </a:p>
          <a:p>
            <a:r>
              <a:rPr lang="ja-JP" sz="2800">
                <a:latin typeface="MS PGothic"/>
                <a:ea typeface="MS PGothic"/>
              </a:rPr>
              <a:t>サインカーブでフィッティングしたもの</a:t>
            </a:r>
            <a:endParaRPr lang="ja-JP" altLang="en-US" sz="2800">
              <a:latin typeface="MS PGothic"/>
              <a:ea typeface="MS PGothic"/>
            </a:endParaRPr>
          </a:p>
          <a:p>
            <a:endParaRPr lang="en-US" altLang="ja-JP" sz="2800" dirty="0">
              <a:latin typeface="MS PGothic"/>
              <a:ea typeface="游ゴシック"/>
            </a:endParaRPr>
          </a:p>
          <a:p>
            <a:endParaRPr lang="en-US" altLang="ja-JP" sz="2800" dirty="0">
              <a:latin typeface="MS PGothic"/>
              <a:ea typeface="游ゴシック"/>
            </a:endParaRPr>
          </a:p>
          <a:p>
            <a:endParaRPr lang="en-US" altLang="ja-JP" sz="2800" dirty="0">
              <a:latin typeface="MS PGothic"/>
              <a:ea typeface="游ゴシック"/>
            </a:endParaRPr>
          </a:p>
          <a:p>
            <a:r>
              <a:rPr sz="2800" dirty="0" err="1">
                <a:latin typeface="MS PGothic"/>
                <a:ea typeface="MS PGothic"/>
              </a:rPr>
              <a:t>少し無理がある</a:t>
            </a:r>
            <a:r>
              <a:rPr lang="en-US" sz="2800" dirty="0">
                <a:latin typeface="MS PGothic"/>
                <a:ea typeface="MS PGothic"/>
              </a:rPr>
              <a:t>…</a:t>
            </a:r>
            <a:r>
              <a:rPr lang="ja-JP" sz="2800">
                <a:latin typeface="MS PGothic"/>
                <a:ea typeface="MS PGothic"/>
              </a:rPr>
              <a:t>？</a:t>
            </a:r>
            <a:endParaRPr sz="2800">
              <a:latin typeface="MS PGothic"/>
              <a:ea typeface="MS PGothic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893809-B8D5-4630-899B-3159C987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37230"/>
            <a:ext cx="6624739" cy="52754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398D3-FE8D-4D76-BDB1-B5322878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3E6C47-FDE8-42D5-B96F-6A263C5F0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662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考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latin typeface="MS PGothic"/>
                <a:ea typeface="MS PGothic"/>
              </a:rPr>
              <a:t>考察</a:t>
            </a:r>
            <a:endParaRPr lang="ja-JP" altLang="en-US" dirty="0" err="1">
              <a:latin typeface="MS PGothic"/>
              <a:ea typeface="MS PGothic"/>
            </a:endParaRPr>
          </a:p>
        </p:txBody>
      </p:sp>
      <p:sp>
        <p:nvSpPr>
          <p:cNvPr id="131" name="寿命につい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70840" indent="-370840">
              <a:defRPr sz="3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>
                <a:latin typeface="MS PGothic"/>
              </a:rPr>
              <a:t>寿命について　</a:t>
            </a:r>
            <a:endParaRPr lang="ja-JP" altLang="en-US">
              <a:latin typeface="MS PGothic"/>
            </a:endParaRPr>
          </a:p>
          <a:p>
            <a:pPr marL="370840" indent="-370840">
              <a:defRPr sz="3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dirty="0" err="1">
                <a:latin typeface="MS PGothic"/>
              </a:rPr>
              <a:t>データについて</a:t>
            </a:r>
            <a:endParaRPr>
              <a:latin typeface="MS PGothic"/>
            </a:endParaRPr>
          </a:p>
          <a:p>
            <a:pPr marL="370840" indent="-370840">
              <a:defRPr sz="3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dirty="0" err="1">
                <a:latin typeface="MS PGothic"/>
              </a:rPr>
              <a:t>磁場について</a:t>
            </a:r>
            <a:endParaRPr dirty="0">
              <a:latin typeface="MS PGothic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6585D8-347B-4862-8E84-95F55547B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/>
                <a:ea typeface="MS PGothic"/>
              </a:rPr>
              <a:t>寿命について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7606AF-8561-40A7-8727-64713D69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00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2461"/>
              </a:spcBef>
              <a:buNone/>
            </a:pPr>
            <a:r>
              <a:rPr lang="ja-JP" altLang="en-US" sz="3200" dirty="0">
                <a:latin typeface="MS PGothic"/>
                <a:ea typeface="MS PGothic"/>
              </a:rPr>
              <a:t>理論的に計測できる、磁場の影響も含めた寿命は約</a:t>
            </a:r>
            <a:r>
              <a:rPr lang="en-US" altLang="ja-JP" sz="3200" dirty="0">
                <a:latin typeface="MS PGothic"/>
                <a:ea typeface="游ゴシック"/>
              </a:rPr>
              <a:t>121 ns</a:t>
            </a:r>
            <a:r>
              <a:rPr lang="ja-JP" altLang="en-US" sz="3200" dirty="0">
                <a:latin typeface="MS PGothic"/>
                <a:ea typeface="MS PGothic"/>
              </a:rPr>
              <a:t>である。今回の実験ではその値には近づけなかった</a:t>
            </a:r>
          </a:p>
          <a:p>
            <a:pPr marL="0" indent="0">
              <a:spcBef>
                <a:spcPts val="703"/>
              </a:spcBef>
              <a:buNone/>
            </a:pPr>
            <a:r>
              <a:rPr lang="ja-JP" altLang="en-US" sz="3200" dirty="0">
                <a:latin typeface="MS PGothic"/>
                <a:ea typeface="MS PGothic"/>
              </a:rPr>
              <a:t>　</a:t>
            </a:r>
            <a:r>
              <a:rPr lang="en-US" altLang="ja-JP" sz="3200" dirty="0">
                <a:latin typeface="MS PGothic"/>
                <a:ea typeface="游ゴシック"/>
              </a:rPr>
              <a:t>-&gt;pickoff</a:t>
            </a:r>
            <a:r>
              <a:rPr lang="ja-JP" altLang="en-US" sz="3200" dirty="0">
                <a:latin typeface="MS PGothic"/>
                <a:ea typeface="MS PGothic"/>
              </a:rPr>
              <a:t>補正が怪しい</a:t>
            </a:r>
            <a:r>
              <a:rPr lang="en-US" altLang="ja-JP" sz="3200" dirty="0">
                <a:latin typeface="MS PGothic"/>
                <a:ea typeface="游ゴシック"/>
              </a:rPr>
              <a:t>…</a:t>
            </a:r>
          </a:p>
          <a:p>
            <a:pPr marL="0" indent="0">
              <a:spcBef>
                <a:spcPts val="703"/>
              </a:spcBef>
              <a:buNone/>
            </a:pPr>
            <a:r>
              <a:rPr lang="ja-JP" altLang="en-US" sz="3200" dirty="0">
                <a:latin typeface="MS PGothic"/>
                <a:ea typeface="MS PGothic"/>
              </a:rPr>
              <a:t>　</a:t>
            </a:r>
            <a:r>
              <a:rPr lang="en-US" altLang="ja-JP" sz="3200" dirty="0">
                <a:latin typeface="MS PGothic"/>
                <a:ea typeface="游ゴシック"/>
              </a:rPr>
              <a:t>-&gt;</a:t>
            </a:r>
            <a:r>
              <a:rPr lang="ja-JP" altLang="en-US" sz="3200" dirty="0">
                <a:latin typeface="MS PGothic"/>
                <a:ea typeface="MS PGothic"/>
              </a:rPr>
              <a:t>イベント数が足りない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8380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ADA6CF-7A40-493E-90E9-37121CA7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/>
                <a:ea typeface="游ゴシック Light"/>
              </a:rPr>
              <a:t>pick-off</a:t>
            </a:r>
            <a:r>
              <a:rPr lang="ja-JP" altLang="en-US" dirty="0">
                <a:latin typeface="MS PGothic"/>
                <a:ea typeface="MS PGothic"/>
              </a:rPr>
              <a:t>補正関数の</a:t>
            </a:r>
            <a:r>
              <a:rPr lang="en-US" altLang="ja-JP" dirty="0">
                <a:latin typeface="MS PGothic"/>
                <a:ea typeface="游ゴシック Light"/>
              </a:rPr>
              <a:t>fit</a:t>
            </a:r>
            <a:endParaRPr lang="ja-JP" altLang="en-US">
              <a:latin typeface="MS PGothic"/>
              <a:ea typeface="游ゴシック Light"/>
            </a:endParaRPr>
          </a:p>
        </p:txBody>
      </p:sp>
      <p:sp>
        <p:nvSpPr>
          <p:cNvPr id="4" name="本来ならば単調現象になるはずであるが、そうは見えない…">
            <a:extLst>
              <a:ext uri="{FF2B5EF4-FFF2-40B4-BE49-F238E27FC236}">
                <a16:creationId xmlns:a16="http://schemas.microsoft.com/office/drawing/2014/main" id="{2AFA12AB-6A87-4A0A-9CEF-87D4C0F212E1}"/>
              </a:ext>
            </a:extLst>
          </p:cNvPr>
          <p:cNvSpPr txBox="1">
            <a:spLocks/>
          </p:cNvSpPr>
          <p:nvPr/>
        </p:nvSpPr>
        <p:spPr>
          <a:xfrm>
            <a:off x="917068" y="2395547"/>
            <a:ext cx="4192815" cy="2768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latin typeface="MS PGothic"/>
                <a:ea typeface="MS PGothic"/>
              </a:rPr>
              <a:t>本来ならば単調減少になるはずであるが、そうは見えない</a:t>
            </a:r>
          </a:p>
          <a:p>
            <a:endParaRPr lang="ja-JP" altLang="en-US" dirty="0">
              <a:latin typeface="MS PGothic"/>
              <a:ea typeface="MS PGothic"/>
            </a:endParaRPr>
          </a:p>
          <a:p>
            <a:r>
              <a:rPr lang="ja-JP" altLang="en-US" dirty="0">
                <a:latin typeface="MS PGothic"/>
                <a:ea typeface="MS PGothic"/>
              </a:rPr>
              <a:t>むしろ振動しているように見える？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375157B-E703-4E2E-B55C-3813363FE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3" y="1657618"/>
            <a:ext cx="6080078" cy="4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8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別のデータでより細かくプロットしたもの…"/>
          <p:cNvSpPr txBox="1">
            <a:spLocks noGrp="1"/>
          </p:cNvSpPr>
          <p:nvPr>
            <p:ph type="body" sz="quarter" idx="1"/>
          </p:nvPr>
        </p:nvSpPr>
        <p:spPr>
          <a:xfrm>
            <a:off x="1429409" y="1982391"/>
            <a:ext cx="4165228" cy="2893219"/>
          </a:xfrm>
          <a:prstGeom prst="rect">
            <a:avLst/>
          </a:prstGeom>
        </p:spPr>
        <p:txBody>
          <a:bodyPr/>
          <a:lstStyle/>
          <a:p>
            <a:pPr marL="361315" indent="-361315" algn="l">
              <a:buSzPct val="145000"/>
              <a:buChar char="•"/>
            </a:pPr>
            <a:r>
              <a:rPr sz="2600">
                <a:latin typeface="MS PGothic"/>
                <a:ea typeface="MS PGothic"/>
              </a:rPr>
              <a:t>別のデータでより細かくプロットしたもの</a:t>
            </a:r>
            <a:endParaRPr lang="ja-JP" altLang="en-US" sz="2600">
              <a:latin typeface="MS PGothic"/>
              <a:ea typeface="MS PGothic"/>
            </a:endParaRPr>
          </a:p>
          <a:p>
            <a:pPr marL="361315" indent="-361315" algn="l">
              <a:buSzPct val="145000"/>
              <a:buChar char="•"/>
            </a:pPr>
            <a:endParaRPr lang="ja-JP" sz="2600" dirty="0">
              <a:latin typeface="MS PGothic"/>
              <a:ea typeface="MS PGothic"/>
            </a:endParaRPr>
          </a:p>
          <a:p>
            <a:pPr marL="361315" indent="-361315" algn="l">
              <a:buSzPct val="145000"/>
              <a:buChar char="•"/>
            </a:pPr>
            <a:r>
              <a:rPr sz="2600" dirty="0" err="1">
                <a:latin typeface="MS PGothic"/>
                <a:ea typeface="MS PGothic"/>
              </a:rPr>
              <a:t>pickoff反応も磁場の影響で振動する可能性</a:t>
            </a:r>
            <a:r>
              <a:rPr sz="2600" dirty="0">
                <a:latin typeface="MS PGothic"/>
                <a:ea typeface="MS PGothic"/>
              </a:rPr>
              <a:t>…？</a:t>
            </a:r>
            <a:endParaRPr sz="2600">
              <a:latin typeface="MS PGothic"/>
              <a:ea typeface="MS PGothic"/>
            </a:endParaRPr>
          </a:p>
        </p:txBody>
      </p:sp>
      <p:pic>
        <p:nvPicPr>
          <p:cNvPr id="142" name="PickOffmain8.pdf" descr="PickOffmain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73" y="1162219"/>
            <a:ext cx="5063133" cy="402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20 nsの立ち上がりについて…"/>
          <p:cNvSpPr txBox="1">
            <a:spLocks noGrp="1"/>
          </p:cNvSpPr>
          <p:nvPr>
            <p:ph type="body" idx="1"/>
          </p:nvPr>
        </p:nvSpPr>
        <p:spPr>
          <a:xfrm>
            <a:off x="1551030" y="1358065"/>
            <a:ext cx="9367128" cy="5611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>
                <a:latin typeface="MS PGothic"/>
                <a:ea typeface="MS PGothic"/>
              </a:rPr>
              <a:t>20 nsの立ち上がりについて</a:t>
            </a:r>
            <a:endParaRPr lang="ja-JP" altLang="en-US">
              <a:latin typeface="MS PGothic"/>
              <a:ea typeface="MS PGothic"/>
            </a:endParaRPr>
          </a:p>
          <a:p>
            <a:pPr marL="0" indent="0">
              <a:buNone/>
            </a:pPr>
            <a:r>
              <a:rPr dirty="0">
                <a:latin typeface="MS PGothic"/>
                <a:ea typeface="MS PGothic"/>
              </a:rPr>
              <a:t>▶︎</a:t>
            </a:r>
            <a:r>
              <a:rPr dirty="0" err="1">
                <a:latin typeface="MS PGothic"/>
                <a:ea typeface="MS PGothic"/>
              </a:rPr>
              <a:t>壁などからくる線や線源から直接くる線を拾っている</a:t>
            </a:r>
            <a:endParaRPr>
              <a:latin typeface="MS PGothic"/>
              <a:ea typeface="MS PGothic"/>
            </a:endParaRPr>
          </a:p>
          <a:p>
            <a:pPr marL="0" indent="0">
              <a:buNone/>
            </a:pPr>
            <a:endParaRPr lang="ja-JP" dirty="0">
              <a:latin typeface="MS PGothic"/>
              <a:ea typeface="MS PGothic"/>
            </a:endParaRPr>
          </a:p>
          <a:p>
            <a:r>
              <a:rPr dirty="0" err="1">
                <a:latin typeface="MS PGothic"/>
                <a:ea typeface="MS PGothic"/>
              </a:rPr>
              <a:t>プラシンに真っ直ぐ入射していないものもある</a:t>
            </a:r>
            <a:endParaRPr>
              <a:latin typeface="MS PGothic"/>
              <a:ea typeface="MS PGothic"/>
            </a:endParaRPr>
          </a:p>
          <a:p>
            <a:pPr marL="0" indent="0">
              <a:buNone/>
            </a:pPr>
            <a:r>
              <a:rPr dirty="0">
                <a:latin typeface="MS PGothic"/>
                <a:ea typeface="MS PGothic"/>
              </a:rPr>
              <a:t>▶︎</a:t>
            </a:r>
            <a:r>
              <a:rPr dirty="0" err="1">
                <a:latin typeface="MS PGothic"/>
                <a:ea typeface="MS PGothic"/>
              </a:rPr>
              <a:t>線源からの放射線をしぼる必要あり</a:t>
            </a:r>
            <a:endParaRPr dirty="0">
              <a:latin typeface="MS PGothic"/>
              <a:ea typeface="MS PGothic"/>
            </a:endParaRPr>
          </a:p>
          <a:p>
            <a:pPr marL="0" indent="0">
              <a:buNone/>
            </a:pPr>
            <a:endParaRPr lang="ja-JP" dirty="0">
              <a:latin typeface="MS PGothic"/>
              <a:ea typeface="MS PGothic"/>
            </a:endParaRPr>
          </a:p>
          <a:p>
            <a:r>
              <a:rPr dirty="0" err="1">
                <a:latin typeface="MS PGothic"/>
                <a:ea typeface="MS PGothic"/>
              </a:rPr>
              <a:t>線源が古い</a:t>
            </a:r>
            <a:endParaRPr dirty="0">
              <a:latin typeface="MS PGothic"/>
              <a:ea typeface="MS PGothic"/>
            </a:endParaRPr>
          </a:p>
          <a:p>
            <a:pPr marL="0" indent="0">
              <a:buNone/>
            </a:pPr>
            <a:r>
              <a:rPr dirty="0">
                <a:latin typeface="MS PGothic"/>
                <a:ea typeface="MS PGothic"/>
              </a:rPr>
              <a:t>▶︎</a:t>
            </a:r>
            <a:r>
              <a:rPr err="1">
                <a:latin typeface="MS PGothic"/>
                <a:ea typeface="MS PGothic"/>
              </a:rPr>
              <a:t>線源新しいの欲しい</a:t>
            </a:r>
            <a:endParaRPr>
              <a:latin typeface="MS PGothic"/>
              <a:ea typeface="MS PGothic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178090-881A-4811-BCDB-38428A24A822}"/>
              </a:ext>
            </a:extLst>
          </p:cNvPr>
          <p:cNvSpPr/>
          <p:nvPr/>
        </p:nvSpPr>
        <p:spPr>
          <a:xfrm>
            <a:off x="4298065" y="5402483"/>
            <a:ext cx="3887164" cy="53050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A4854D-2CB1-4B24-9C7F-BE83FD7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/>
                <a:ea typeface="MS PGothic"/>
              </a:rPr>
              <a:t>磁場について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C2E425-2ABA-4F59-97E7-CC4D99145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 defTabSz="373783">
              <a:spcBef>
                <a:spcPts val="2180"/>
              </a:spcBef>
              <a:buNone/>
              <a:defRPr sz="2912"/>
            </a:pPr>
            <a:r>
              <a:rPr lang="ja-JP" altLang="en-US" sz="2900">
                <a:latin typeface="MS PGothic"/>
                <a:ea typeface="MS PGothic"/>
              </a:rPr>
              <a:t>磁場を計測した結果、約</a:t>
            </a:r>
            <a:r>
              <a:rPr lang="en-US" altLang="ja-JP" sz="2900" dirty="0">
                <a:latin typeface="MS PGothic"/>
                <a:ea typeface="游ゴシック"/>
              </a:rPr>
              <a:t>86.9±0.5 </a:t>
            </a:r>
            <a:r>
              <a:rPr lang="en-US" altLang="ja-JP" sz="2900" dirty="0" err="1">
                <a:latin typeface="MS PGothic"/>
                <a:ea typeface="游ゴシック"/>
              </a:rPr>
              <a:t>mT</a:t>
            </a:r>
            <a:r>
              <a:rPr lang="ja-JP" altLang="en-US" sz="2900">
                <a:latin typeface="MS PGothic"/>
                <a:ea typeface="MS PGothic"/>
              </a:rPr>
              <a:t>と計測できた</a:t>
            </a:r>
          </a:p>
          <a:p>
            <a:pPr marL="0" indent="0" algn="just" defTabSz="373783">
              <a:spcBef>
                <a:spcPts val="2180"/>
              </a:spcBef>
              <a:buNone/>
              <a:defRPr sz="2912"/>
            </a:pPr>
            <a:r>
              <a:rPr lang="ja-JP" altLang="en-US" sz="2900">
                <a:latin typeface="MS PGothic"/>
                <a:ea typeface="MS PGothic"/>
              </a:rPr>
              <a:t>これは去年の約</a:t>
            </a:r>
            <a:r>
              <a:rPr lang="en-US" altLang="ja-JP" sz="2900" dirty="0">
                <a:latin typeface="MS PGothic"/>
                <a:ea typeface="游ゴシック"/>
              </a:rPr>
              <a:t>37.4±4.2 </a:t>
            </a:r>
            <a:r>
              <a:rPr lang="en-US" altLang="ja-JP" sz="2900" dirty="0" err="1">
                <a:latin typeface="MS PGothic"/>
                <a:ea typeface="游ゴシック"/>
              </a:rPr>
              <a:t>mT</a:t>
            </a:r>
            <a:r>
              <a:rPr lang="ja-JP" altLang="en-US" sz="2900">
                <a:latin typeface="MS PGothic"/>
                <a:ea typeface="MS PGothic"/>
              </a:rPr>
              <a:t>から見れば大きな進展、しかしプローブを手で動かしながらの計測なので正確さがあまりない</a:t>
            </a:r>
          </a:p>
          <a:p>
            <a:pPr marL="0" indent="0" algn="just" defTabSz="373783">
              <a:spcBef>
                <a:spcPts val="2180"/>
              </a:spcBef>
              <a:buNone/>
              <a:defRPr sz="2912"/>
            </a:pPr>
            <a:r>
              <a:rPr lang="ja-JP" altLang="en-US" sz="2900" dirty="0">
                <a:latin typeface="MS PGothic"/>
                <a:ea typeface="MS PGothic"/>
              </a:rPr>
              <a:t>磁場の値から求まる量子振動の周期はおよそ</a:t>
            </a:r>
            <a:r>
              <a:rPr lang="en-US" altLang="ja-JP" sz="2900" dirty="0">
                <a:latin typeface="MS PGothic"/>
                <a:ea typeface="游ゴシック"/>
              </a:rPr>
              <a:t>200 ns</a:t>
            </a:r>
            <a:r>
              <a:rPr lang="ja-JP" altLang="en-US" sz="2900" dirty="0">
                <a:latin typeface="MS PGothic"/>
                <a:ea typeface="MS PGothic"/>
              </a:rPr>
              <a:t>と求まったため、この磁場ではまだ量子振動を観測できるほどの強さはない</a:t>
            </a:r>
          </a:p>
          <a:p>
            <a:pPr marL="0" indent="0" algn="just" defTabSz="373783">
              <a:spcBef>
                <a:spcPts val="2180"/>
              </a:spcBef>
              <a:buNone/>
              <a:defRPr sz="2912"/>
            </a:pPr>
            <a:r>
              <a:rPr lang="ja-JP" altLang="en-US" sz="2900" dirty="0">
                <a:latin typeface="MS PGothic"/>
                <a:ea typeface="MS PGothic"/>
              </a:rPr>
              <a:t>ー＞寿命を決定する式に登場するパラメータで変えることができるのは磁場の強さのみ</a:t>
            </a:r>
          </a:p>
          <a:p>
            <a:pPr marL="0" indent="0" algn="ctr" defTabSz="373783">
              <a:spcBef>
                <a:spcPts val="2180"/>
              </a:spcBef>
              <a:buNone/>
              <a:defRPr sz="2912"/>
            </a:pPr>
            <a:r>
              <a:rPr lang="ja-JP" altLang="en-US" sz="2900" dirty="0">
                <a:latin typeface="MS PGothic"/>
                <a:ea typeface="MS PGothic"/>
              </a:rPr>
              <a:t>　</a:t>
            </a:r>
            <a:r>
              <a:rPr lang="ja-JP" altLang="en-US" sz="2400" dirty="0">
                <a:solidFill>
                  <a:srgbClr val="5C0701"/>
                </a:solidFill>
                <a:latin typeface="MS PGothic"/>
                <a:ea typeface="MS PGothic"/>
                <a:cs typeface="ヒラギノ角ゴ ProN W6"/>
                <a:sym typeface="ヒラギノ角ゴ ProN W6"/>
              </a:rPr>
              <a:t>より強い磁場を作るしかない</a:t>
            </a:r>
            <a:endParaRPr lang="ja-JP" altLang="en-US" sz="2900">
              <a:latin typeface="MS PGothic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645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結論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latin typeface="MS PGothic"/>
                <a:ea typeface="MS PGothic"/>
              </a:rPr>
              <a:t>結論</a:t>
            </a:r>
            <a:endParaRPr dirty="0">
              <a:latin typeface="MS PGothic"/>
              <a:ea typeface="MS PGothic"/>
            </a:endParaRPr>
          </a:p>
        </p:txBody>
      </p:sp>
      <p:sp>
        <p:nvSpPr>
          <p:cNvPr id="151" name="寿命も量子振動も上手く見ることが出来なかった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>
                <a:latin typeface="MS PGothic"/>
                <a:ea typeface="MS PGothic"/>
              </a:rPr>
              <a:t>寿命も量子振動も上手く見ることが出来なかった</a:t>
            </a:r>
            <a:endParaRPr lang="ja-JP" altLang="en-US">
              <a:latin typeface="MS PGothic"/>
              <a:ea typeface="MS PGothic"/>
            </a:endParaRPr>
          </a:p>
          <a:p>
            <a:pPr>
              <a:lnSpc>
                <a:spcPct val="200000"/>
              </a:lnSpc>
            </a:pPr>
            <a:r>
              <a:rPr dirty="0" err="1">
                <a:latin typeface="MS PGothic"/>
                <a:ea typeface="MS PGothic"/>
              </a:rPr>
              <a:t>量子振動は、もっと強い磁場でないと見られない可能性</a:t>
            </a:r>
            <a:endParaRPr>
              <a:latin typeface="MS PGothic"/>
              <a:ea typeface="MS PGothic"/>
            </a:endParaRPr>
          </a:p>
          <a:p>
            <a:pPr>
              <a:lnSpc>
                <a:spcPct val="200000"/>
              </a:lnSpc>
            </a:pPr>
            <a:r>
              <a:rPr lang="af-ZA" dirty="0" err="1">
                <a:latin typeface="MS PGothic"/>
                <a:ea typeface="MS PGothic"/>
              </a:rPr>
              <a:t>Pickoff</a:t>
            </a:r>
            <a:r>
              <a:rPr dirty="0" err="1">
                <a:latin typeface="MS PGothic"/>
                <a:ea typeface="MS PGothic"/>
              </a:rPr>
              <a:t>反応も磁場の影響を受ける可能性があるので</a:t>
            </a:r>
            <a:r>
              <a:rPr dirty="0">
                <a:latin typeface="MS PGothic"/>
                <a:ea typeface="MS PGothic"/>
              </a:rPr>
              <a:t>、</a:t>
            </a:r>
            <a:endParaRPr lang="ja-JP" dirty="0">
              <a:latin typeface="MS PGothic"/>
              <a:ea typeface="MS PGothic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dirty="0" err="1">
                <a:latin typeface="MS PGothic"/>
                <a:ea typeface="MS PGothic"/>
              </a:rPr>
              <a:t>磁場中のパラポジトロニウムの振る舞いを考えるべき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3D436-624F-4488-93AA-37D456A2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320" y="206959"/>
            <a:ext cx="79992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補正曲線の</a:t>
            </a:r>
            <a:r>
              <a:rPr kumimoji="1" lang="en-US" altLang="ja-JP" dirty="0">
                <a:latin typeface="MS PGothic"/>
                <a:ea typeface="游ゴシック Light"/>
              </a:rPr>
              <a:t>fit</a:t>
            </a:r>
            <a:r>
              <a:rPr kumimoji="1" lang="ja-JP" altLang="en-US" dirty="0">
                <a:latin typeface="MS PGothic"/>
                <a:ea typeface="MS PGothic"/>
              </a:rPr>
              <a:t>関数</a:t>
            </a:r>
            <a:r>
              <a:rPr lang="en-US" altLang="ja-JP" dirty="0">
                <a:latin typeface="MS PGothic"/>
                <a:ea typeface="游ゴシック Light"/>
              </a:rPr>
              <a:t>   </a:t>
            </a:r>
            <a:r>
              <a:rPr kumimoji="1" lang="ja-JP" altLang="en-US" dirty="0">
                <a:latin typeface="MS PGothic"/>
                <a:ea typeface="MS PGothic"/>
              </a:rPr>
              <a:t>の</a:t>
            </a:r>
            <a:r>
              <a:rPr lang="ja-JP" altLang="en-US" dirty="0">
                <a:latin typeface="MS PGothic"/>
                <a:ea typeface="MS PGothic"/>
              </a:rPr>
              <a:t>修正</a:t>
            </a:r>
            <a:r>
              <a:rPr lang="en-US" altLang="ja-JP" dirty="0">
                <a:latin typeface="MS PGothic"/>
                <a:ea typeface="游ゴシック Light"/>
              </a:rPr>
              <a:t>(1)</a:t>
            </a:r>
            <a:endParaRPr lang="ja-JP" altLang="en-US">
              <a:latin typeface="MS PGothic"/>
              <a:ea typeface="游ゴシック Ligh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B5E8AA-F1EF-4EC8-8BE2-0D406E1EE30B}"/>
              </a:ext>
            </a:extLst>
          </p:cNvPr>
          <p:cNvSpPr txBox="1"/>
          <p:nvPr/>
        </p:nvSpPr>
        <p:spPr>
          <a:xfrm>
            <a:off x="1622129" y="1398299"/>
            <a:ext cx="59163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（Ａ）直観的修正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D91B613-8F3A-4EDA-AAD1-B27C4D0272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25" y="2419040"/>
            <a:ext cx="8792734" cy="870629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C388A524-42DF-4007-ACDC-91CDE3260F67}"/>
              </a:ext>
            </a:extLst>
          </p:cNvPr>
          <p:cNvGrpSpPr/>
          <p:nvPr/>
        </p:nvGrpSpPr>
        <p:grpSpPr>
          <a:xfrm>
            <a:off x="2494535" y="3858086"/>
            <a:ext cx="7234114" cy="959781"/>
            <a:chOff x="191225" y="3926858"/>
            <a:chExt cx="7234114" cy="959781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C940E20F-EAA0-4364-B423-A7E0E13B0B72}"/>
                </a:ext>
              </a:extLst>
            </p:cNvPr>
            <p:cNvGrpSpPr/>
            <p:nvPr/>
          </p:nvGrpSpPr>
          <p:grpSpPr>
            <a:xfrm>
              <a:off x="191225" y="3926858"/>
              <a:ext cx="5251063" cy="959781"/>
              <a:chOff x="191226" y="3588589"/>
              <a:chExt cx="6261332" cy="1144437"/>
            </a:xfrm>
          </p:grpSpPr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41EAB100-908D-47C0-832E-E1583C5E000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24" r="29558" b="15407"/>
              <a:stretch/>
            </p:blipFill>
            <p:spPr>
              <a:xfrm>
                <a:off x="191226" y="3588589"/>
                <a:ext cx="6261332" cy="1144437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4127102C-1702-4282-B337-66D4FE9CAC1F}"/>
                  </a:ext>
                </a:extLst>
              </p:cNvPr>
              <p:cNvSpPr txBox="1"/>
              <p:nvPr/>
            </p:nvSpPr>
            <p:spPr>
              <a:xfrm>
                <a:off x="2024331" y="3588589"/>
                <a:ext cx="4428227" cy="44038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lang="ja-JP" altLang="en-US" dirty="0"/>
              </a:p>
            </p:txBody>
          </p:sp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23EFB68F-1F4A-41DF-92C9-33A96E65F7B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8934" y="3676438"/>
                <a:ext cx="4197682" cy="422359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683BEFE-18D4-4AF9-9DBD-E1EFED6ABC9D}"/>
                  </a:ext>
                </a:extLst>
              </p:cNvPr>
              <p:cNvSpPr txBox="1"/>
              <p:nvPr/>
            </p:nvSpPr>
            <p:spPr>
              <a:xfrm>
                <a:off x="2118933" y="4241963"/>
                <a:ext cx="4333625" cy="4462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lang="ja-JP" altLang="en-US" dirty="0"/>
              </a:p>
            </p:txBody>
          </p:sp>
          <p:pic>
            <p:nvPicPr>
              <p:cNvPr id="53" name="図 52">
                <a:extLst>
                  <a:ext uri="{FF2B5EF4-FFF2-40B4-BE49-F238E27FC236}">
                    <a16:creationId xmlns:a16="http://schemas.microsoft.com/office/drawing/2014/main" id="{D7C047F9-AF57-41BC-9769-5D45EB49DA2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414" y="4270313"/>
                <a:ext cx="3127533" cy="373127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0DDA3160-8B69-4229-91AA-A646D278AD4E}"/>
                </a:ext>
              </a:extLst>
            </p:cNvPr>
            <p:cNvSpPr/>
            <p:nvPr/>
          </p:nvSpPr>
          <p:spPr>
            <a:xfrm>
              <a:off x="5422997" y="3932276"/>
              <a:ext cx="2002342" cy="95436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CBAFC25A-ABDB-44C7-8A5D-B99353C368E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492" y="4000532"/>
              <a:ext cx="1868847" cy="719290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56A3AD1-09A0-41BD-A410-0F9C23396A21}"/>
              </a:ext>
            </a:extLst>
          </p:cNvPr>
          <p:cNvSpPr txBox="1"/>
          <p:nvPr/>
        </p:nvSpPr>
        <p:spPr>
          <a:xfrm>
            <a:off x="1893860" y="4912793"/>
            <a:ext cx="76656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従って補正関数を次で</a:t>
            </a:r>
            <a:r>
              <a:rPr lang="en-US" altLang="ja-JP" sz="2800" dirty="0">
                <a:latin typeface="MS PGothic"/>
                <a:ea typeface="游ゴシック"/>
              </a:rPr>
              <a:t>fit</a:t>
            </a:r>
            <a:r>
              <a:rPr lang="ja-JP" altLang="en-US" sz="2800" dirty="0">
                <a:latin typeface="MS PGothic"/>
                <a:ea typeface="MS PGothic"/>
              </a:rPr>
              <a:t>する</a:t>
            </a:r>
            <a:r>
              <a:rPr lang="en-US" altLang="ja-JP" sz="2800" dirty="0">
                <a:latin typeface="MS PGothic"/>
                <a:ea typeface="游ゴシック"/>
              </a:rPr>
              <a:t>:</a:t>
            </a:r>
            <a:endParaRPr lang="ja-JP" altLang="en-US" sz="2800">
              <a:latin typeface="MS PGothic"/>
              <a:ea typeface="游ゴシック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77DC07B-83CA-45EC-9D51-658AF2E94FFC}"/>
              </a:ext>
            </a:extLst>
          </p:cNvPr>
          <p:cNvSpPr txBox="1"/>
          <p:nvPr/>
        </p:nvSpPr>
        <p:spPr>
          <a:xfrm>
            <a:off x="1832038" y="1901327"/>
            <a:ext cx="778929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補正関数は以下のように書き換えられる</a:t>
            </a:r>
            <a:r>
              <a:rPr lang="en-US" altLang="ja-JP" sz="2800" dirty="0">
                <a:latin typeface="MS PGothic"/>
                <a:ea typeface="游ゴシック"/>
              </a:rPr>
              <a:t>:</a:t>
            </a:r>
            <a:endParaRPr lang="ja-JP" altLang="en-US" sz="2800">
              <a:latin typeface="MS PGothic"/>
              <a:ea typeface="游ゴシック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9F6DF44-295F-47B9-BA3B-62BC87AB5BFC}"/>
              </a:ext>
            </a:extLst>
          </p:cNvPr>
          <p:cNvSpPr txBox="1"/>
          <p:nvPr/>
        </p:nvSpPr>
        <p:spPr>
          <a:xfrm>
            <a:off x="1888106" y="3320975"/>
            <a:ext cx="778929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ここで次の仮定を置く</a:t>
            </a:r>
            <a:r>
              <a:rPr lang="en-US" altLang="ja-JP" sz="2800" dirty="0">
                <a:latin typeface="MS PGothic"/>
                <a:ea typeface="游ゴシック"/>
              </a:rPr>
              <a:t>:</a:t>
            </a:r>
            <a:endParaRPr lang="ja-JP" altLang="en-US" sz="2800">
              <a:latin typeface="MS PGothic"/>
              <a:ea typeface="MS PGothic"/>
            </a:endParaRPr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4853DBE-8A57-4210-B107-4FDE757EDAB2}"/>
              </a:ext>
            </a:extLst>
          </p:cNvPr>
          <p:cNvGrpSpPr/>
          <p:nvPr/>
        </p:nvGrpSpPr>
        <p:grpSpPr>
          <a:xfrm>
            <a:off x="3648362" y="5525428"/>
            <a:ext cx="4926460" cy="1132936"/>
            <a:chOff x="2124362" y="5525428"/>
            <a:chExt cx="4926460" cy="1132936"/>
          </a:xfrm>
        </p:grpSpPr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3F319D61-6FE2-4145-B3DD-531B5B3639F1}"/>
                </a:ext>
              </a:extLst>
            </p:cNvPr>
            <p:cNvSpPr/>
            <p:nvPr/>
          </p:nvSpPr>
          <p:spPr>
            <a:xfrm>
              <a:off x="2124362" y="5525428"/>
              <a:ext cx="4926460" cy="113293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80809028-37DD-4F7F-8570-445989B2889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320" y="5588759"/>
              <a:ext cx="4791793" cy="1014822"/>
            </a:xfrm>
            <a:prstGeom prst="rect">
              <a:avLst/>
            </a:prstGeom>
            <a:solidFill>
              <a:schemeClr val="bg2"/>
            </a:solidFill>
          </p:spPr>
        </p:pic>
      </p:grpSp>
      <p:pic>
        <p:nvPicPr>
          <p:cNvPr id="96" name="図 95">
            <a:extLst>
              <a:ext uri="{FF2B5EF4-FFF2-40B4-BE49-F238E27FC236}">
                <a16:creationId xmlns:a16="http://schemas.microsoft.com/office/drawing/2014/main" id="{B1C110C2-893C-4EE3-8EF7-4D390F65F9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39" y="664770"/>
            <a:ext cx="364800" cy="4114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A3EC5837-CB50-4DBA-8327-4C28D0861A77}"/>
                  </a:ext>
                </a:extLst>
              </p14:cNvPr>
              <p14:cNvContentPartPr/>
              <p14:nvPr/>
            </p14:nvContentPartPr>
            <p14:xfrm>
              <a:off x="7879273" y="4476413"/>
              <a:ext cx="980640" cy="81792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A3EC5837-CB50-4DBA-8327-4C28D0861A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43273" y="4440413"/>
                <a:ext cx="105228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0" name="インク 79">
                <a:extLst>
                  <a:ext uri="{FF2B5EF4-FFF2-40B4-BE49-F238E27FC236}">
                    <a16:creationId xmlns:a16="http://schemas.microsoft.com/office/drawing/2014/main" id="{FED24EB6-20D1-47B4-8FEB-CFBD794C5336}"/>
                  </a:ext>
                </a:extLst>
              </p14:cNvPr>
              <p14:cNvContentPartPr/>
              <p14:nvPr/>
            </p14:nvContentPartPr>
            <p14:xfrm>
              <a:off x="9140623" y="4875480"/>
              <a:ext cx="1357560" cy="769680"/>
            </p14:xfrm>
          </p:contentPart>
        </mc:Choice>
        <mc:Fallback xmlns="">
          <p:pic>
            <p:nvPicPr>
              <p:cNvPr id="80" name="インク 79">
                <a:extLst>
                  <a:ext uri="{FF2B5EF4-FFF2-40B4-BE49-F238E27FC236}">
                    <a16:creationId xmlns:a16="http://schemas.microsoft.com/office/drawing/2014/main" id="{FED24EB6-20D1-47B4-8FEB-CFBD794C533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04623" y="4839463"/>
                <a:ext cx="1429200" cy="84135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1C750D-39E4-44C0-807C-46EE28A8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6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B88E53-AA74-4D9E-9BBA-9E453F825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ポジトロニウム</a:t>
            </a:r>
            <a:r>
              <a:rPr kumimoji="1" lang="en-US" altLang="ja-JP" dirty="0">
                <a:latin typeface="MS PGothic"/>
                <a:ea typeface="游ゴシック Light"/>
              </a:rPr>
              <a:t>(</a:t>
            </a:r>
            <a:r>
              <a:rPr kumimoji="1" lang="ja-JP" altLang="en-US" dirty="0">
                <a:latin typeface="MS PGothic"/>
                <a:ea typeface="MS PGothic"/>
              </a:rPr>
              <a:t>以下</a:t>
            </a:r>
            <a:r>
              <a:rPr kumimoji="1" lang="en-US" altLang="ja-JP" dirty="0">
                <a:latin typeface="MS PGothic"/>
                <a:ea typeface="游ゴシック Light"/>
              </a:rPr>
              <a:t>Ps</a:t>
            </a:r>
            <a:r>
              <a:rPr lang="en-US" altLang="ja-JP" dirty="0">
                <a:latin typeface="MS PGothic"/>
                <a:ea typeface="游ゴシック Light"/>
              </a:rPr>
              <a:t>)</a:t>
            </a:r>
            <a:r>
              <a:rPr lang="ja-JP" altLang="en-US" dirty="0">
                <a:latin typeface="MS PGothic"/>
                <a:ea typeface="MS PGothic"/>
              </a:rPr>
              <a:t>の性質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8CB9DD3-9F82-4992-8DAD-1DCAF05A6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ln w="19050">
                <a:solidFill>
                  <a:schemeClr val="bg1"/>
                </a:solidFill>
              </a:ln>
            </p:spPr>
            <p:txBody>
              <a:bodyPr>
                <a:normAutofit fontScale="92500" lnSpcReduction="20000"/>
              </a:bodyPr>
              <a:lstStyle/>
              <a:p>
                <a:r>
                  <a:rPr lang="ja-JP" altLang="en-US" dirty="0"/>
                  <a:t>ポジトロニウム</a:t>
                </a:r>
                <a:r>
                  <a:rPr lang="en-US" altLang="ja-JP" dirty="0"/>
                  <a:t>(</a:t>
                </a:r>
                <a:r>
                  <a:rPr lang="ja-JP" altLang="en-US" dirty="0"/>
                  <a:t>以下</a:t>
                </a:r>
                <a:r>
                  <a:rPr kumimoji="1" lang="en-US" altLang="ja-JP" dirty="0"/>
                  <a:t>Ps)</a:t>
                </a:r>
                <a:r>
                  <a:rPr kumimoji="1" lang="ja-JP" altLang="en-US" dirty="0"/>
                  <a:t>は電子と陽電子の束縛状態</a:t>
                </a:r>
                <a:endParaRPr kumimoji="1"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ja-JP" altLang="en-US" dirty="0"/>
                  <a:t>スピンの状態によりパラ</a:t>
                </a:r>
                <a:r>
                  <a:rPr lang="en-US" altLang="ja-JP" dirty="0"/>
                  <a:t>(p-Ps)</a:t>
                </a:r>
                <a:r>
                  <a:rPr lang="ja-JP" altLang="en-US" dirty="0"/>
                  <a:t>とオルソ</a:t>
                </a:r>
                <a:r>
                  <a:rPr lang="en-US" altLang="ja-JP" dirty="0"/>
                  <a:t>(o-Ps)</a:t>
                </a:r>
                <a:r>
                  <a:rPr lang="ja-JP" altLang="en-US" dirty="0"/>
                  <a:t>が存在</a:t>
                </a:r>
                <a:endParaRPr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ja-JP" altLang="en-US" dirty="0"/>
                  <a:t>エネルギーや崩壊光子数、寿命も異なる</a:t>
                </a:r>
                <a:endParaRPr lang="en-US" altLang="ja-JP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　</m:t>
                    </m:r>
                  </m:oMath>
                </a14:m>
                <a:r>
                  <a:rPr kumimoji="1" lang="ja-JP" altLang="en-US" b="0" dirty="0"/>
                  <a:t>：</a:t>
                </a:r>
                <a:r>
                  <a:rPr kumimoji="1" lang="en-US" altLang="ja-JP" b="0" dirty="0"/>
                  <a:t>p-Ps</a:t>
                </a:r>
                <a:r>
                  <a:rPr kumimoji="1" lang="ja-JP" altLang="en-US" b="0" dirty="0"/>
                  <a:t>　</a:t>
                </a:r>
                <a:r>
                  <a:rPr kumimoji="1" lang="en-US" altLang="ja-JP" b="0" dirty="0"/>
                  <a:t>2γ</a:t>
                </a:r>
                <a:r>
                  <a:rPr kumimoji="1" lang="ja-JP" altLang="en-US" b="0" dirty="0"/>
                  <a:t>　</a:t>
                </a:r>
                <a:r>
                  <a:rPr kumimoji="1" lang="en-US" altLang="ja-JP" b="0" dirty="0"/>
                  <a:t>125ps</a:t>
                </a:r>
              </a:p>
              <a:p>
                <a:pPr marL="0" indent="0">
                  <a:buNone/>
                </a:pPr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ja-JP" altLang="en-US" i="1">
                        <a:latin typeface="Cambria Math" panose="02040503050406030204" pitchFamily="18" charset="0"/>
                      </a:rPr>
                      <m:t>　</m:t>
                    </m:r>
                  </m:oMath>
                </a14:m>
                <a:r>
                  <a:rPr kumimoji="1" lang="ja-JP" altLang="en-US" b="0" dirty="0"/>
                  <a:t>：</a:t>
                </a:r>
                <a:r>
                  <a:rPr kumimoji="1" lang="en-US" altLang="ja-JP" b="0" dirty="0"/>
                  <a:t>o-Ps</a:t>
                </a:r>
                <a:r>
                  <a:rPr kumimoji="1" lang="ja-JP" altLang="en-US" b="0" dirty="0"/>
                  <a:t>　</a:t>
                </a:r>
                <a:r>
                  <a:rPr kumimoji="1" lang="en-US" altLang="ja-JP" b="0" dirty="0"/>
                  <a:t>3γ</a:t>
                </a:r>
                <a:r>
                  <a:rPr kumimoji="1" lang="ja-JP" altLang="en-US" b="0" dirty="0"/>
                  <a:t>　</a:t>
                </a:r>
                <a:r>
                  <a:rPr kumimoji="1" lang="en-US" altLang="ja-JP" b="0" dirty="0"/>
                  <a:t>142ns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8CB9DD3-9F82-4992-8DAD-1DCAF05A6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3" t="-3347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右中かっこ 3">
            <a:extLst>
              <a:ext uri="{FF2B5EF4-FFF2-40B4-BE49-F238E27FC236}">
                <a16:creationId xmlns:a16="http://schemas.microsoft.com/office/drawing/2014/main" id="{CAC64B40-F568-416A-832C-8C64233CE9B7}"/>
              </a:ext>
            </a:extLst>
          </p:cNvPr>
          <p:cNvSpPr/>
          <p:nvPr/>
        </p:nvSpPr>
        <p:spPr>
          <a:xfrm>
            <a:off x="5829528" y="3925442"/>
            <a:ext cx="266472" cy="2154166"/>
          </a:xfrm>
          <a:prstGeom prst="rightBrace">
            <a:avLst>
              <a:gd name="adj1" fmla="val 65867"/>
              <a:gd name="adj2" fmla="val 51782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157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D9B93D-BF16-4A26-ACE8-AA4D252467C0}"/>
              </a:ext>
            </a:extLst>
          </p:cNvPr>
          <p:cNvSpPr txBox="1"/>
          <p:nvPr/>
        </p:nvSpPr>
        <p:spPr>
          <a:xfrm>
            <a:off x="1571159" y="1427695"/>
            <a:ext cx="59163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（Ｂ）先行研究的代案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B1CC1A-4138-40FE-8397-BD567C3D18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83" y="2894372"/>
            <a:ext cx="3097510" cy="655717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4B332C-5A04-48E8-8244-FC22F6CE6F4D}"/>
              </a:ext>
            </a:extLst>
          </p:cNvPr>
          <p:cNvSpPr txBox="1"/>
          <p:nvPr/>
        </p:nvSpPr>
        <p:spPr>
          <a:xfrm>
            <a:off x="5500175" y="1299633"/>
            <a:ext cx="622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[1] Y. Nagashima, T. </a:t>
            </a:r>
            <a:r>
              <a:rPr lang="en-US" altLang="ja-JP" sz="1200" dirty="0" err="1"/>
              <a:t>Hyodo</a:t>
            </a:r>
            <a:r>
              <a:rPr lang="en-US" altLang="ja-JP" sz="1200" dirty="0"/>
              <a:t>, K. Fujiwara, A. </a:t>
            </a:r>
            <a:r>
              <a:rPr lang="en-US" altLang="ja-JP" sz="1200" dirty="0" err="1"/>
              <a:t>Ichimura</a:t>
            </a:r>
            <a:r>
              <a:rPr lang="en-US" altLang="ja-JP" sz="1200" dirty="0"/>
              <a:t>, J. </a:t>
            </a:r>
            <a:r>
              <a:rPr lang="en-US" altLang="ja-JP" sz="1200" dirty="0" err="1"/>
              <a:t>Phys.B</a:t>
            </a:r>
            <a:r>
              <a:rPr lang="en-US" altLang="ja-JP" sz="1200" dirty="0"/>
              <a:t> 31 (1998) 329.</a:t>
            </a:r>
          </a:p>
          <a:p>
            <a:r>
              <a:rPr lang="en-US" altLang="ja-JP" sz="1200" dirty="0"/>
              <a:t>[2] Y. Nagashima, M. </a:t>
            </a:r>
            <a:r>
              <a:rPr lang="en-US" altLang="ja-JP" sz="1200" dirty="0" err="1"/>
              <a:t>Kakimoto</a:t>
            </a:r>
            <a:r>
              <a:rPr lang="en-US" altLang="ja-JP" sz="1200" dirty="0"/>
              <a:t>, T. </a:t>
            </a:r>
            <a:r>
              <a:rPr lang="en-US" altLang="ja-JP" sz="1200" dirty="0" err="1"/>
              <a:t>Hyodo</a:t>
            </a:r>
            <a:r>
              <a:rPr lang="en-US" altLang="ja-JP" sz="1200" dirty="0"/>
              <a:t>, K. Fujiwara, </a:t>
            </a:r>
            <a:r>
              <a:rPr lang="en-US" altLang="ja-JP" sz="1200" dirty="0" err="1"/>
              <a:t>A.Ichimura</a:t>
            </a:r>
            <a:r>
              <a:rPr lang="en-US" altLang="ja-JP" sz="1200" dirty="0"/>
              <a:t>, T. Chang,</a:t>
            </a:r>
          </a:p>
          <a:p>
            <a:r>
              <a:rPr lang="en-US" altLang="ja-JP" sz="1200" dirty="0"/>
              <a:t> J. Deng, T. </a:t>
            </a:r>
            <a:r>
              <a:rPr lang="en-US" altLang="ja-JP" sz="1200" dirty="0" err="1"/>
              <a:t>Akahane</a:t>
            </a:r>
            <a:r>
              <a:rPr lang="en-US" altLang="ja-JP" sz="1200" dirty="0"/>
              <a:t>, T. Chiba, K. </a:t>
            </a:r>
            <a:r>
              <a:rPr lang="en-US" altLang="ja-JP" sz="1200" dirty="0" err="1"/>
              <a:t>Suzuki,B.T.A</a:t>
            </a:r>
            <a:r>
              <a:rPr lang="en-US" altLang="ja-JP" sz="1200" dirty="0"/>
              <a:t>. McKee, A.T. Stewart, Phys. Rev. A 52 (1995) 258.</a:t>
            </a:r>
            <a:endParaRPr lang="ja-JP" altLang="en-US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BD8991-6998-44F6-BFE5-76EBB7C97588}"/>
              </a:ext>
            </a:extLst>
          </p:cNvPr>
          <p:cNvSpPr txBox="1"/>
          <p:nvPr/>
        </p:nvSpPr>
        <p:spPr>
          <a:xfrm>
            <a:off x="2210295" y="2272107"/>
            <a:ext cx="78583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先行研究によると補正関数</a:t>
            </a:r>
            <a:r>
              <a:rPr lang="en-US" altLang="ja-JP" sz="2800" dirty="0">
                <a:latin typeface="MS PGothic"/>
                <a:ea typeface="游ゴシック"/>
              </a:rPr>
              <a:t>f</a:t>
            </a:r>
            <a:r>
              <a:rPr lang="ja-JP" altLang="en-US" sz="2800" dirty="0">
                <a:latin typeface="MS PGothic"/>
                <a:ea typeface="MS PGothic"/>
              </a:rPr>
              <a:t>は次を満たす</a:t>
            </a:r>
            <a:r>
              <a:rPr lang="en-US" altLang="ja-JP" sz="2800" dirty="0">
                <a:latin typeface="MS PGothic"/>
                <a:ea typeface="游ゴシック"/>
              </a:rPr>
              <a:t>:</a:t>
            </a:r>
            <a:endParaRPr lang="ja-JP" altLang="en-US" sz="2800">
              <a:latin typeface="MS PGothic"/>
              <a:ea typeface="游ゴシック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1FC3C28-FC86-4C63-A516-C504F687BE89}"/>
              </a:ext>
            </a:extLst>
          </p:cNvPr>
          <p:cNvGrpSpPr/>
          <p:nvPr/>
        </p:nvGrpSpPr>
        <p:grpSpPr>
          <a:xfrm>
            <a:off x="6287491" y="3007784"/>
            <a:ext cx="3898292" cy="430887"/>
            <a:chOff x="5090072" y="2738487"/>
            <a:chExt cx="3898292" cy="430887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5667F06-B83B-434F-B7F0-F95F98D8E59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72" y="2827379"/>
              <a:ext cx="970514" cy="253105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22E78EB-B192-499E-A838-A9983ED3EE0E}"/>
                </a:ext>
              </a:extLst>
            </p:cNvPr>
            <p:cNvSpPr txBox="1"/>
            <p:nvPr/>
          </p:nvSpPr>
          <p:spPr>
            <a:xfrm>
              <a:off x="6060586" y="2738487"/>
              <a:ext cx="2927778" cy="430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ja-JP" sz="2200" dirty="0">
                  <a:latin typeface="MS PGothic"/>
                  <a:ea typeface="游ゴシック"/>
                </a:rPr>
                <a:t>:</a:t>
              </a:r>
              <a:r>
                <a:rPr lang="ja-JP" altLang="en-US" sz="2200" dirty="0">
                  <a:latin typeface="MS PGothic"/>
                  <a:ea typeface="MS PGothic"/>
                </a:rPr>
                <a:t>環境に依存する定数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7642A5-CC85-4699-914F-44FB25DE9D5F}"/>
              </a:ext>
            </a:extLst>
          </p:cNvPr>
          <p:cNvSpPr txBox="1"/>
          <p:nvPr/>
        </p:nvSpPr>
        <p:spPr>
          <a:xfrm>
            <a:off x="2182797" y="3699316"/>
            <a:ext cx="78583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MS PGothic"/>
                <a:ea typeface="MS PGothic"/>
              </a:rPr>
              <a:t>⇒しかしこれは解析的に解けない！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7536276-FDF2-4544-BED8-2FF3FDA174B9}"/>
              </a:ext>
            </a:extLst>
          </p:cNvPr>
          <p:cNvGrpSpPr/>
          <p:nvPr/>
        </p:nvGrpSpPr>
        <p:grpSpPr>
          <a:xfrm>
            <a:off x="2269606" y="4369767"/>
            <a:ext cx="7657185" cy="1796591"/>
            <a:chOff x="601977" y="4318154"/>
            <a:chExt cx="7753640" cy="183538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1EA1132B-F814-42F5-9FE4-BCF72C97404E}"/>
                    </a:ext>
                  </a:extLst>
                </p:cNvPr>
                <p:cNvSpPr txBox="1"/>
                <p:nvPr/>
              </p:nvSpPr>
              <p:spPr>
                <a:xfrm>
                  <a:off x="601977" y="4318154"/>
                  <a:ext cx="7753640" cy="1835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/>
                    <a:t>論文ではルンゲクッタで数値的に求めて、</a:t>
                  </a:r>
                  <a:endParaRPr lang="en-US" altLang="ja-JP" sz="2800" dirty="0"/>
                </a:p>
                <a:p>
                  <a:r>
                    <a:rPr lang="ja-JP" altLang="en-US" sz="2800" dirty="0"/>
                    <a:t>　　　　をパラメータとして</a:t>
                  </a:r>
                  <a:r>
                    <a:rPr lang="en-US" altLang="ja-JP" sz="2800" dirty="0"/>
                    <a:t>fit</a:t>
                  </a:r>
                  <a:r>
                    <a:rPr lang="ja-JP" altLang="en-US" sz="2800" dirty="0"/>
                    <a:t>している</a:t>
                  </a:r>
                  <a:r>
                    <a:rPr lang="en-US" altLang="ja-JP" sz="2800" dirty="0"/>
                    <a:t>.</a:t>
                  </a:r>
                </a:p>
                <a:p>
                  <a:r>
                    <a:rPr lang="ja-JP" altLang="en-US" sz="2800" dirty="0"/>
                    <a:t>⇒　 ～</a:t>
                  </a:r>
                  <a14:m>
                    <m:oMath xmlns:m="http://schemas.openxmlformats.org/officeDocument/2006/math"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67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altLang="ja-JP" sz="2800" dirty="0">
                      <a:ea typeface="Cambria Math" panose="02040503050406030204" pitchFamily="18" charset="0"/>
                    </a:rPr>
                    <a:t>,</a:t>
                  </a:r>
                  <a:r>
                    <a:rPr lang="ja-JP" altLang="en-US" sz="2800" dirty="0">
                      <a:ea typeface="Cambria Math" panose="02040503050406030204" pitchFamily="18" charset="0"/>
                    </a:rPr>
                    <a:t>　   ～</a:t>
                  </a:r>
                  <a:r>
                    <a:rPr lang="en-US" altLang="ja-JP" sz="28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ja-JP" sz="2800" i="1" dirty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2800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 i="1" dirty="0">
                          <a:latin typeface="Cambria Math" panose="02040503050406030204" pitchFamily="18" charset="0"/>
                        </a:rPr>
                        <m:t>76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altLang="ja-JP" sz="2800" dirty="0">
                      <a:ea typeface="Cambria Math" panose="02040503050406030204" pitchFamily="18" charset="0"/>
                    </a:rPr>
                    <a:t>,</a:t>
                  </a:r>
                  <a:r>
                    <a:rPr lang="ja-JP" altLang="en-US" sz="2800" dirty="0">
                      <a:ea typeface="Cambria Math" panose="02040503050406030204" pitchFamily="18" charset="0"/>
                    </a:rPr>
                    <a:t>　 ～</a:t>
                  </a:r>
                  <a:r>
                    <a:rPr lang="en-US" altLang="ja-JP" sz="28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ja-JP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a14:m>
                  <a:endParaRPr lang="en-US" altLang="ja-JP" sz="2800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1EA1132B-F814-42F5-9FE4-BCF72C974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77" y="4318154"/>
                  <a:ext cx="7753640" cy="1835380"/>
                </a:xfrm>
                <a:prstGeom prst="rect">
                  <a:avLst/>
                </a:prstGeom>
                <a:blipFill>
                  <a:blip r:embed="rId12"/>
                  <a:stretch>
                    <a:fillRect l="-1592" t="-33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9E5CF58-A945-4D13-8ADE-B60BA32B940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70" y="4867838"/>
              <a:ext cx="1230878" cy="32100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8011C21-81CE-4B8C-BD84-9EBFAA0917B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61"/>
            <a:stretch/>
          </p:blipFill>
          <p:spPr>
            <a:xfrm>
              <a:off x="1202134" y="5334763"/>
              <a:ext cx="266346" cy="321006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CE6B2AF8-6095-4555-8141-6A44AE21254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3903359" y="5285493"/>
              <a:ext cx="456157" cy="321006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9DD0522-37E1-44A1-9146-BF9EB699224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7"/>
            <a:stretch/>
          </p:blipFill>
          <p:spPr>
            <a:xfrm>
              <a:off x="6860063" y="5285492"/>
              <a:ext cx="248667" cy="321006"/>
            </a:xfrm>
            <a:prstGeom prst="rect">
              <a:avLst/>
            </a:prstGeom>
          </p:spPr>
        </p:pic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B0AAD5B-A04B-466A-BA31-9D655CB6D9CC}"/>
              </a:ext>
            </a:extLst>
          </p:cNvPr>
          <p:cNvGrpSpPr/>
          <p:nvPr/>
        </p:nvGrpSpPr>
        <p:grpSpPr>
          <a:xfrm>
            <a:off x="3444131" y="6027385"/>
            <a:ext cx="4898387" cy="523220"/>
            <a:chOff x="449996" y="5705293"/>
            <a:chExt cx="5371019" cy="523220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6805FAE-F6A8-47B0-8C09-7856287C61D6}"/>
                </a:ext>
              </a:extLst>
            </p:cNvPr>
            <p:cNvSpPr txBox="1"/>
            <p:nvPr/>
          </p:nvSpPr>
          <p:spPr>
            <a:xfrm>
              <a:off x="449996" y="5705293"/>
              <a:ext cx="5371019" cy="5232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b="1" dirty="0">
                  <a:latin typeface="MS PGothic"/>
                  <a:ea typeface="MS PGothic"/>
                </a:rPr>
                <a:t>そこで　  ＝０として解いてみる</a:t>
              </a: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1BF09C8-A817-4134-918E-91F8A1317A8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1636374" y="5806400"/>
              <a:ext cx="456157" cy="321006"/>
            </a:xfrm>
            <a:prstGeom prst="rect">
              <a:avLst/>
            </a:prstGeom>
          </p:spPr>
        </p:pic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8E11F5E7-C10C-4EE3-B69A-8B47BFFC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401" y="219724"/>
            <a:ext cx="79992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補正曲線の</a:t>
            </a:r>
            <a:r>
              <a:rPr kumimoji="1" lang="en-US" altLang="ja-JP" dirty="0">
                <a:latin typeface="MS PGothic"/>
                <a:ea typeface="游ゴシック Light"/>
              </a:rPr>
              <a:t>fit</a:t>
            </a:r>
            <a:r>
              <a:rPr kumimoji="1" lang="ja-JP" altLang="en-US" dirty="0">
                <a:latin typeface="MS PGothic"/>
                <a:ea typeface="MS PGothic"/>
              </a:rPr>
              <a:t>関数</a:t>
            </a:r>
            <a:r>
              <a:rPr lang="en-US" altLang="ja-JP" dirty="0">
                <a:latin typeface="MS PGothic"/>
                <a:ea typeface="游ゴシック Light"/>
              </a:rPr>
              <a:t>   </a:t>
            </a:r>
            <a:r>
              <a:rPr kumimoji="1" lang="ja-JP" altLang="en-US" dirty="0">
                <a:latin typeface="MS PGothic"/>
                <a:ea typeface="MS PGothic"/>
              </a:rPr>
              <a:t>の</a:t>
            </a:r>
            <a:r>
              <a:rPr lang="ja-JP" altLang="en-US" dirty="0">
                <a:latin typeface="MS PGothic"/>
                <a:ea typeface="MS PGothic"/>
              </a:rPr>
              <a:t>修正</a:t>
            </a:r>
            <a:r>
              <a:rPr lang="en-US" altLang="ja-JP" dirty="0">
                <a:latin typeface="MS PGothic"/>
                <a:ea typeface="游ゴシック Light"/>
              </a:rPr>
              <a:t>(2)</a:t>
            </a:r>
            <a:endParaRPr lang="ja-JP" altLang="en-US">
              <a:latin typeface="MS PGothic"/>
              <a:ea typeface="游ゴシック Light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1975E51-3F12-425F-AE66-E28A2F223B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20" y="677535"/>
            <a:ext cx="364800" cy="41142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52E360-8BE4-4AD6-BA56-9F934381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261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941D6C-000D-4D65-8F5E-12D798B084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31" y="1905143"/>
            <a:ext cx="2219080" cy="657715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FAECC7F-8D59-4F15-953F-F8766F62705D}"/>
              </a:ext>
            </a:extLst>
          </p:cNvPr>
          <p:cNvGrpSpPr/>
          <p:nvPr/>
        </p:nvGrpSpPr>
        <p:grpSpPr>
          <a:xfrm>
            <a:off x="2259502" y="1972585"/>
            <a:ext cx="2983476" cy="523220"/>
            <a:chOff x="612475" y="2046470"/>
            <a:chExt cx="2983476" cy="52322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BD8991-6998-44F6-BFE5-76EBB7C97588}"/>
                </a:ext>
              </a:extLst>
            </p:cNvPr>
            <p:cNvSpPr txBox="1"/>
            <p:nvPr/>
          </p:nvSpPr>
          <p:spPr>
            <a:xfrm>
              <a:off x="612475" y="2046470"/>
              <a:ext cx="2983476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dirty="0">
                  <a:ea typeface="游ゴシック"/>
                </a:rPr>
                <a:t>　  </a:t>
              </a:r>
              <a:r>
                <a:rPr lang="ja-JP" altLang="en-US" sz="2800" dirty="0">
                  <a:latin typeface="MS PGothic"/>
                  <a:ea typeface="MS PGothic"/>
                </a:rPr>
                <a:t>＝０とすると</a:t>
              </a: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50596AD-92D3-4D7F-8541-6B4EA41108C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777772" y="2151512"/>
              <a:ext cx="456157" cy="321006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30B6B89-D4F6-4EF2-BD8F-F7DBD87C4D10}"/>
              </a:ext>
            </a:extLst>
          </p:cNvPr>
          <p:cNvGrpSpPr/>
          <p:nvPr/>
        </p:nvGrpSpPr>
        <p:grpSpPr>
          <a:xfrm>
            <a:off x="2626034" y="2666320"/>
            <a:ext cx="5961618" cy="659621"/>
            <a:chOff x="4196460" y="2663810"/>
            <a:chExt cx="5961618" cy="65962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0130FB7-4F40-44AE-B8DC-3101409E481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460" y="2663810"/>
              <a:ext cx="899833" cy="659621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0A42EA2-C4EA-4CF8-90B1-4DE281BC45F6}"/>
                </a:ext>
              </a:extLst>
            </p:cNvPr>
            <p:cNvSpPr txBox="1"/>
            <p:nvPr/>
          </p:nvSpPr>
          <p:spPr>
            <a:xfrm>
              <a:off x="4196460" y="2735980"/>
              <a:ext cx="5961618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dirty="0">
                  <a:latin typeface="MS PGothic"/>
                  <a:ea typeface="MS PGothic"/>
                </a:rPr>
                <a:t>これを解くと</a:t>
              </a:r>
              <a:r>
                <a:rPr lang="ja-JP" altLang="en-US" sz="2800" dirty="0">
                  <a:ea typeface="游ゴシック"/>
                </a:rPr>
                <a:t>　　　</a:t>
              </a:r>
              <a:r>
                <a:rPr lang="ja-JP" altLang="en-US" sz="2800" dirty="0">
                  <a:latin typeface="MS PGothic"/>
                  <a:ea typeface="MS PGothic"/>
                </a:rPr>
                <a:t>となる</a:t>
              </a:r>
              <a:r>
                <a:rPr lang="en-US" altLang="ja-JP" sz="2800" dirty="0">
                  <a:latin typeface="MS PGothic"/>
                  <a:ea typeface="游ゴシック"/>
                </a:rPr>
                <a:t>.</a:t>
              </a:r>
              <a:r>
                <a:rPr lang="ja-JP" altLang="en-US" sz="2800" dirty="0">
                  <a:ea typeface="游ゴシック"/>
                </a:rPr>
                <a:t>　　　</a:t>
              </a: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AB18E89-E515-4266-9067-3E8EDB258B64}"/>
              </a:ext>
            </a:extLst>
          </p:cNvPr>
          <p:cNvGrpSpPr/>
          <p:nvPr/>
        </p:nvGrpSpPr>
        <p:grpSpPr>
          <a:xfrm>
            <a:off x="4344009" y="3449627"/>
            <a:ext cx="4190813" cy="1288653"/>
            <a:chOff x="2213014" y="3749004"/>
            <a:chExt cx="4190813" cy="1288653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ED2A9DA-BA64-40DB-B8D2-FA81DD5894EC}"/>
                </a:ext>
              </a:extLst>
            </p:cNvPr>
            <p:cNvSpPr/>
            <p:nvPr/>
          </p:nvSpPr>
          <p:spPr>
            <a:xfrm>
              <a:off x="2213014" y="3749004"/>
              <a:ext cx="4190813" cy="12886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F6723CDF-1B19-42CD-A8F0-7A1379A6507F}"/>
                </a:ext>
              </a:extLst>
            </p:cNvPr>
            <p:cNvGrpSpPr/>
            <p:nvPr/>
          </p:nvGrpSpPr>
          <p:grpSpPr>
            <a:xfrm>
              <a:off x="2305711" y="3824756"/>
              <a:ext cx="4002070" cy="1137150"/>
              <a:chOff x="2305711" y="3824756"/>
              <a:chExt cx="4002070" cy="1137150"/>
            </a:xfrm>
            <a:noFill/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033E81ED-E3C8-4943-91A3-25F934909A2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711" y="3824756"/>
                <a:ext cx="2103095" cy="1137150"/>
              </a:xfrm>
              <a:prstGeom prst="rect">
                <a:avLst/>
              </a:prstGeom>
              <a:grpFill/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33CC9AA0-2A66-4609-A51B-72E280D7D436}"/>
                  </a:ext>
                </a:extLst>
              </p:cNvPr>
              <p:cNvSpPr txBox="1"/>
              <p:nvPr/>
            </p:nvSpPr>
            <p:spPr>
              <a:xfrm>
                <a:off x="4408806" y="4151841"/>
                <a:ext cx="589485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dirty="0"/>
                  <a:t>⇔</a:t>
                </a:r>
              </a:p>
            </p:txBody>
          </p:sp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10C83AD8-44D4-47E7-B011-438E86B0908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3296" y="3906672"/>
                <a:ext cx="1234485" cy="1033896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55F9A50-EFFD-4AC3-A8CE-4C47548A527A}"/>
              </a:ext>
            </a:extLst>
          </p:cNvPr>
          <p:cNvSpPr txBox="1"/>
          <p:nvPr/>
        </p:nvSpPr>
        <p:spPr>
          <a:xfrm>
            <a:off x="3121014" y="3827238"/>
            <a:ext cx="136608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ここで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69AABB9-5355-47E9-A721-D7A5FF2F6168}"/>
              </a:ext>
            </a:extLst>
          </p:cNvPr>
          <p:cNvSpPr txBox="1"/>
          <p:nvPr/>
        </p:nvSpPr>
        <p:spPr>
          <a:xfrm>
            <a:off x="1845720" y="4899018"/>
            <a:ext cx="76656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従って補正関数を次で</a:t>
            </a:r>
            <a:r>
              <a:rPr lang="en-US" altLang="ja-JP" sz="2800" dirty="0">
                <a:latin typeface="MS PGothic"/>
                <a:ea typeface="游ゴシック"/>
              </a:rPr>
              <a:t>fit</a:t>
            </a:r>
            <a:r>
              <a:rPr lang="ja-JP" altLang="en-US" sz="2800" dirty="0">
                <a:latin typeface="MS PGothic"/>
                <a:ea typeface="MS PGothic"/>
              </a:rPr>
              <a:t>する</a:t>
            </a:r>
            <a:r>
              <a:rPr lang="en-US" altLang="ja-JP" sz="2800" dirty="0">
                <a:latin typeface="MS PGothic"/>
                <a:ea typeface="游ゴシック"/>
              </a:rPr>
              <a:t>:</a:t>
            </a:r>
            <a:endParaRPr lang="ja-JP" altLang="en-US" sz="2800">
              <a:latin typeface="MS PGothic"/>
              <a:ea typeface="游ゴシック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4B0E295-AC7B-4388-9C25-BD171F34716B}"/>
              </a:ext>
            </a:extLst>
          </p:cNvPr>
          <p:cNvGrpSpPr/>
          <p:nvPr/>
        </p:nvGrpSpPr>
        <p:grpSpPr>
          <a:xfrm>
            <a:off x="3949205" y="5573397"/>
            <a:ext cx="3836807" cy="868217"/>
            <a:chOff x="2425204" y="5573396"/>
            <a:chExt cx="3836807" cy="868217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CF10A800-3428-4684-BA0E-8284C9CBD62D}"/>
                </a:ext>
              </a:extLst>
            </p:cNvPr>
            <p:cNvSpPr/>
            <p:nvPr/>
          </p:nvSpPr>
          <p:spPr>
            <a:xfrm>
              <a:off x="2425204" y="5573396"/>
              <a:ext cx="3836807" cy="868217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DF70675-285D-47F0-9089-C723C2EB971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173" y="5641955"/>
              <a:ext cx="3527224" cy="735647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48C7F7B-A9D3-4D8A-B89A-4EBE4B6AC6F9}"/>
              </a:ext>
            </a:extLst>
          </p:cNvPr>
          <p:cNvSpPr txBox="1"/>
          <p:nvPr/>
        </p:nvSpPr>
        <p:spPr>
          <a:xfrm>
            <a:off x="1555211" y="1230995"/>
            <a:ext cx="59163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800" dirty="0">
                <a:latin typeface="MS PGothic"/>
                <a:ea typeface="MS PGothic"/>
              </a:rPr>
              <a:t>（Ｂ）先行研究的代案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E803CB5-E2EC-4BD3-9494-2CA56B53FC34}"/>
              </a:ext>
            </a:extLst>
          </p:cNvPr>
          <p:cNvSpPr txBox="1"/>
          <p:nvPr/>
        </p:nvSpPr>
        <p:spPr>
          <a:xfrm>
            <a:off x="5088759" y="1170452"/>
            <a:ext cx="637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[1] Y. Nagashima, T. </a:t>
            </a:r>
            <a:r>
              <a:rPr lang="en-US" altLang="ja-JP" sz="1200" dirty="0" err="1"/>
              <a:t>Hyodo</a:t>
            </a:r>
            <a:r>
              <a:rPr lang="en-US" altLang="ja-JP" sz="1200" dirty="0"/>
              <a:t>, K. Fujiwara, A. </a:t>
            </a:r>
            <a:r>
              <a:rPr lang="en-US" altLang="ja-JP" sz="1200" dirty="0" err="1"/>
              <a:t>Ichimura</a:t>
            </a:r>
            <a:r>
              <a:rPr lang="en-US" altLang="ja-JP" sz="1200" dirty="0"/>
              <a:t>, J. </a:t>
            </a:r>
            <a:r>
              <a:rPr lang="en-US" altLang="ja-JP" sz="1200" dirty="0" err="1"/>
              <a:t>Phys.B</a:t>
            </a:r>
            <a:r>
              <a:rPr lang="en-US" altLang="ja-JP" sz="1200" dirty="0"/>
              <a:t> 31 (1998) 329.</a:t>
            </a:r>
          </a:p>
          <a:p>
            <a:r>
              <a:rPr lang="en-US" altLang="ja-JP" sz="1200" dirty="0"/>
              <a:t>[2] Y. Nagashima, M. </a:t>
            </a:r>
            <a:r>
              <a:rPr lang="en-US" altLang="ja-JP" sz="1200" dirty="0" err="1"/>
              <a:t>Kakimoto</a:t>
            </a:r>
            <a:r>
              <a:rPr lang="en-US" altLang="ja-JP" sz="1200" dirty="0"/>
              <a:t>, T. </a:t>
            </a:r>
            <a:r>
              <a:rPr lang="en-US" altLang="ja-JP" sz="1200" dirty="0" err="1"/>
              <a:t>Hyodo</a:t>
            </a:r>
            <a:r>
              <a:rPr lang="en-US" altLang="ja-JP" sz="1200" dirty="0"/>
              <a:t>, K. Fujiwara, </a:t>
            </a:r>
            <a:r>
              <a:rPr lang="en-US" altLang="ja-JP" sz="1200" dirty="0" err="1"/>
              <a:t>A.Ichimura</a:t>
            </a:r>
            <a:r>
              <a:rPr lang="en-US" altLang="ja-JP" sz="1200" dirty="0"/>
              <a:t>, T. Chang,</a:t>
            </a:r>
          </a:p>
          <a:p>
            <a:r>
              <a:rPr lang="en-US" altLang="ja-JP" sz="1200" dirty="0"/>
              <a:t> J. Deng, T. </a:t>
            </a:r>
            <a:r>
              <a:rPr lang="en-US" altLang="ja-JP" sz="1200" dirty="0" err="1"/>
              <a:t>Akahane</a:t>
            </a:r>
            <a:r>
              <a:rPr lang="en-US" altLang="ja-JP" sz="1200" dirty="0"/>
              <a:t>, T. Chiba, K. </a:t>
            </a:r>
            <a:r>
              <a:rPr lang="en-US" altLang="ja-JP" sz="1200" dirty="0" err="1"/>
              <a:t>Suzuki,B.T.A</a:t>
            </a:r>
            <a:r>
              <a:rPr lang="en-US" altLang="ja-JP" sz="1200" dirty="0"/>
              <a:t>. McKee, A.T. Stewart, Phys. Rev. A 52 (1995) 258.</a:t>
            </a:r>
            <a:endParaRPr lang="ja-JP" altLang="en-US" sz="1200" dirty="0"/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2F530CBE-D83C-4A5E-8DBD-200DCF38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320" y="206959"/>
            <a:ext cx="79992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補正曲線の</a:t>
            </a:r>
            <a:r>
              <a:rPr kumimoji="1" lang="en-US" altLang="ja-JP" dirty="0">
                <a:latin typeface="MS PGothic"/>
                <a:ea typeface="游ゴシック Light"/>
              </a:rPr>
              <a:t>fit</a:t>
            </a:r>
            <a:r>
              <a:rPr kumimoji="1" lang="ja-JP" altLang="en-US" dirty="0">
                <a:latin typeface="MS PGothic"/>
                <a:ea typeface="MS PGothic"/>
              </a:rPr>
              <a:t>関数</a:t>
            </a:r>
            <a:r>
              <a:rPr lang="en-US" altLang="ja-JP" dirty="0">
                <a:latin typeface="MS PGothic"/>
                <a:ea typeface="游ゴシック Light"/>
              </a:rPr>
              <a:t>   </a:t>
            </a:r>
            <a:r>
              <a:rPr kumimoji="1" lang="ja-JP" altLang="en-US" dirty="0">
                <a:latin typeface="MS PGothic"/>
                <a:ea typeface="MS PGothic"/>
              </a:rPr>
              <a:t>の</a:t>
            </a:r>
            <a:r>
              <a:rPr lang="ja-JP" altLang="en-US" dirty="0">
                <a:latin typeface="MS PGothic"/>
                <a:ea typeface="MS PGothic"/>
              </a:rPr>
              <a:t>修正</a:t>
            </a:r>
            <a:r>
              <a:rPr lang="en-US" altLang="ja-JP" dirty="0">
                <a:latin typeface="MS PGothic"/>
                <a:ea typeface="游ゴシック Light"/>
              </a:rPr>
              <a:t>(3)</a:t>
            </a:r>
            <a:endParaRPr kumimoji="1" lang="ja-JP" altLang="en-US" dirty="0">
              <a:latin typeface="MS PGothic"/>
              <a:ea typeface="游ゴシック Light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4E518E5-2455-4998-B0F7-27D30305CD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39" y="664770"/>
            <a:ext cx="364800" cy="41142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F5B17CD-C01D-454F-8E55-F09B3BD2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25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補正理論の</a:t>
            </a:r>
            <a:r>
              <a:rPr lang="ja-JP" altLang="en-US" dirty="0">
                <a:latin typeface="MS PGothic"/>
                <a:ea typeface="MS PGothic"/>
              </a:rPr>
              <a:t>補正のまとめ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77C8DA7-0ACC-4A7D-B985-AEE079D1D54D}"/>
              </a:ext>
            </a:extLst>
          </p:cNvPr>
          <p:cNvGrpSpPr/>
          <p:nvPr/>
        </p:nvGrpSpPr>
        <p:grpSpPr>
          <a:xfrm>
            <a:off x="2548577" y="1690689"/>
            <a:ext cx="6745495" cy="3888244"/>
            <a:chOff x="1024576" y="1690689"/>
            <a:chExt cx="6745495" cy="3888244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35E3D2-179C-4CA2-B872-72DB3B19BC8C}"/>
                </a:ext>
              </a:extLst>
            </p:cNvPr>
            <p:cNvSpPr txBox="1"/>
            <p:nvPr/>
          </p:nvSpPr>
          <p:spPr>
            <a:xfrm>
              <a:off x="1024576" y="1690689"/>
              <a:ext cx="6745495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dirty="0">
                  <a:latin typeface="MS PGothic"/>
                  <a:ea typeface="MS PGothic"/>
                </a:rPr>
                <a:t>提案</a:t>
              </a:r>
              <a:r>
                <a:rPr lang="en-US" altLang="ja-JP" sz="2800" dirty="0">
                  <a:latin typeface="MS PGothic"/>
                  <a:ea typeface="游ゴシック"/>
                </a:rPr>
                <a:t>:</a:t>
              </a:r>
              <a:r>
                <a:rPr lang="ja-JP" altLang="en-US" sz="2800" dirty="0">
                  <a:latin typeface="MS PGothic"/>
                  <a:ea typeface="MS PGothic"/>
                </a:rPr>
                <a:t>補正関数の</a:t>
              </a:r>
              <a:r>
                <a:rPr lang="en-US" altLang="ja-JP" sz="2800" dirty="0">
                  <a:latin typeface="MS PGothic"/>
                  <a:ea typeface="游ゴシック"/>
                </a:rPr>
                <a:t>fit</a:t>
              </a:r>
              <a:r>
                <a:rPr lang="ja-JP" altLang="en-US" sz="2800" dirty="0">
                  <a:latin typeface="MS PGothic"/>
                  <a:ea typeface="MS PGothic"/>
                </a:rPr>
                <a:t>関数　　の修正</a:t>
              </a:r>
              <a:endParaRPr lang="en-US" altLang="ja-JP" sz="2800">
                <a:latin typeface="MS PGothic"/>
                <a:ea typeface="MS PGothic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4277B0D5-84E4-49DD-9408-A1288E043BF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916" y="1808654"/>
              <a:ext cx="538057" cy="276571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F316246-D217-4574-AED8-A0E5B2C37DD3}"/>
                </a:ext>
              </a:extLst>
            </p:cNvPr>
            <p:cNvSpPr txBox="1"/>
            <p:nvPr/>
          </p:nvSpPr>
          <p:spPr>
            <a:xfrm>
              <a:off x="1299234" y="2213909"/>
              <a:ext cx="3061267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dirty="0">
                  <a:latin typeface="MS PGothic"/>
                  <a:ea typeface="MS PGothic"/>
                </a:rPr>
                <a:t>（Ａ）直観的修正</a:t>
              </a: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747A8319-9E58-4A87-A832-44B512C7D4DF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2504696" y="2737129"/>
              <a:ext cx="4926460" cy="1132936"/>
              <a:chOff x="2504696" y="2737129"/>
              <a:chExt cx="4926460" cy="1132936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89E1F1A3-A1C9-4859-BDDB-3876D996181A}"/>
                  </a:ext>
                </a:extLst>
              </p:cNvPr>
              <p:cNvSpPr/>
              <p:nvPr/>
            </p:nvSpPr>
            <p:spPr>
              <a:xfrm>
                <a:off x="2504696" y="2737129"/>
                <a:ext cx="4926460" cy="1132936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E028E88-3A08-432D-846F-2CAE8E45426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63" y="2819751"/>
                <a:ext cx="4791793" cy="1014822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AF3D626-D6D5-44DB-9DBB-D6A383B3C6FC}"/>
                </a:ext>
              </a:extLst>
            </p:cNvPr>
            <p:cNvSpPr txBox="1"/>
            <p:nvPr/>
          </p:nvSpPr>
          <p:spPr>
            <a:xfrm>
              <a:off x="1289588" y="4047381"/>
              <a:ext cx="353390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ja-JP" altLang="en-US" sz="2800" dirty="0">
                  <a:latin typeface="MS PGothic"/>
                  <a:ea typeface="MS PGothic"/>
                </a:rPr>
                <a:t>（Ｂ）先行研究的代案</a:t>
              </a: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8DD89A2-E8EB-43D5-9CF1-BC370D9A82D7}"/>
                </a:ext>
              </a:extLst>
            </p:cNvPr>
            <p:cNvGrpSpPr/>
            <p:nvPr/>
          </p:nvGrpSpPr>
          <p:grpSpPr>
            <a:xfrm>
              <a:off x="3037145" y="4710716"/>
              <a:ext cx="3836807" cy="868217"/>
              <a:chOff x="2641219" y="5550805"/>
              <a:chExt cx="3836807" cy="868217"/>
            </a:xfrm>
          </p:grpSpPr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3375591B-0FC1-4D93-8155-617E52C23C37}"/>
                  </a:ext>
                </a:extLst>
              </p:cNvPr>
              <p:cNvSpPr/>
              <p:nvPr/>
            </p:nvSpPr>
            <p:spPr>
              <a:xfrm>
                <a:off x="2641219" y="5550805"/>
                <a:ext cx="3836807" cy="868217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E1DD4354-D3DA-4560-93E8-3B97D1BB372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5188" y="5619365"/>
                <a:ext cx="3527223" cy="735647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8C3123-B6B6-4CE6-B873-844BBA50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175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27FBC-E973-498A-8933-1C583A7E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078" y="-217608"/>
            <a:ext cx="78867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補正関数の</a:t>
            </a:r>
            <a:r>
              <a:rPr kumimoji="1" lang="en-US" altLang="ja-JP" dirty="0">
                <a:latin typeface="MS PGothic"/>
                <a:ea typeface="游ゴシック Light"/>
              </a:rPr>
              <a:t>fit</a:t>
            </a:r>
            <a:endParaRPr lang="ja-JP" altLang="en-US">
              <a:latin typeface="MS PGothic"/>
              <a:ea typeface="游ゴシック Light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6AB586D-5994-40DD-9F6B-49EAF0D56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4" y="795706"/>
            <a:ext cx="6346306" cy="19436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1C29E5-AA71-4E96-8A06-7419FB129F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30" y="1279350"/>
            <a:ext cx="3220865" cy="659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9C3335-11A0-45D8-B59A-C6F3F3F8CDB1}"/>
                  </a:ext>
                </a:extLst>
              </p:cNvPr>
              <p:cNvSpPr txBox="1"/>
              <p:nvPr/>
            </p:nvSpPr>
            <p:spPr>
              <a:xfrm>
                <a:off x="7857664" y="1452817"/>
                <a:ext cx="3201759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40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4000" b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4000" b="1" dirty="0"/>
                  <a:t> 10.6</a:t>
                </a:r>
                <a:endParaRPr lang="ja-JP" altLang="en-US" sz="4000" b="1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9C3335-11A0-45D8-B59A-C6F3F3F8C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664" y="1452817"/>
                <a:ext cx="3201759" cy="629468"/>
              </a:xfrm>
              <a:prstGeom prst="rect">
                <a:avLst/>
              </a:prstGeom>
              <a:blipFill>
                <a:blip r:embed="rId5"/>
                <a:stretch>
                  <a:fillRect t="-21154" r="-952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589CC5-8107-4A15-8BC5-1861B54C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989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27FBC-E973-498A-8933-1C583A7E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05" y="-179026"/>
            <a:ext cx="78867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補正関数の</a:t>
            </a:r>
            <a:r>
              <a:rPr kumimoji="1" lang="en-US" altLang="ja-JP" dirty="0">
                <a:latin typeface="MS PGothic"/>
                <a:ea typeface="游ゴシック Light"/>
              </a:rPr>
              <a:t>fit</a:t>
            </a:r>
            <a:endParaRPr lang="ja-JP" altLang="en-US">
              <a:latin typeface="MS PGothic"/>
              <a:ea typeface="游ゴシック Light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6AB586D-5994-40DD-9F6B-49EAF0D56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4" y="795706"/>
            <a:ext cx="6346306" cy="19436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1C29E5-AA71-4E96-8A06-7419FB129F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30" y="1279350"/>
            <a:ext cx="3220865" cy="6598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148074-7CCB-43A1-B88E-8444C11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4" y="2786620"/>
            <a:ext cx="6416314" cy="19829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EDD3DD-88C1-477A-9DFE-7EACF725CE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23" y="3188669"/>
            <a:ext cx="4411019" cy="934180"/>
          </a:xfrm>
          <a:prstGeom prst="rect">
            <a:avLst/>
          </a:prstGeom>
          <a:noFill/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9BBB9E0-53E0-4A2F-96AA-693D113EB6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4" y="4779116"/>
            <a:ext cx="6419340" cy="20510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7E26933-0D9F-44DF-82C3-07D9B584FD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22" y="5356722"/>
            <a:ext cx="3274827" cy="68300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5731696-41FD-4972-B263-8E83D74D08C5}"/>
                  </a:ext>
                </a:extLst>
              </p:cNvPr>
              <p:cNvSpPr txBox="1"/>
              <p:nvPr/>
            </p:nvSpPr>
            <p:spPr>
              <a:xfrm>
                <a:off x="7981951" y="3458345"/>
                <a:ext cx="2834906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40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4000" b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ja-JP" sz="4000" b="1" dirty="0"/>
                  <a:t>3.46</a:t>
                </a:r>
                <a:endParaRPr lang="ja-JP" altLang="en-US" sz="4000" b="1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5731696-41FD-4972-B263-8E83D74D0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951" y="3458345"/>
                <a:ext cx="2834906" cy="629468"/>
              </a:xfrm>
              <a:prstGeom prst="rect">
                <a:avLst/>
              </a:prstGeom>
              <a:blipFill>
                <a:blip r:embed="rId11"/>
                <a:stretch>
                  <a:fillRect l="-430" t="-21154" r="-9892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8291CBA-56E2-48D8-944E-1784E9CA5505}"/>
                  </a:ext>
                </a:extLst>
              </p:cNvPr>
              <p:cNvSpPr txBox="1"/>
              <p:nvPr/>
            </p:nvSpPr>
            <p:spPr>
              <a:xfrm>
                <a:off x="7979826" y="5359845"/>
                <a:ext cx="3054706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40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4000" b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ja-JP" sz="4000" b="1" dirty="0"/>
                  <a:t>3.60</a:t>
                </a:r>
                <a:endParaRPr lang="ja-JP" altLang="en-US" sz="4000" b="1" dirty="0"/>
              </a:p>
            </p:txBody>
          </p:sp>
        </mc:Choice>
        <mc:Fallback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8291CBA-56E2-48D8-944E-1784E9CA5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826" y="5359845"/>
                <a:ext cx="3054706" cy="629468"/>
              </a:xfrm>
              <a:prstGeom prst="rect">
                <a:avLst/>
              </a:prstGeom>
              <a:blipFill>
                <a:blip r:embed="rId12"/>
                <a:stretch>
                  <a:fillRect l="-4591" t="-21359" r="-4192" b="-49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EA3FE6-9788-463F-8C50-ED1E3D5C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53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33B2A9D-891B-495D-A3EA-92D38B83D6E6}"/>
                  </a:ext>
                </a:extLst>
              </p:cNvPr>
              <p:cNvSpPr txBox="1"/>
              <p:nvPr/>
            </p:nvSpPr>
            <p:spPr>
              <a:xfrm>
                <a:off x="7857664" y="1452817"/>
                <a:ext cx="3201759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40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0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4000" b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4000" b="1" dirty="0"/>
                  <a:t> 10.6</a:t>
                </a:r>
                <a:endParaRPr lang="ja-JP" altLang="en-US" sz="4000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33B2A9D-891B-495D-A3EA-92D38B83D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664" y="1452817"/>
                <a:ext cx="3201759" cy="629468"/>
              </a:xfrm>
              <a:prstGeom prst="rect">
                <a:avLst/>
              </a:prstGeom>
              <a:blipFill>
                <a:blip r:embed="rId13"/>
                <a:stretch>
                  <a:fillRect l="-5905" t="-21154" r="-952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344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937A4E-E3EB-4580-A213-01465380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458" y="1056081"/>
            <a:ext cx="78867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寿命の決定</a:t>
            </a:r>
            <a:endParaRPr lang="ja-JP" altLang="en-US" dirty="0">
              <a:latin typeface="MS PGothic"/>
              <a:ea typeface="MS PGothic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1AD198-196F-4323-8DE7-E896C9B67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80" y="5813"/>
            <a:ext cx="4259869" cy="34217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5B367F-E761-4FAD-9C67-550BB3CD1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90" y="2214574"/>
            <a:ext cx="2777439" cy="568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/>
              <p:nvPr/>
            </p:nvSpPr>
            <p:spPr>
              <a:xfrm>
                <a:off x="7114800" y="878805"/>
                <a:ext cx="3446875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2800" b="1" i="1">
                        <a:latin typeface="Cambria Math" panose="02040503050406030204" pitchFamily="18" charset="0"/>
                      </a:rPr>
                      <m:t>𝛕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𝟏𝟐𝟗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b="1" dirty="0"/>
                  <a:t> 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800" y="878805"/>
                <a:ext cx="344687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2782434-3430-40C5-B5B9-677DD4BDD769}"/>
                  </a:ext>
                </a:extLst>
              </p:cNvPr>
              <p:cNvSpPr txBox="1"/>
              <p:nvPr/>
            </p:nvSpPr>
            <p:spPr>
              <a:xfrm>
                <a:off x="8563992" y="1305859"/>
                <a:ext cx="1997682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𝟏𝟔𝟗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2782434-3430-40C5-B5B9-677DD4BD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992" y="1305859"/>
                <a:ext cx="1997682" cy="377667"/>
              </a:xfrm>
              <a:prstGeom prst="rect">
                <a:avLst/>
              </a:prstGeom>
              <a:blipFill>
                <a:blip r:embed="rId6"/>
                <a:stretch>
                  <a:fillRect l="-5152" t="-18750" r="-9697" b="-46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BAA4CA-ADE8-4523-96DC-31D66464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639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7088EDD-745F-4F8E-817B-710756A2D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98" y="3158364"/>
            <a:ext cx="4516003" cy="35991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9937A4E-E3EB-4580-A213-01465380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458" y="1056081"/>
            <a:ext cx="7886700" cy="1325563"/>
          </a:xfrm>
        </p:spPr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寿命の決定</a:t>
            </a:r>
            <a:endParaRPr lang="ja-JP" altLang="en-US" dirty="0">
              <a:latin typeface="MS PGothic"/>
              <a:ea typeface="MS PGothic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1AD198-196F-4323-8DE7-E896C9B67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80" y="5816"/>
            <a:ext cx="4259869" cy="34217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5B367F-E761-4FAD-9C67-550BB3CD1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90" y="2214574"/>
            <a:ext cx="2777439" cy="5689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5FE4D1-60B0-4286-8513-8863703BE1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5" y="3057848"/>
            <a:ext cx="4592670" cy="38001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DD251DE-D4FA-4742-8453-E5E5D04A77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58" y="5478743"/>
            <a:ext cx="3263322" cy="691117"/>
          </a:xfrm>
          <a:prstGeom prst="rect">
            <a:avLst/>
          </a:prstGeom>
          <a:noFill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DCF979-2663-47AC-9FDE-1C37757ABB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203" y="5539563"/>
            <a:ext cx="3022097" cy="63029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/>
              <p:nvPr/>
            </p:nvSpPr>
            <p:spPr>
              <a:xfrm>
                <a:off x="7114800" y="878805"/>
                <a:ext cx="3446875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2800" b="1" i="1">
                        <a:latin typeface="Cambria Math" panose="02040503050406030204" pitchFamily="18" charset="0"/>
                      </a:rPr>
                      <m:t>𝛕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𝟏𝟐𝟗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b="1" dirty="0"/>
                  <a:t> 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800" y="878805"/>
                <a:ext cx="344687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8F4C937-2314-46F7-BD7C-DA0E96FF8D2B}"/>
                  </a:ext>
                </a:extLst>
              </p:cNvPr>
              <p:cNvSpPr txBox="1"/>
              <p:nvPr/>
            </p:nvSpPr>
            <p:spPr>
              <a:xfrm>
                <a:off x="7163608" y="4104550"/>
                <a:ext cx="3349256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800" b="1" i="1">
                          <a:latin typeface="Cambria Math" panose="02040503050406030204" pitchFamily="18" charset="0"/>
                        </a:rPr>
                        <m:t>𝛕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𝟏𝟒𝟓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ja-JP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𝐧𝐬</m:t>
                      </m:r>
                      <m:r>
                        <a:rPr lang="en-US" altLang="ja-JP" sz="2800" b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ja-JP" sz="40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8F4C937-2314-46F7-BD7C-DA0E96FF8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608" y="4104550"/>
                <a:ext cx="3349256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68B361-645B-4273-A8F3-9D7C3CE808AF}"/>
                  </a:ext>
                </a:extLst>
              </p:cNvPr>
              <p:cNvSpPr txBox="1"/>
              <p:nvPr/>
            </p:nvSpPr>
            <p:spPr>
              <a:xfrm>
                <a:off x="2598478" y="3991634"/>
                <a:ext cx="3369932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2800" b="1" i="1">
                        <a:latin typeface="Cambria Math" panose="02040503050406030204" pitchFamily="18" charset="0"/>
                      </a:rPr>
                      <m:t>𝛕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𝟏𝟒𝟑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altLang="ja-JP" sz="2800" dirty="0"/>
                  <a:t> </a:t>
                </a:r>
                <a:endParaRPr lang="en-US" altLang="ja-JP" sz="28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68B361-645B-4273-A8F3-9D7C3CE80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78" y="3991634"/>
                <a:ext cx="336993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75CCFBD-20A8-4E07-A549-033676B86FEC}"/>
                  </a:ext>
                </a:extLst>
              </p:cNvPr>
              <p:cNvSpPr txBox="1"/>
              <p:nvPr/>
            </p:nvSpPr>
            <p:spPr>
              <a:xfrm>
                <a:off x="8455464" y="4535437"/>
                <a:ext cx="2057400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𝟏𝟗𝟐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75CCFBD-20A8-4E07-A549-033676B86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464" y="4535437"/>
                <a:ext cx="2057400" cy="377667"/>
              </a:xfrm>
              <a:prstGeom prst="rect">
                <a:avLst/>
              </a:prstGeom>
              <a:blipFill>
                <a:blip r:embed="rId14"/>
                <a:stretch>
                  <a:fillRect l="-4706" t="-1563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D59F77-0DCD-4D4B-AEA6-3ECC9EEB44AE}"/>
                  </a:ext>
                </a:extLst>
              </p:cNvPr>
              <p:cNvSpPr txBox="1"/>
              <p:nvPr/>
            </p:nvSpPr>
            <p:spPr>
              <a:xfrm>
                <a:off x="3929850" y="4424872"/>
                <a:ext cx="2044567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𝟏𝟕𝟔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D59F77-0DCD-4D4B-AEA6-3ECC9EEB4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850" y="4424872"/>
                <a:ext cx="2044567" cy="377667"/>
              </a:xfrm>
              <a:prstGeom prst="rect">
                <a:avLst/>
              </a:prstGeom>
              <a:blipFill>
                <a:blip r:embed="rId15"/>
                <a:stretch>
                  <a:fillRect l="-5045" t="-20313" r="-7418" b="-453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047FFA-8A13-4CF7-B553-649E3DBC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D6B53-8014-46BF-B37D-4EB75EF18DBA}"/>
                  </a:ext>
                </a:extLst>
              </p:cNvPr>
              <p:cNvSpPr txBox="1"/>
              <p:nvPr/>
            </p:nvSpPr>
            <p:spPr>
              <a:xfrm>
                <a:off x="8563992" y="1305860"/>
                <a:ext cx="1997682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𝟏𝟔𝟗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D6B53-8014-46BF-B37D-4EB75EF18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992" y="1305860"/>
                <a:ext cx="1997682" cy="377667"/>
              </a:xfrm>
              <a:prstGeom prst="rect">
                <a:avLst/>
              </a:prstGeom>
              <a:blipFill>
                <a:blip r:embed="rId16"/>
                <a:stretch>
                  <a:fillRect l="-5152" t="-18750" r="-9697" b="-46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59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6A9184-2833-4745-B17E-3686A37D9C4E}"/>
              </a:ext>
            </a:extLst>
          </p:cNvPr>
          <p:cNvSpPr/>
          <p:nvPr/>
        </p:nvSpPr>
        <p:spPr>
          <a:xfrm>
            <a:off x="2282140" y="5836533"/>
            <a:ext cx="8545974" cy="839164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92D33F9-36FE-4954-875C-9978784E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43" y="143277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MS PGothic"/>
                <a:ea typeface="MS PGothic"/>
              </a:rPr>
              <a:t>補正理論の補正のまとめ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93DE0A7-3FDC-461E-AD2D-01FA3CBB80A6}"/>
              </a:ext>
            </a:extLst>
          </p:cNvPr>
          <p:cNvGrpSpPr/>
          <p:nvPr/>
        </p:nvGrpSpPr>
        <p:grpSpPr>
          <a:xfrm>
            <a:off x="1524000" y="2482910"/>
            <a:ext cx="8645056" cy="3745597"/>
            <a:chOff x="0" y="2849441"/>
            <a:chExt cx="9030878" cy="37331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2D43D3B3-7B03-47C4-9A10-623E9F1B5AEA}"/>
                    </a:ext>
                  </a:extLst>
                </p:cNvPr>
                <p:cNvSpPr txBox="1"/>
                <p:nvPr/>
              </p:nvSpPr>
              <p:spPr>
                <a:xfrm>
                  <a:off x="0" y="3054921"/>
                  <a:ext cx="9030878" cy="3527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/>
                    <a:t>・　　　　　　　　　　　　　という</a:t>
                  </a:r>
                  <a:endParaRPr lang="en-US" altLang="ja-JP" sz="2800" dirty="0"/>
                </a:p>
                <a:p>
                  <a:endParaRPr lang="en-US" altLang="ja-JP" sz="2800" dirty="0"/>
                </a:p>
                <a:p>
                  <a:r>
                    <a:rPr lang="ja-JP" altLang="en-US" sz="2800" dirty="0"/>
                    <a:t>　比較的扱いやすい関数により補正関数の</a:t>
                  </a:r>
                  <a:r>
                    <a:rPr lang="en-US" altLang="ja-JP" sz="2800" dirty="0"/>
                    <a:t>fit</a:t>
                  </a:r>
                  <a:r>
                    <a:rPr lang="ja-JP" altLang="en-US" sz="2800" dirty="0"/>
                    <a:t>に成功した</a:t>
                  </a:r>
                  <a:r>
                    <a:rPr lang="en-US" altLang="ja-JP" sz="2800" dirty="0"/>
                    <a:t>.</a:t>
                  </a:r>
                </a:p>
                <a:p>
                  <a:r>
                    <a:rPr lang="ja-JP" altLang="en-US" sz="2800" dirty="0"/>
                    <a:t>・</a:t>
                  </a:r>
                  <a:r>
                    <a:rPr lang="en-US" altLang="ja-JP" sz="28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ja-JP" altLang="en-US" sz="2800" i="1">
                          <a:latin typeface="Cambria Math" panose="02040503050406030204" pitchFamily="18" charset="0"/>
                        </a:rPr>
                        <m:t>を</m:t>
                      </m:r>
                      <m:r>
                        <a:rPr lang="ja-JP" altLang="en-US" sz="2800" i="1" dirty="0">
                          <a:latin typeface="Cambria Math" panose="02040503050406030204" pitchFamily="18" charset="0"/>
                        </a:rPr>
                        <m:t>用いて</m:t>
                      </m:r>
                    </m:oMath>
                  </a14:m>
                  <a:r>
                    <a:rPr lang="ja-JP" altLang="en-US" sz="2800" dirty="0"/>
                    <a:t>得られた寿命は</a:t>
                  </a:r>
                  <a:r>
                    <a:rPr lang="en-US" altLang="ja-JP" sz="2800" dirty="0"/>
                    <a:t>142ns</a:t>
                  </a:r>
                  <a:r>
                    <a:rPr lang="ja-JP" altLang="en-US" sz="2800" dirty="0"/>
                    <a:t>をエラーに含む</a:t>
                  </a:r>
                  <a:r>
                    <a:rPr lang="en-US" altLang="ja-JP" sz="2800" dirty="0"/>
                    <a:t>.</a:t>
                  </a:r>
                </a:p>
                <a:p>
                  <a:r>
                    <a:rPr lang="ja-JP" altLang="en-US" sz="2800" dirty="0"/>
                    <a:t>・すべての定義域は物理的考察に基づいたものである</a:t>
                  </a:r>
                  <a:r>
                    <a:rPr lang="en-US" altLang="ja-JP" sz="2800" dirty="0"/>
                    <a:t>.</a:t>
                  </a:r>
                </a:p>
              </p:txBody>
            </p:sp>
          </mc:Choice>
          <mc:Fallback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2D43D3B3-7B03-47C4-9A10-623E9F1B5A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54921"/>
                  <a:ext cx="9030878" cy="3527629"/>
                </a:xfrm>
                <a:prstGeom prst="rect">
                  <a:avLst/>
                </a:prstGeom>
                <a:blipFill>
                  <a:blip r:embed="rId3"/>
                  <a:stretch>
                    <a:fillRect l="-1410" t="-1549" b="-39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F27842C-4828-4432-8C9B-EDB253C196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50" y="2849441"/>
              <a:ext cx="4411019" cy="934180"/>
            </a:xfrm>
            <a:prstGeom prst="rect">
              <a:avLst/>
            </a:prstGeom>
            <a:noFill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1BE976C-ACA5-4973-B7CB-A5EF9D38F299}"/>
                  </a:ext>
                </a:extLst>
              </p:cNvPr>
              <p:cNvSpPr txBox="1"/>
              <p:nvPr/>
            </p:nvSpPr>
            <p:spPr>
              <a:xfrm>
                <a:off x="1524001" y="1146143"/>
                <a:ext cx="824845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・先行研究から得られた関数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solidFill>
                      <a:prstClr val="black"/>
                    </a:solidFill>
                  </a:rPr>
                  <a:t>を用いたところ</a:t>
                </a:r>
                <a:endParaRPr lang="en-US" altLang="ja-JP" sz="28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　</a:t>
                </a:r>
                <a:r>
                  <a:rPr lang="en-US" altLang="ja-JP" sz="2800" dirty="0">
                    <a:solidFill>
                      <a:prstClr val="black"/>
                    </a:solidFill>
                  </a:rPr>
                  <a:t>142ns</a:t>
                </a:r>
                <a:r>
                  <a:rPr lang="ja-JP" altLang="en-US" sz="2800" dirty="0">
                    <a:solidFill>
                      <a:prstClr val="black"/>
                    </a:solidFill>
                  </a:rPr>
                  <a:t>が誤差の範囲内で理論と一致した</a:t>
                </a:r>
                <a:r>
                  <a:rPr lang="en-US" altLang="ja-JP" sz="2800" dirty="0">
                    <a:solidFill>
                      <a:prstClr val="black"/>
                    </a:solidFill>
                  </a:rPr>
                  <a:t>.</a:t>
                </a:r>
              </a:p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　⇒悪いデータではない</a:t>
                </a:r>
                <a:endParaRPr lang="en-US" altLang="ja-JP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1BE976C-ACA5-4973-B7CB-A5EF9D3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1146143"/>
                <a:ext cx="8248453" cy="1384995"/>
              </a:xfrm>
              <a:prstGeom prst="rect">
                <a:avLst/>
              </a:prstGeom>
              <a:blipFill>
                <a:blip r:embed="rId5"/>
                <a:stretch>
                  <a:fillRect l="-1478" t="-396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A9B81-DC72-4FFE-9F5A-A0995B277CC5}"/>
              </a:ext>
            </a:extLst>
          </p:cNvPr>
          <p:cNvSpPr txBox="1"/>
          <p:nvPr/>
        </p:nvSpPr>
        <p:spPr>
          <a:xfrm>
            <a:off x="2329635" y="5753473"/>
            <a:ext cx="89460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ja-JP" altLang="en-US" sz="2800" b="1" dirty="0">
                <a:latin typeface="MS PGothic"/>
                <a:ea typeface="MS PGothic"/>
              </a:rPr>
              <a:t>以上の理由から本実験で提案した補正理論の修正は</a:t>
            </a:r>
            <a:endParaRPr lang="en-US" altLang="ja-JP" sz="2800" b="1">
              <a:latin typeface="MS PGothic"/>
              <a:ea typeface="MS PGothic"/>
            </a:endParaRPr>
          </a:p>
          <a:p>
            <a:pPr lvl="0"/>
            <a:r>
              <a:rPr lang="ja-JP" altLang="en-US" sz="2800" b="1" dirty="0">
                <a:latin typeface="MS PGothic"/>
                <a:ea typeface="MS PGothic"/>
              </a:rPr>
              <a:t>真に意味のある結果といえる</a:t>
            </a:r>
            <a:r>
              <a:rPr lang="en-US" altLang="ja-JP" sz="2800" b="1" dirty="0">
                <a:latin typeface="MS PGothic"/>
                <a:ea typeface="游ゴシック"/>
              </a:rPr>
              <a:t>.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BC1E65-D7A7-4036-AF12-12D6F85E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37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5A6FA1-7581-4F4A-9F6A-284B0D22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磁場をかけた場合</a:t>
            </a:r>
            <a:endParaRPr lang="ja-JP" altLang="en-US" dirty="0">
              <a:latin typeface="MS PGothic"/>
              <a:ea typeface="MS P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B9C45F59-7E33-4B6F-B037-BE3009FA8D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/>
                  <a:t>磁場をかけると</a:t>
                </a:r>
                <a:r>
                  <a:rPr lang="en-US" altLang="ja-JP" dirty="0"/>
                  <a:t>Hamiltonian</a:t>
                </a:r>
                <a:r>
                  <a:rPr lang="ja-JP" altLang="en-US" dirty="0"/>
                  <a:t>に</a:t>
                </a:r>
                <a:endParaRPr lang="en-US" altLang="ja-JP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𝑍𝑒𝑒𝑚𝑎𝑛</m:t>
                        </m:r>
                      </m:sub>
                      <m:sup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=∓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=∓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altLang="ja-JP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ja-JP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が</m:t>
                    </m:r>
                  </m:oMath>
                </a14:m>
                <a:r>
                  <a:rPr lang="ja-JP" altLang="en-US" dirty="0">
                    <a:ea typeface="Cambria Math" panose="02040503050406030204" pitchFamily="18" charset="0"/>
                  </a:rPr>
                  <a:t>加わる</a:t>
                </a:r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ja-JP" altLang="en-US" dirty="0">
                    <a:ea typeface="Cambria Math" panose="02040503050406030204" pitchFamily="18" charset="0"/>
                  </a:rPr>
                  <a:t>合成</a:t>
                </a:r>
                <a14:m>
                  <m:oMath xmlns:m="http://schemas.openxmlformats.org/officeDocument/2006/math">
                    <m:r>
                      <a:rPr lang="ja-JP" alt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系</m:t>
                    </m:r>
                    <m:r>
                      <a:rPr lang="ja-JP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としては</m:t>
                    </m:r>
                    <m:sSubSup>
                      <m:sSubSup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𝑍𝑒𝑒𝑚𝑎𝑛</m:t>
                        </m:r>
                      </m:sub>
                      <m:sup>
                        <m:sSup>
                          <m:sSup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altLang="ja-JP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𝑍𝑒𝑒𝑚𝑎𝑛</m:t>
                        </m:r>
                      </m:sub>
                      <m:sup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nary>
                      <m:naryPr>
                        <m:chr m:val="⨂"/>
                        <m:limLoc m:val="undOvr"/>
                        <m:subHide m:val="on"/>
                        <m:sup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nary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+1⨂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𝑍𝑒𝑒𝑚𝑎𝑛</m:t>
                        </m:r>
                      </m:sub>
                      <m:sup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ja-JP" altLang="en-US" dirty="0">
                    <a:ea typeface="Cambria Math" panose="02040503050406030204" pitchFamily="18" charset="0"/>
                  </a:rPr>
                  <a:t>これは</a:t>
                </a:r>
                <a:r>
                  <a:rPr lang="en-US" altLang="ja-JP" dirty="0">
                    <a:ea typeface="Cambria Math" panose="02040503050406030204" pitchFamily="18" charset="0"/>
                  </a:rPr>
                  <a:t>Ps</a:t>
                </a:r>
                <a:r>
                  <a:rPr lang="ja-JP" altLang="en-US" dirty="0">
                    <a:ea typeface="Cambria Math" panose="02040503050406030204" pitchFamily="18" charset="0"/>
                  </a:rPr>
                  <a:t>の各状態に次のように作用する</a:t>
                </a:r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𝑍𝑒𝑒𝑚𝑎𝑛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𝑍𝑒𝑒𝑚𝑎𝑛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𝑍𝑒𝑒𝑚𝑎𝑛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𝑍𝑒𝑒𝑚𝑎𝑛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p>
                            <m:sSup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ja-JP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B9C45F59-7E33-4B6F-B037-BE3009FA8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FAEC14D-FD99-4D0D-B3BC-09D2C60AA125}"/>
                  </a:ext>
                </a:extLst>
              </p:cNvPr>
              <p:cNvSpPr txBox="1"/>
              <p:nvPr/>
            </p:nvSpPr>
            <p:spPr>
              <a:xfrm>
                <a:off x="838200" y="5814874"/>
                <a:ext cx="10036946" cy="83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600" dirty="0"/>
                  <a:t>合成スピン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ja-JP" altLang="en-US" sz="3600" i="1">
                        <a:latin typeface="Cambria Math" panose="02040503050406030204" pitchFamily="18" charset="0"/>
                      </a:rPr>
                      <m:t>の状態</m:t>
                    </m:r>
                    <m:d>
                      <m:dPr>
                        <m:begChr m:val="|"/>
                        <m:endChr m:val=""/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JP" sz="36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ja-JP" altLang="en-US" sz="3600" i="1">
                        <a:latin typeface="Cambria Math" panose="02040503050406030204" pitchFamily="18" charset="0"/>
                      </a:rPr>
                      <m:t>と</m:t>
                    </m:r>
                    <m:d>
                      <m:dPr>
                        <m:begChr m:val="|"/>
                        <m:endChr m:val=""/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ja-JP" sz="36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"/>
                        <m:endChr m:val="⟩"/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ja-JP" altLang="en-US" sz="3600" b="0" dirty="0"/>
                  <a:t>が混ざる</a:t>
                </a:r>
                <a:endParaRPr lang="en-US" altLang="ja-JP" sz="3600" b="0" dirty="0"/>
              </a:p>
              <a:p>
                <a:endParaRPr kumimoji="1" lang="ja-JP" altLang="en-US" baseline="-250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FAEC14D-FD99-4D0D-B3BC-09D2C60A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14874"/>
                <a:ext cx="10036946" cy="831831"/>
              </a:xfrm>
              <a:prstGeom prst="rect">
                <a:avLst/>
              </a:prstGeom>
              <a:blipFill>
                <a:blip r:embed="rId3"/>
                <a:stretch>
                  <a:fillRect l="-1883" t="-11029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4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B43-DA03-49DB-812E-5857839D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エネルギー分裂</a:t>
            </a:r>
            <a:endParaRPr lang="ja-JP" altLang="en-US" dirty="0">
              <a:latin typeface="MS PGothic"/>
              <a:ea typeface="MS PGothic"/>
            </a:endParaRPr>
          </a:p>
        </p:txBody>
      </p:sp>
      <p:pic>
        <p:nvPicPr>
          <p:cNvPr id="46" name="図 45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AC88A4D8-DD32-4EE6-94D5-D6155F18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6" y="1460964"/>
            <a:ext cx="5958792" cy="4923887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32BB316-2659-478D-9EA3-5EF12D808CE4}"/>
              </a:ext>
            </a:extLst>
          </p:cNvPr>
          <p:cNvSpPr txBox="1"/>
          <p:nvPr/>
        </p:nvSpPr>
        <p:spPr>
          <a:xfrm>
            <a:off x="6090749" y="1740266"/>
            <a:ext cx="541330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2400" dirty="0">
                <a:latin typeface="MS PGothic"/>
                <a:ea typeface="MS PGothic"/>
              </a:rPr>
              <a:t>状態の混合によってエネルギーが分裂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F7CADDF-7C3D-4ED4-A662-C0C2AF2B628A}"/>
                  </a:ext>
                </a:extLst>
              </p:cNvPr>
              <p:cNvSpPr txBox="1"/>
              <p:nvPr/>
            </p:nvSpPr>
            <p:spPr>
              <a:xfrm>
                <a:off x="6381474" y="2588963"/>
                <a:ext cx="49125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HFS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はもともとの</a:t>
                </a:r>
                <a:r>
                  <a:rPr lang="en-US" altLang="ja-JP" sz="2400" dirty="0"/>
                  <a:t>o-Ps</a:t>
                </a:r>
                <a:r>
                  <a:rPr lang="ja-JP" altLang="en-US" sz="2400" dirty="0"/>
                  <a:t>と</a:t>
                </a:r>
                <a:r>
                  <a:rPr lang="en-US" altLang="ja-JP" sz="2400" dirty="0"/>
                  <a:t>p-Ps</a:t>
                </a:r>
                <a:r>
                  <a:rPr lang="ja-JP" altLang="en-US" sz="2400" dirty="0"/>
                  <a:t>のエネルギー差</a:t>
                </a:r>
                <a:r>
                  <a:rPr lang="en-US" altLang="ja-JP" sz="2400" dirty="0"/>
                  <a:t>(</a:t>
                </a:r>
                <a:r>
                  <a:rPr lang="ja-JP" altLang="en-US" sz="2400" dirty="0"/>
                  <a:t>超微細分裂</a:t>
                </a:r>
                <a:r>
                  <a:rPr lang="en-US" altLang="ja-JP" sz="2400" dirty="0"/>
                  <a:t>)</a:t>
                </a: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F7CADDF-7C3D-4ED4-A662-C0C2AF2B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474" y="2588963"/>
                <a:ext cx="4912589" cy="830997"/>
              </a:xfrm>
              <a:prstGeom prst="rect">
                <a:avLst/>
              </a:prstGeom>
              <a:blipFill>
                <a:blip r:embed="rId3"/>
                <a:stretch>
                  <a:fillRect l="-1985" t="-5882" r="-993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B849A04-C85E-4161-88DE-039346592DD5}"/>
                  </a:ext>
                </a:extLst>
              </p:cNvPr>
              <p:cNvSpPr txBox="1"/>
              <p:nvPr/>
            </p:nvSpPr>
            <p:spPr>
              <a:xfrm>
                <a:off x="6240998" y="4024562"/>
                <a:ext cx="5283131" cy="1799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理論的に</a:t>
                </a:r>
                <a:endParaRPr kumimoji="1" lang="en-US" altLang="ja-JP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SHIFT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HFS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</m:t>
                          </m:r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24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JP" sz="2400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en-US" altLang="ja-JP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HFS</m:t>
                          </m:r>
                        </m:sub>
                      </m:sSub>
                    </m:oMath>
                  </m:oMathPara>
                </a14:m>
                <a:endParaRPr kumimoji="1" lang="en-US" altLang="ja-JP" sz="2400" b="0" dirty="0">
                  <a:ea typeface="Cambria Math" panose="02040503050406030204" pitchFamily="18" charset="0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B849A04-C85E-4161-88DE-039346592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998" y="4024562"/>
                <a:ext cx="5283131" cy="1799467"/>
              </a:xfrm>
              <a:prstGeom prst="rect">
                <a:avLst/>
              </a:prstGeom>
              <a:blipFill>
                <a:blip r:embed="rId4"/>
                <a:stretch>
                  <a:fillRect l="-1848" t="-37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33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2DB7AC7-1D32-4D87-9CFC-518C98A4C21D}"/>
              </a:ext>
            </a:extLst>
          </p:cNvPr>
          <p:cNvSpPr/>
          <p:nvPr/>
        </p:nvSpPr>
        <p:spPr>
          <a:xfrm>
            <a:off x="2527415" y="1460331"/>
            <a:ext cx="504000" cy="122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63AE82-8A16-4067-B280-49C56087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量子振動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11A68B-E7AB-419F-BACD-BDB6BA89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116" y="189774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dirty="0">
                <a:latin typeface="MS PGothic"/>
                <a:ea typeface="MS PGothic"/>
              </a:rPr>
              <a:t>磁場があるとき寿命曲線に振動が起こる</a:t>
            </a:r>
            <a:endParaRPr lang="ja-JP" altLang="en-US" dirty="0">
              <a:latin typeface="MS PGothic"/>
              <a:ea typeface="MS P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6B9740F-A9B6-419E-AB4A-FE0EB41B860E}"/>
                  </a:ext>
                </a:extLst>
              </p:cNvPr>
              <p:cNvSpPr txBox="1"/>
              <p:nvPr/>
            </p:nvSpPr>
            <p:spPr>
              <a:xfrm>
                <a:off x="5351314" y="2743200"/>
                <a:ext cx="6936315" cy="3632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寿命曲線は理論的に</a:t>
                </a:r>
                <a:endParaRPr kumimoji="1" lang="en-US" altLang="ja-JP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func>
                            <m:func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sz="2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1" lang="ja-JP" alt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altLang="ja-JP" sz="2800" dirty="0"/>
              </a:p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≡−0.23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p>
                    <m:d>
                      <m:dPr>
                        <m:begChr m:val="|"/>
                        <m:endChr m:val="|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ja-JP" alt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r>
                  <a:rPr kumimoji="1" lang="en-US" altLang="ja-JP" sz="2800" b="0" dirty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sSup>
                          <m:sSup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p>
                    <m:r>
                      <a:rPr lang="ja-JP" alt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は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ja-JP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の</m:t>
                    </m:r>
                  </m:oMath>
                </a14:m>
                <a:r>
                  <a:rPr kumimoji="1" lang="ja-JP" altLang="en-US" sz="2800" b="0" dirty="0">
                    <a:ea typeface="Cambria Math" panose="02040503050406030204" pitchFamily="18" charset="0"/>
                  </a:rPr>
                  <a:t>偏極率</a:t>
                </a:r>
                <a:r>
                  <a:rPr kumimoji="1" lang="en-US" altLang="ja-JP" sz="2800" b="0" dirty="0">
                    <a:ea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SHIFT</m:t>
                          </m:r>
                        </m:sub>
                      </m:sSub>
                    </m:oMath>
                  </m:oMathPara>
                </a14:m>
                <a:endParaRPr kumimoji="1" lang="en-US" altLang="ja-JP" sz="2800" b="0" dirty="0">
                  <a:ea typeface="Cambria Math" panose="02040503050406030204" pitchFamily="18" charset="0"/>
                </a:endParaRPr>
              </a:p>
              <a:p>
                <a:r>
                  <a:rPr kumimoji="1" lang="ja-JP" altLang="en-US" sz="2800" b="0" dirty="0">
                    <a:ea typeface="Cambria Math" panose="02040503050406030204" pitchFamily="18" charset="0"/>
                  </a:rPr>
                  <a:t>と書ける</a:t>
                </a:r>
                <a:endParaRPr lang="en-US" altLang="ja-JP" sz="2800" dirty="0">
                  <a:ea typeface="Cambria Math" panose="02040503050406030204" pitchFamily="18" charset="0"/>
                </a:endParaRPr>
              </a:p>
              <a:p>
                <a:r>
                  <a:rPr kumimoji="1" lang="ja-JP" altLang="en-US" sz="2800" b="0" dirty="0">
                    <a:ea typeface="Cambria Math" panose="02040503050406030204" pitchFamily="18" charset="0"/>
                  </a:rPr>
                  <a:t>これを測定することで超微細分裂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HFS</m:t>
                        </m:r>
                      </m:sub>
                    </m:sSub>
                    <m:r>
                      <a:rPr lang="ja-JP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を</m:t>
                    </m:r>
                  </m:oMath>
                </a14:m>
                <a:r>
                  <a:rPr kumimoji="1" lang="ja-JP" altLang="en-US" sz="2800" b="0" dirty="0">
                    <a:ea typeface="Cambria Math" panose="02040503050406030204" pitchFamily="18" charset="0"/>
                  </a:rPr>
                  <a:t>求めることができる。</a:t>
                </a:r>
                <a:endParaRPr kumimoji="1" lang="en-US" altLang="ja-JP" sz="2800" b="0" dirty="0">
                  <a:ea typeface="Cambria Math" panose="02040503050406030204" pitchFamily="18" charset="0"/>
                </a:endParaRPr>
              </a:p>
              <a:p>
                <a:endParaRPr kumimoji="1" lang="en-US" altLang="ja-JP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6B9740F-A9B6-419E-AB4A-FE0EB41B8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14" y="2743200"/>
                <a:ext cx="6936315" cy="3632469"/>
              </a:xfrm>
              <a:prstGeom prst="rect">
                <a:avLst/>
              </a:prstGeom>
              <a:blipFill>
                <a:blip r:embed="rId2"/>
                <a:stretch>
                  <a:fillRect l="-1845" t="-15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928FA99A-A5A2-46F2-B0BD-973E4210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8" y="3711699"/>
            <a:ext cx="3749365" cy="2712955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3FC54435-E473-40BD-AFE9-A0913231E207}"/>
              </a:ext>
            </a:extLst>
          </p:cNvPr>
          <p:cNvSpPr/>
          <p:nvPr/>
        </p:nvSpPr>
        <p:spPr>
          <a:xfrm>
            <a:off x="2509794" y="3469573"/>
            <a:ext cx="540000" cy="54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35E424-95FE-438C-A882-49B195612B79}"/>
              </a:ext>
            </a:extLst>
          </p:cNvPr>
          <p:cNvSpPr/>
          <p:nvPr/>
        </p:nvSpPr>
        <p:spPr>
          <a:xfrm rot="-2700000">
            <a:off x="1485079" y="2077015"/>
            <a:ext cx="504000" cy="122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25F7926-DE1F-4FB9-A5A0-38E21ABFFBAE}"/>
              </a:ext>
            </a:extLst>
          </p:cNvPr>
          <p:cNvSpPr/>
          <p:nvPr/>
        </p:nvSpPr>
        <p:spPr>
          <a:xfrm rot="2700000">
            <a:off x="3507882" y="2113531"/>
            <a:ext cx="504000" cy="122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34C0A9F-D43E-4C0F-96CA-7E24679D5FC1}"/>
              </a:ext>
            </a:extLst>
          </p:cNvPr>
          <p:cNvCxnSpPr>
            <a:cxnSpLocks/>
          </p:cNvCxnSpPr>
          <p:nvPr/>
        </p:nvCxnSpPr>
        <p:spPr>
          <a:xfrm rot="2700000">
            <a:off x="628838" y="2848619"/>
            <a:ext cx="2520000" cy="0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C7DEDBB-F575-4246-B20F-FD84370ABB5B}"/>
              </a:ext>
            </a:extLst>
          </p:cNvPr>
          <p:cNvCxnSpPr>
            <a:cxnSpLocks/>
          </p:cNvCxnSpPr>
          <p:nvPr/>
        </p:nvCxnSpPr>
        <p:spPr>
          <a:xfrm rot="-2700000">
            <a:off x="2410748" y="2865089"/>
            <a:ext cx="2520000" cy="0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501E58-B8BB-4462-A72C-3C881176DE34}"/>
              </a:ext>
            </a:extLst>
          </p:cNvPr>
          <p:cNvSpPr txBox="1"/>
          <p:nvPr/>
        </p:nvSpPr>
        <p:spPr>
          <a:xfrm>
            <a:off x="2335877" y="4022272"/>
            <a:ext cx="1208314" cy="377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ja-JP" altLang="en-US" dirty="0">
                <a:latin typeface="MS PGothic"/>
                <a:ea typeface="MS PGothic"/>
              </a:rPr>
              <a:t>シリカ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23084E1-5922-4387-8128-A4BC57B685A9}"/>
              </a:ext>
            </a:extLst>
          </p:cNvPr>
          <p:cNvCxnSpPr>
            <a:cxnSpLocks/>
          </p:cNvCxnSpPr>
          <p:nvPr/>
        </p:nvCxnSpPr>
        <p:spPr>
          <a:xfrm rot="5400000">
            <a:off x="1519035" y="2535314"/>
            <a:ext cx="2520000" cy="0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3A5148-E25D-4B97-BC68-84B383054B48}"/>
              </a:ext>
            </a:extLst>
          </p:cNvPr>
          <p:cNvSpPr txBox="1"/>
          <p:nvPr/>
        </p:nvSpPr>
        <p:spPr>
          <a:xfrm>
            <a:off x="2775804" y="2814424"/>
            <a:ext cx="62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θ</a:t>
            </a:r>
            <a:endParaRPr kumimoji="1" lang="ja-JP" altLang="en-US" sz="2000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89824BD-B3C3-4665-855B-BD1EC07D10C5}"/>
              </a:ext>
            </a:extLst>
          </p:cNvPr>
          <p:cNvCxnSpPr/>
          <p:nvPr/>
        </p:nvCxnSpPr>
        <p:spPr>
          <a:xfrm>
            <a:off x="1600200" y="3711699"/>
            <a:ext cx="26620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D60D29-0BB1-4092-A4DB-35C465002B9F}"/>
              </a:ext>
            </a:extLst>
          </p:cNvPr>
          <p:cNvSpPr txBox="1"/>
          <p:nvPr/>
        </p:nvSpPr>
        <p:spPr>
          <a:xfrm>
            <a:off x="3575865" y="3757667"/>
            <a:ext cx="73251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ja-JP" altLang="en-US" sz="2000" dirty="0">
                <a:latin typeface="MS PGothic"/>
                <a:ea typeface="MS PGothic"/>
              </a:rPr>
              <a:t>磁場</a:t>
            </a:r>
            <a:endParaRPr lang="ja-JP" altLang="en-US">
              <a:latin typeface="MS PGothic"/>
              <a:ea typeface="MS PGothic"/>
            </a:endParaRPr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D58B30CB-AE79-419A-8F4E-5CD6588744B0}"/>
              </a:ext>
            </a:extLst>
          </p:cNvPr>
          <p:cNvSpPr/>
          <p:nvPr/>
        </p:nvSpPr>
        <p:spPr>
          <a:xfrm>
            <a:off x="2533918" y="3156837"/>
            <a:ext cx="540000" cy="54000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5B92976-10C2-4A37-BB06-FDAB3E8297E3}"/>
              </a:ext>
            </a:extLst>
          </p:cNvPr>
          <p:cNvSpPr txBox="1"/>
          <p:nvPr/>
        </p:nvSpPr>
        <p:spPr>
          <a:xfrm>
            <a:off x="2056868" y="4533963"/>
            <a:ext cx="272430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ja-JP" altLang="en-US" dirty="0">
                <a:latin typeface="MS PGothic"/>
                <a:ea typeface="MS PGothic"/>
              </a:rPr>
              <a:t>磁場に垂直な方向を境に</a:t>
            </a:r>
            <a:endParaRPr lang="en-US" altLang="ja-JP">
              <a:latin typeface="MS PGothic"/>
              <a:ea typeface="MS PGothic"/>
            </a:endParaRPr>
          </a:p>
          <a:p>
            <a:r>
              <a:rPr lang="ja-JP" altLang="en-US" dirty="0">
                <a:latin typeface="MS PGothic"/>
                <a:ea typeface="MS PGothic"/>
              </a:rPr>
              <a:t>振動は逆位相</a:t>
            </a:r>
          </a:p>
        </p:txBody>
      </p:sp>
    </p:spTree>
    <p:extLst>
      <p:ext uri="{BB962C8B-B14F-4D97-AF65-F5344CB8AC3E}">
        <p14:creationId xmlns:p14="http://schemas.microsoft.com/office/powerpoint/2010/main" val="243793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89346-ED91-43A3-854E-96663C51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S PGothic"/>
                <a:ea typeface="MS PGothic"/>
              </a:rPr>
              <a:t>寿命の変化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3B1EA4A-8F82-4528-8EBD-A65C8FBAC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ja-JP" altLang="en-US" dirty="0"/>
                  <a:t>磁場によって</a:t>
                </a:r>
                <a:r>
                  <a:rPr kumimoji="1" lang="en-US" altLang="ja-JP" dirty="0"/>
                  <a:t>p-Ps</a:t>
                </a:r>
                <a:r>
                  <a:rPr kumimoji="1" lang="ja-JP" altLang="en-US" dirty="0"/>
                  <a:t>と</a:t>
                </a:r>
                <a:r>
                  <a:rPr kumimoji="1" lang="en-US" altLang="ja-JP" dirty="0"/>
                  <a:t>o-Ps</a:t>
                </a:r>
                <a:r>
                  <a:rPr kumimoji="1" lang="ja-JP" altLang="en-US" dirty="0"/>
                  <a:t>の状態が混ざるため</a:t>
                </a:r>
                <a:endParaRPr kumimoji="1"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寿命も変化する</a:t>
                </a: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r>
                  <a:rPr kumimoji="1" lang="ja-JP" altLang="en-US" dirty="0"/>
                  <a:t>崩壊幅</a:t>
                </a:r>
                <a:r>
                  <a:rPr kumimoji="1" lang="en-US" altLang="ja-JP" dirty="0"/>
                  <a:t>(=1/</a:t>
                </a:r>
                <a:r>
                  <a:rPr kumimoji="1" lang="ja-JP" altLang="en-US" dirty="0"/>
                  <a:t>寿命</a:t>
                </a:r>
                <a:r>
                  <a:rPr kumimoji="1" lang="en-US" altLang="ja-JP" dirty="0"/>
                  <a:t>)</a:t>
                </a:r>
                <a:r>
                  <a:rPr kumimoji="1" lang="ja-JP" altLang="en-US" dirty="0"/>
                  <a:t>は</a:t>
                </a:r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ja-JP" altLang="en-US" sz="3200" i="1">
                              <a:latin typeface="Cambria Math" panose="02040503050406030204" pitchFamily="18" charset="0"/>
                            </a:rPr>
                            <m:t>＋</m:t>
                          </m:r>
                        </m:sub>
                      </m:sSub>
                      <m:r>
                        <a:rPr kumimoji="1" lang="en-US" altLang="ja-JP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ortho</m:t>
                          </m:r>
                        </m:sub>
                      </m:sSub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𝑝𝑎𝑟𝑎</m:t>
                          </m:r>
                        </m:sub>
                      </m:sSub>
                    </m:oMath>
                  </m:oMathPara>
                </a14:m>
                <a:endParaRPr kumimoji="1"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r>
                  <a:rPr kumimoji="1" lang="en-US" altLang="ja-JP" dirty="0"/>
                  <a:t>(</a:t>
                </a:r>
                <a:r>
                  <a:rPr kumimoji="1" lang="ja-JP" altLang="en-US" dirty="0"/>
                  <a:t>真ん中のシンチレータで見た場合</a:t>
                </a:r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3B1EA4A-8F82-4528-8EBD-A65C8FBAC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9212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8.0569"/>
  <p:tag name="ORIGINALWIDTH" val="4121.07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=\frac{\Gamma_{\mathrm{pick}\mathchar`-\mathrm{off}}(t)}{\Gamma_{\mathrm{ortho}}}\simeq\frac{\Delta\Np}{\Delta\N-\Delta\Np}=\frac{1}{\frac{\Delta\N}{\Delta\Np}-1}=\left(\frac{1}{\frac{\Delta\Np}{\Delta\N}}-1\right)^{-1}&#10;\end{eqnarray*}&#10;\end{document}&#10;"/>
  <p:tag name="IGUANATEXSIZE" val="28"/>
  <p:tag name="IGUANATEXCURSOR" val="47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2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873.12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df}{dt}=-Cf^{2(\beta+1)}&#10;\end{eqnarray*}&#10;\end{document}&#10;"/>
  <p:tag name="IGUANATEXSIZE" val="28"/>
  <p:tag name="IGUANATEXCURSOR" val="32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8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7.5931"/>
  <p:tag name="ORIGINALWIDTH" val="1234.67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&amp;\quad&amp;a=\frac{1}{2\beta+1}\\&#10;&amp;\quad&amp;A=\left(\frac{1}{(2\beta+1)C}\right)^{\frac{1}{2\beta+1}}&#10;\end{eqnarray*}&#10;\end{document}&#10;"/>
  <p:tag name="IGUANATEXSIZE" val="28"/>
  <p:tag name="IGUANATEXCURSOR" val="36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5.8234"/>
  <p:tag name="ORIGINALWIDTH" val="627.83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&amp;\quad&amp;\beta=\frac{1}{2a}-\frac{1}{2}\\&#10;&amp;\quad&amp;C=\frac{a}{A^{2\beta+1}}&#10;\end{eqnarray*}&#10;\end{document}&#10;"/>
  <p:tag name="IGUANATEXSIZE" val="28"/>
  <p:tag name="IGUANATEXCURSOR" val="36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5362"/>
  <p:tag name="ORIGINALWIDTH" val="354.049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=\frac{A}{t^{a}}&#10;\end{eqnarray*}&#10;\end{document}&#10;"/>
  <p:tag name="IGUANATEXSIZE" val="28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40.7199"/>
  <p:tag name="LATEXADDIN" val="\documentclass{article}&#10;\usepackage{amsmath}&#10;\usepackage{color}&#10;\usepackage{bm}&#10;\usepackage{braket}&#10;\pagestyle{empty}&#10;\begin{document}&#10;\begin{eqnarray*}&#10;f_{0}(t)&#10;\end{eqnarray*}&#10;\end{document}"/>
  <p:tag name="IGUANATEXSIZE" val="22"/>
  <p:tag name="IGUANATEXCURSOR" val="15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0"/>
  <p:tag name="LAY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38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2847"/>
  <p:tag name="ORIGINALWIDTH" val="645.0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simeq a\mathrm{exp}(-\frac{t}{b})&#10;\end{eqnarray*}&#10;\end{document}&#10;"/>
  <p:tag name="IGUANATEXSIZE" val="34"/>
  <p:tag name="IGUANATEXCURSOR" val="30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8.5877"/>
  <p:tag name="ORIGINALWIDTH" val="3435.47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Delta\Np}{\Delta\N}=\frac{\cfrac{1}{ppppppppppppppppppppppppppppppppppppppppppp}}{\cfrac{1}{pppppppppppppppppppp}}&#10;\end{eqnarray*}&#10;\end{document}&#10;"/>
  <p:tag name="IGUANATEXSIZE" val="28"/>
  <p:tag name="IGUANATEXCURSOR" val="38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1215.1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pick-offされたPsの数&#10;\end{document}&#10;"/>
  <p:tag name="IGUANATEXSIZE" val="34"/>
  <p:tag name="IGUANATEXCURSOR" val="29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905.376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崩壊した全Ps数&#10;\end{document}&#10;"/>
  <p:tag name="IGUANATEXSIZE" val="34"/>
  <p:tag name="IGUANATEXCURSOR" val="28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"/>
  <p:tag name="ORIGINALWIDTH" val="1218.7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df}{dt}=-C(f^{2}-f_{\infty}^{2})f^{2\beta}&#10;\end{eqnarray*}&#10;\end{document}&#10;"/>
  <p:tag name="IGUANATEXSIZE" val="28"/>
  <p:tag name="IGUANATEXCURSOR" val="331"/>
  <p:tag name="TRANSPARENCY" val="True"/>
  <p:tag name="FILENAME" val=""/>
  <p:tag name="LATEXENGINEID" val="0"/>
  <p:tag name="TEMPFOLDER" val="C:\Users\Yuhei\AppData\Local\Temp\"/>
  <p:tag name="LATEXFORMHEIGHT" val="405"/>
  <p:tag name="LATEXFORMWIDTH" val="64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8000</TotalTime>
  <Words>2027</Words>
  <Application>Microsoft Office PowerPoint</Application>
  <PresentationFormat>ワイド画面</PresentationFormat>
  <Paragraphs>390</Paragraphs>
  <Slides>57</Slides>
  <Notes>0</Notes>
  <HiddenSlides>1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58" baseType="lpstr">
      <vt:lpstr>Office テーマ</vt:lpstr>
      <vt:lpstr>オルソポジトロニウムの寿命測定と量子振動</vt:lpstr>
      <vt:lpstr>目次</vt:lpstr>
      <vt:lpstr>目的</vt:lpstr>
      <vt:lpstr>理論</vt:lpstr>
      <vt:lpstr>ポジトロニウム(以下Ps)の性質</vt:lpstr>
      <vt:lpstr>磁場をかけた場合</vt:lpstr>
      <vt:lpstr>エネルギー分裂</vt:lpstr>
      <vt:lpstr>量子振動</vt:lpstr>
      <vt:lpstr>寿命の変化</vt:lpstr>
      <vt:lpstr>実験原理</vt:lpstr>
      <vt:lpstr>崩壊時間測定の原理</vt:lpstr>
      <vt:lpstr>モジュールの説明</vt:lpstr>
      <vt:lpstr>回路図</vt:lpstr>
      <vt:lpstr>信号の概念図</vt:lpstr>
      <vt:lpstr>信号の概念図</vt:lpstr>
      <vt:lpstr>シリカケース</vt:lpstr>
      <vt:lpstr>ハルバッハ配列</vt:lpstr>
      <vt:lpstr>PowerPoint プレゼンテーション</vt:lpstr>
      <vt:lpstr>PowerPoint プレゼンテーション</vt:lpstr>
      <vt:lpstr>PowerPoint プレゼンテーション</vt:lpstr>
      <vt:lpstr>装置概観</vt:lpstr>
      <vt:lpstr>セッティング</vt:lpstr>
      <vt:lpstr>解析</vt:lpstr>
      <vt:lpstr>生データ</vt:lpstr>
      <vt:lpstr>calibration</vt:lpstr>
      <vt:lpstr>pick-off反応</vt:lpstr>
      <vt:lpstr>pick-off補正理論</vt:lpstr>
      <vt:lpstr>Pick-off補正理論</vt:lpstr>
      <vt:lpstr>pick-off補正理論</vt:lpstr>
      <vt:lpstr>pick-off補正関数</vt:lpstr>
      <vt:lpstr>pick-off補正関数</vt:lpstr>
      <vt:lpstr>pick-off補正関数</vt:lpstr>
      <vt:lpstr>pick-off補正関数</vt:lpstr>
      <vt:lpstr>pick-off補正関数のfitting</vt:lpstr>
      <vt:lpstr>結果</vt:lpstr>
      <vt:lpstr>各時間のEnergy Spectrum</vt:lpstr>
      <vt:lpstr>PowerPoint プレゼンテーション</vt:lpstr>
      <vt:lpstr>結果</vt:lpstr>
      <vt:lpstr>PowerPoint プレゼンテーション</vt:lpstr>
      <vt:lpstr>PowerPoint プレゼンテーション</vt:lpstr>
      <vt:lpstr>考察</vt:lpstr>
      <vt:lpstr>考察</vt:lpstr>
      <vt:lpstr>寿命について</vt:lpstr>
      <vt:lpstr>pick-off補正関数のfit</vt:lpstr>
      <vt:lpstr>PowerPoint プレゼンテーション</vt:lpstr>
      <vt:lpstr>PowerPoint プレゼンテーション</vt:lpstr>
      <vt:lpstr>磁場について</vt:lpstr>
      <vt:lpstr>結論</vt:lpstr>
      <vt:lpstr>補正曲線のfit関数   の修正(1)</vt:lpstr>
      <vt:lpstr>補正曲線のfit関数   の修正(2)</vt:lpstr>
      <vt:lpstr>補正曲線のfit関数   の修正(3)</vt:lpstr>
      <vt:lpstr>補正理論の補正のまとめ</vt:lpstr>
      <vt:lpstr>補正関数のfit</vt:lpstr>
      <vt:lpstr>補正関数のfit</vt:lpstr>
      <vt:lpstr>寿命の決定</vt:lpstr>
      <vt:lpstr>寿命の決定</vt:lpstr>
      <vt:lpstr>補正理論の補正のまとめ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オルソポジトロニウムの寿命測定と量子振動</dc:title>
  <dc:creator>久代 翔大</dc:creator>
  <cp:lastModifiedBy>久代 翔大</cp:lastModifiedBy>
  <cp:revision>547</cp:revision>
  <dcterms:created xsi:type="dcterms:W3CDTF">2020-03-03T06:15:56Z</dcterms:created>
  <dcterms:modified xsi:type="dcterms:W3CDTF">2020-03-12T22:39:25Z</dcterms:modified>
</cp:coreProperties>
</file>